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65" r:id="rId4"/>
    <p:sldId id="258" r:id="rId5"/>
    <p:sldId id="259" r:id="rId6"/>
    <p:sldId id="260" r:id="rId7"/>
    <p:sldId id="261" r:id="rId8"/>
    <p:sldId id="262" r:id="rId9"/>
    <p:sldId id="263" r:id="rId10"/>
    <p:sldId id="264" r:id="rId11"/>
    <p:sldId id="266" r:id="rId12"/>
    <p:sldId id="267" r:id="rId13"/>
    <p:sldId id="268" r:id="rId14"/>
    <p:sldId id="269" r:id="rId15"/>
    <p:sldId id="270" r:id="rId16"/>
    <p:sldId id="271" r:id="rId17"/>
    <p:sldId id="272" r:id="rId18"/>
    <p:sldId id="273" r:id="rId19"/>
    <p:sldId id="274" r:id="rId20"/>
    <p:sldId id="275" r:id="rId21"/>
    <p:sldId id="277" r:id="rId22"/>
    <p:sldId id="278" r:id="rId23"/>
    <p:sldId id="279" r:id="rId24"/>
    <p:sldId id="280" r:id="rId25"/>
    <p:sldId id="282" r:id="rId26"/>
    <p:sldId id="283" r:id="rId27"/>
    <p:sldId id="284" r:id="rId28"/>
    <p:sldId id="285" r:id="rId29"/>
    <p:sldId id="286" r:id="rId30"/>
    <p:sldId id="287" r:id="rId31"/>
    <p:sldId id="288" r:id="rId32"/>
    <p:sldId id="289" r:id="rId33"/>
    <p:sldId id="290" r:id="rId34"/>
    <p:sldId id="291" r:id="rId35"/>
    <p:sldId id="292" r:id="rId36"/>
    <p:sldId id="293" r:id="rId37"/>
    <p:sldId id="294" r:id="rId38"/>
    <p:sldId id="295" r:id="rId39"/>
    <p:sldId id="296" r:id="rId40"/>
    <p:sldId id="297" r:id="rId41"/>
    <p:sldId id="298" r:id="rId42"/>
    <p:sldId id="276" r:id="rId4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3" d="100"/>
          <a:sy n="73" d="100"/>
        </p:scale>
        <p:origin x="618"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2A4B9727-7995-4CFF-A7DF-B0018C721A42}" type="datetimeFigureOut">
              <a:rPr lang="en-US" smtClean="0"/>
              <a:t>4/29/2022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AF5656-F0A7-4EC8-959E-9845221F7A07}" type="slidenum">
              <a:rPr lang="en-US" smtClean="0"/>
              <a:t>‹#›</a:t>
            </a:fld>
            <a:endParaRPr lang="en-US"/>
          </a:p>
        </p:txBody>
      </p:sp>
    </p:spTree>
    <p:extLst>
      <p:ext uri="{BB962C8B-B14F-4D97-AF65-F5344CB8AC3E}">
        <p14:creationId xmlns:p14="http://schemas.microsoft.com/office/powerpoint/2010/main" val="84049629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A4B9727-7995-4CFF-A7DF-B0018C721A42}" type="datetimeFigureOut">
              <a:rPr lang="en-US" smtClean="0"/>
              <a:t>4/29/2022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AF5656-F0A7-4EC8-959E-9845221F7A07}" type="slidenum">
              <a:rPr lang="en-US" smtClean="0"/>
              <a:t>‹#›</a:t>
            </a:fld>
            <a:endParaRPr lang="en-US"/>
          </a:p>
        </p:txBody>
      </p:sp>
    </p:spTree>
    <p:extLst>
      <p:ext uri="{BB962C8B-B14F-4D97-AF65-F5344CB8AC3E}">
        <p14:creationId xmlns:p14="http://schemas.microsoft.com/office/powerpoint/2010/main" val="23996690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A4B9727-7995-4CFF-A7DF-B0018C721A42}" type="datetimeFigureOut">
              <a:rPr lang="en-US" smtClean="0"/>
              <a:t>4/29/2022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AF5656-F0A7-4EC8-959E-9845221F7A07}" type="slidenum">
              <a:rPr lang="en-US" smtClean="0"/>
              <a:t>‹#›</a:t>
            </a:fld>
            <a:endParaRPr lang="en-US"/>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354412134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A4B9727-7995-4CFF-A7DF-B0018C721A42}" type="datetimeFigureOut">
              <a:rPr lang="en-US" smtClean="0"/>
              <a:t>4/29/2022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AF5656-F0A7-4EC8-959E-9845221F7A07}" type="slidenum">
              <a:rPr lang="en-US" smtClean="0"/>
              <a:t>‹#›</a:t>
            </a:fld>
            <a:endParaRPr lang="en-US"/>
          </a:p>
        </p:txBody>
      </p:sp>
    </p:spTree>
    <p:extLst>
      <p:ext uri="{BB962C8B-B14F-4D97-AF65-F5344CB8AC3E}">
        <p14:creationId xmlns:p14="http://schemas.microsoft.com/office/powerpoint/2010/main" val="190002819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A4B9727-7995-4CFF-A7DF-B0018C721A42}" type="datetimeFigureOut">
              <a:rPr lang="en-US" smtClean="0"/>
              <a:t>4/29/2022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AF5656-F0A7-4EC8-959E-9845221F7A07}"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43529603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A4B9727-7995-4CFF-A7DF-B0018C721A42}" type="datetimeFigureOut">
              <a:rPr lang="en-US" smtClean="0"/>
              <a:t>4/29/2022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AF5656-F0A7-4EC8-959E-9845221F7A07}" type="slidenum">
              <a:rPr lang="en-US" smtClean="0"/>
              <a:t>‹#›</a:t>
            </a:fld>
            <a:endParaRPr lang="en-US"/>
          </a:p>
        </p:txBody>
      </p:sp>
    </p:spTree>
    <p:extLst>
      <p:ext uri="{BB962C8B-B14F-4D97-AF65-F5344CB8AC3E}">
        <p14:creationId xmlns:p14="http://schemas.microsoft.com/office/powerpoint/2010/main" val="363034720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A4B9727-7995-4CFF-A7DF-B0018C721A42}" type="datetimeFigureOut">
              <a:rPr lang="en-US" smtClean="0"/>
              <a:t>4/29/2022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AF5656-F0A7-4EC8-959E-9845221F7A07}" type="slidenum">
              <a:rPr lang="en-US" smtClean="0"/>
              <a:t>‹#›</a:t>
            </a:fld>
            <a:endParaRPr lang="en-US"/>
          </a:p>
        </p:txBody>
      </p:sp>
    </p:spTree>
    <p:extLst>
      <p:ext uri="{BB962C8B-B14F-4D97-AF65-F5344CB8AC3E}">
        <p14:creationId xmlns:p14="http://schemas.microsoft.com/office/powerpoint/2010/main" val="382690624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A4B9727-7995-4CFF-A7DF-B0018C721A42}" type="datetimeFigureOut">
              <a:rPr lang="en-US" smtClean="0"/>
              <a:t>4/29/2022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AF5656-F0A7-4EC8-959E-9845221F7A07}" type="slidenum">
              <a:rPr lang="en-US" smtClean="0"/>
              <a:t>‹#›</a:t>
            </a:fld>
            <a:endParaRPr lang="en-US"/>
          </a:p>
        </p:txBody>
      </p:sp>
    </p:spTree>
    <p:extLst>
      <p:ext uri="{BB962C8B-B14F-4D97-AF65-F5344CB8AC3E}">
        <p14:creationId xmlns:p14="http://schemas.microsoft.com/office/powerpoint/2010/main" val="23956178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A4B9727-7995-4CFF-A7DF-B0018C721A42}" type="datetimeFigureOut">
              <a:rPr lang="en-US" smtClean="0"/>
              <a:t>4/29/2022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AF5656-F0A7-4EC8-959E-9845221F7A07}" type="slidenum">
              <a:rPr lang="en-US" smtClean="0"/>
              <a:t>‹#›</a:t>
            </a:fld>
            <a:endParaRPr lang="en-US"/>
          </a:p>
        </p:txBody>
      </p:sp>
    </p:spTree>
    <p:extLst>
      <p:ext uri="{BB962C8B-B14F-4D97-AF65-F5344CB8AC3E}">
        <p14:creationId xmlns:p14="http://schemas.microsoft.com/office/powerpoint/2010/main" val="151316247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A4B9727-7995-4CFF-A7DF-B0018C721A42}" type="datetimeFigureOut">
              <a:rPr lang="en-US" smtClean="0"/>
              <a:t>4/29/2022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AF5656-F0A7-4EC8-959E-9845221F7A07}" type="slidenum">
              <a:rPr lang="en-US" smtClean="0"/>
              <a:t>‹#›</a:t>
            </a:fld>
            <a:endParaRPr lang="en-US"/>
          </a:p>
        </p:txBody>
      </p:sp>
    </p:spTree>
    <p:extLst>
      <p:ext uri="{BB962C8B-B14F-4D97-AF65-F5344CB8AC3E}">
        <p14:creationId xmlns:p14="http://schemas.microsoft.com/office/powerpoint/2010/main" val="303783481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2A4B9727-7995-4CFF-A7DF-B0018C721A42}" type="datetimeFigureOut">
              <a:rPr lang="en-US" smtClean="0"/>
              <a:t>4/29/2022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AF5656-F0A7-4EC8-959E-9845221F7A07}" type="slidenum">
              <a:rPr lang="en-US" smtClean="0"/>
              <a:t>‹#›</a:t>
            </a:fld>
            <a:endParaRPr lang="en-US"/>
          </a:p>
        </p:txBody>
      </p:sp>
    </p:spTree>
    <p:extLst>
      <p:ext uri="{BB962C8B-B14F-4D97-AF65-F5344CB8AC3E}">
        <p14:creationId xmlns:p14="http://schemas.microsoft.com/office/powerpoint/2010/main" val="28616236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2A4B9727-7995-4CFF-A7DF-B0018C721A42}" type="datetimeFigureOut">
              <a:rPr lang="en-US" smtClean="0"/>
              <a:t>4/29/2022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AF5656-F0A7-4EC8-959E-9845221F7A07}" type="slidenum">
              <a:rPr lang="en-US" smtClean="0"/>
              <a:t>‹#›</a:t>
            </a:fld>
            <a:endParaRPr lang="en-US"/>
          </a:p>
        </p:txBody>
      </p:sp>
    </p:spTree>
    <p:extLst>
      <p:ext uri="{BB962C8B-B14F-4D97-AF65-F5344CB8AC3E}">
        <p14:creationId xmlns:p14="http://schemas.microsoft.com/office/powerpoint/2010/main" val="31307880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2A4B9727-7995-4CFF-A7DF-B0018C721A42}" type="datetimeFigureOut">
              <a:rPr lang="en-US" smtClean="0"/>
              <a:t>4/29/2022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AF5656-F0A7-4EC8-959E-9845221F7A07}" type="slidenum">
              <a:rPr lang="en-US" smtClean="0"/>
              <a:t>‹#›</a:t>
            </a:fld>
            <a:endParaRPr lang="en-US"/>
          </a:p>
        </p:txBody>
      </p:sp>
    </p:spTree>
    <p:extLst>
      <p:ext uri="{BB962C8B-B14F-4D97-AF65-F5344CB8AC3E}">
        <p14:creationId xmlns:p14="http://schemas.microsoft.com/office/powerpoint/2010/main" val="71855728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A4B9727-7995-4CFF-A7DF-B0018C721A42}" type="datetimeFigureOut">
              <a:rPr lang="en-US" smtClean="0"/>
              <a:t>4/29/2022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AF5656-F0A7-4EC8-959E-9845221F7A07}" type="slidenum">
              <a:rPr lang="en-US" smtClean="0"/>
              <a:t>‹#›</a:t>
            </a:fld>
            <a:endParaRPr lang="en-US"/>
          </a:p>
        </p:txBody>
      </p:sp>
    </p:spTree>
    <p:extLst>
      <p:ext uri="{BB962C8B-B14F-4D97-AF65-F5344CB8AC3E}">
        <p14:creationId xmlns:p14="http://schemas.microsoft.com/office/powerpoint/2010/main" val="252358536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2A4B9727-7995-4CFF-A7DF-B0018C721A42}" type="datetimeFigureOut">
              <a:rPr lang="en-US" smtClean="0"/>
              <a:t>4/29/2022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AF5656-F0A7-4EC8-959E-9845221F7A07}" type="slidenum">
              <a:rPr lang="en-US" smtClean="0"/>
              <a:t>‹#›</a:t>
            </a:fld>
            <a:endParaRPr lang="en-US"/>
          </a:p>
        </p:txBody>
      </p:sp>
    </p:spTree>
    <p:extLst>
      <p:ext uri="{BB962C8B-B14F-4D97-AF65-F5344CB8AC3E}">
        <p14:creationId xmlns:p14="http://schemas.microsoft.com/office/powerpoint/2010/main" val="27972947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2A4B9727-7995-4CFF-A7DF-B0018C721A42}" type="datetimeFigureOut">
              <a:rPr lang="en-US" smtClean="0"/>
              <a:t>4/29/2022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AF5656-F0A7-4EC8-959E-9845221F7A07}" type="slidenum">
              <a:rPr lang="en-US" smtClean="0"/>
              <a:t>‹#›</a:t>
            </a:fld>
            <a:endParaRPr lang="en-US"/>
          </a:p>
        </p:txBody>
      </p:sp>
    </p:spTree>
    <p:extLst>
      <p:ext uri="{BB962C8B-B14F-4D97-AF65-F5344CB8AC3E}">
        <p14:creationId xmlns:p14="http://schemas.microsoft.com/office/powerpoint/2010/main" val="15482419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2A4B9727-7995-4CFF-A7DF-B0018C721A42}" type="datetimeFigureOut">
              <a:rPr lang="en-US" smtClean="0"/>
              <a:t>4/29/2022</a:t>
            </a:fld>
            <a:endParaRPr 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B6AF5656-F0A7-4EC8-959E-9845221F7A07}" type="slidenum">
              <a:rPr lang="en-US" smtClean="0"/>
              <a:t>‹#›</a:t>
            </a:fld>
            <a:endParaRPr lang="en-US"/>
          </a:p>
        </p:txBody>
      </p:sp>
    </p:spTree>
    <p:extLst>
      <p:ext uri="{BB962C8B-B14F-4D97-AF65-F5344CB8AC3E}">
        <p14:creationId xmlns:p14="http://schemas.microsoft.com/office/powerpoint/2010/main" val="36203497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image" Target="../media/image11.jpg"/><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FA645D-48F9-4D84-9DA4-E51DD4419661}"/>
              </a:ext>
            </a:extLst>
          </p:cNvPr>
          <p:cNvSpPr>
            <a:spLocks noGrp="1"/>
          </p:cNvSpPr>
          <p:nvPr>
            <p:ph type="ctrTitle"/>
          </p:nvPr>
        </p:nvSpPr>
        <p:spPr>
          <a:xfrm>
            <a:off x="1507067" y="1710268"/>
            <a:ext cx="7766936" cy="1646302"/>
          </a:xfrm>
        </p:spPr>
        <p:txBody>
          <a:bodyPr/>
          <a:lstStyle/>
          <a:p>
            <a:pPr algn="l"/>
            <a:r>
              <a:rPr lang="en-US" dirty="0" smtClean="0"/>
              <a:t>ICT </a:t>
            </a:r>
            <a:r>
              <a:rPr lang="en-US" dirty="0"/>
              <a:t>3010</a:t>
            </a:r>
          </a:p>
        </p:txBody>
      </p:sp>
      <p:sp>
        <p:nvSpPr>
          <p:cNvPr id="3" name="Subtitle 2">
            <a:extLst>
              <a:ext uri="{FF2B5EF4-FFF2-40B4-BE49-F238E27FC236}">
                <a16:creationId xmlns:a16="http://schemas.microsoft.com/office/drawing/2014/main" id="{D8C586FF-D813-4BFA-B2EC-F287623E8DD0}"/>
              </a:ext>
            </a:extLst>
          </p:cNvPr>
          <p:cNvSpPr>
            <a:spLocks noGrp="1"/>
          </p:cNvSpPr>
          <p:nvPr>
            <p:ph type="subTitle" idx="1"/>
          </p:nvPr>
        </p:nvSpPr>
        <p:spPr>
          <a:xfrm>
            <a:off x="1507067" y="3501431"/>
            <a:ext cx="7766936" cy="1096899"/>
          </a:xfrm>
        </p:spPr>
        <p:txBody>
          <a:bodyPr>
            <a:normAutofit lnSpcReduction="10000"/>
          </a:bodyPr>
          <a:lstStyle/>
          <a:p>
            <a:pPr algn="l"/>
            <a:r>
              <a:rPr lang="en-US" sz="6600" dirty="0"/>
              <a:t>Data Bases </a:t>
            </a:r>
          </a:p>
          <a:p>
            <a:endParaRPr lang="en-US" dirty="0"/>
          </a:p>
        </p:txBody>
      </p:sp>
    </p:spTree>
    <p:extLst>
      <p:ext uri="{BB962C8B-B14F-4D97-AF65-F5344CB8AC3E}">
        <p14:creationId xmlns:p14="http://schemas.microsoft.com/office/powerpoint/2010/main" val="248194453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2A07E0-B219-42CD-BE39-F928C38C8E1D}"/>
              </a:ext>
            </a:extLst>
          </p:cNvPr>
          <p:cNvSpPr>
            <a:spLocks noGrp="1"/>
          </p:cNvSpPr>
          <p:nvPr>
            <p:ph type="title"/>
          </p:nvPr>
        </p:nvSpPr>
        <p:spPr>
          <a:xfrm>
            <a:off x="211591" y="207818"/>
            <a:ext cx="11814154" cy="1320800"/>
          </a:xfrm>
        </p:spPr>
        <p:txBody>
          <a:bodyPr>
            <a:normAutofit/>
          </a:bodyPr>
          <a:lstStyle/>
          <a:p>
            <a:r>
              <a:rPr lang="en-US" sz="4800" dirty="0"/>
              <a:t>Characteristics of Database</a:t>
            </a:r>
          </a:p>
        </p:txBody>
      </p:sp>
      <p:sp>
        <p:nvSpPr>
          <p:cNvPr id="3" name="Content Placeholder 2">
            <a:extLst>
              <a:ext uri="{FF2B5EF4-FFF2-40B4-BE49-F238E27FC236}">
                <a16:creationId xmlns:a16="http://schemas.microsoft.com/office/drawing/2014/main" id="{A1BAC524-3701-4A29-A9F5-01F794A7D987}"/>
              </a:ext>
            </a:extLst>
          </p:cNvPr>
          <p:cNvSpPr>
            <a:spLocks noGrp="1"/>
          </p:cNvSpPr>
          <p:nvPr>
            <p:ph idx="1"/>
          </p:nvPr>
        </p:nvSpPr>
        <p:spPr>
          <a:xfrm>
            <a:off x="83127" y="889000"/>
            <a:ext cx="12025745" cy="5375564"/>
          </a:xfrm>
        </p:spPr>
        <p:txBody>
          <a:bodyPr>
            <a:normAutofit/>
          </a:bodyPr>
          <a:lstStyle/>
          <a:p>
            <a:pPr marL="0" indent="0">
              <a:buNone/>
            </a:pPr>
            <a:r>
              <a:rPr lang="en-US" sz="3200" dirty="0"/>
              <a:t>Databases create information</a:t>
            </a:r>
          </a:p>
          <a:p>
            <a:pPr marL="0" indent="0">
              <a:buNone/>
            </a:pPr>
            <a:endParaRPr lang="en-US" sz="3200" dirty="0"/>
          </a:p>
          <a:p>
            <a:r>
              <a:rPr lang="en-US" sz="3200" dirty="0"/>
              <a:t>From the data that all databases keep, information can be extracted and presented in a meaningful context. </a:t>
            </a:r>
          </a:p>
          <a:p>
            <a:pPr lvl="1"/>
            <a:r>
              <a:rPr lang="en-US" sz="3000" dirty="0" err="1"/>
              <a:t>Eg</a:t>
            </a:r>
            <a:r>
              <a:rPr lang="en-US" sz="3000" dirty="0"/>
              <a:t>  we can extract information that </a:t>
            </a:r>
            <a:r>
              <a:rPr lang="en-US" sz="3000" dirty="0" err="1"/>
              <a:t>Mr</a:t>
            </a:r>
            <a:r>
              <a:rPr lang="en-US" sz="3000" dirty="0"/>
              <a:t> </a:t>
            </a:r>
            <a:r>
              <a:rPr lang="en-US" sz="3000" dirty="0" err="1"/>
              <a:t>Hamooya</a:t>
            </a:r>
            <a:r>
              <a:rPr lang="en-US" sz="3000" dirty="0"/>
              <a:t> had </a:t>
            </a:r>
          </a:p>
          <a:p>
            <a:pPr marL="0" indent="0">
              <a:buNone/>
            </a:pPr>
            <a:r>
              <a:rPr lang="en-US" sz="3200" dirty="0"/>
              <a:t>	CA of 55% in </a:t>
            </a:r>
            <a:r>
              <a:rPr lang="en-US" sz="3200" dirty="0" smtClean="0"/>
              <a:t>LIS 1010</a:t>
            </a:r>
            <a:endParaRPr lang="en-US" sz="3200" dirty="0"/>
          </a:p>
          <a:p>
            <a:pPr marL="0" indent="0">
              <a:buNone/>
            </a:pPr>
            <a:endParaRPr lang="en-US" sz="3200" dirty="0"/>
          </a:p>
          <a:p>
            <a:pPr marL="0" indent="0">
              <a:buNone/>
            </a:pPr>
            <a:endParaRPr lang="en-US" sz="3200" dirty="0"/>
          </a:p>
        </p:txBody>
      </p:sp>
    </p:spTree>
    <p:extLst>
      <p:ext uri="{BB962C8B-B14F-4D97-AF65-F5344CB8AC3E}">
        <p14:creationId xmlns:p14="http://schemas.microsoft.com/office/powerpoint/2010/main" val="335007971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title"/>
          </p:nvPr>
        </p:nvSpPr>
        <p:spPr>
          <a:xfrm>
            <a:off x="2152650" y="365125"/>
            <a:ext cx="7886700" cy="965200"/>
          </a:xfrm>
        </p:spPr>
        <p:txBody>
          <a:bodyPr/>
          <a:lstStyle/>
          <a:p>
            <a:pPr eaLnBrk="1" hangingPunct="1"/>
            <a:r>
              <a:rPr lang="en-ZA" altLang="en-US">
                <a:solidFill>
                  <a:srgbClr val="7030A0"/>
                </a:solidFill>
              </a:rPr>
              <a:t>History databases</a:t>
            </a:r>
          </a:p>
        </p:txBody>
      </p:sp>
      <p:sp>
        <p:nvSpPr>
          <p:cNvPr id="3" name="Content Placeholder 2"/>
          <p:cNvSpPr>
            <a:spLocks noGrp="1"/>
          </p:cNvSpPr>
          <p:nvPr>
            <p:ph idx="1"/>
          </p:nvPr>
        </p:nvSpPr>
        <p:spPr>
          <a:xfrm>
            <a:off x="2152650" y="1296988"/>
            <a:ext cx="7886700" cy="5561012"/>
          </a:xfrm>
        </p:spPr>
        <p:txBody>
          <a:bodyPr rtlCol="0">
            <a:normAutofit/>
          </a:bodyPr>
          <a:lstStyle/>
          <a:p>
            <a:pPr>
              <a:buFont typeface="Arial" panose="020B0604020202020204" pitchFamily="34" charset="0"/>
              <a:buChar char="•"/>
              <a:defRPr/>
            </a:pPr>
            <a:r>
              <a:rPr lang="en-ZA" sz="2800" dirty="0"/>
              <a:t>Five stages in the development of databases:-</a:t>
            </a:r>
          </a:p>
          <a:p>
            <a:pPr marL="514350" indent="-514350">
              <a:buFont typeface="+mj-lt"/>
              <a:buAutoNum type="alphaLcParenR"/>
              <a:defRPr/>
            </a:pPr>
            <a:r>
              <a:rPr lang="en-US" sz="2800" b="1" dirty="0">
                <a:solidFill>
                  <a:srgbClr val="0070C0"/>
                </a:solidFill>
              </a:rPr>
              <a:t>1960s</a:t>
            </a:r>
          </a:p>
          <a:p>
            <a:pPr>
              <a:buFont typeface="Arial" panose="020B0604020202020204" pitchFamily="34" charset="0"/>
              <a:buChar char="•"/>
              <a:defRPr/>
            </a:pPr>
            <a:r>
              <a:rPr lang="en-US" sz="2800" dirty="0"/>
              <a:t>During the above period, data was stored in separate files, most of which were kept on reels of magnetic tapes </a:t>
            </a:r>
            <a:r>
              <a:rPr lang="en-US" sz="2800" dirty="0" err="1" smtClean="0"/>
              <a:t>e.g</a:t>
            </a:r>
            <a:r>
              <a:rPr lang="en-US" sz="2800" dirty="0" smtClean="0"/>
              <a:t> each reel will contain a class list for a particular course</a:t>
            </a:r>
            <a:endParaRPr lang="en-US" sz="2800" dirty="0"/>
          </a:p>
          <a:p>
            <a:pPr>
              <a:buFont typeface="Arial" panose="020B0604020202020204" pitchFamily="34" charset="0"/>
              <a:buChar char="•"/>
              <a:defRPr/>
            </a:pPr>
            <a:r>
              <a:rPr lang="en-US" sz="2800" dirty="0"/>
              <a:t>No data integration</a:t>
            </a:r>
          </a:p>
          <a:p>
            <a:pPr>
              <a:buFont typeface="Arial" panose="020B0604020202020204" pitchFamily="34" charset="0"/>
              <a:buChar char="•"/>
              <a:defRPr/>
            </a:pPr>
            <a:r>
              <a:rPr lang="en-US" sz="2800" dirty="0"/>
              <a:t>No simultaneous access to </a:t>
            </a:r>
            <a:r>
              <a:rPr lang="en-US" dirty="0"/>
              <a:t>data</a:t>
            </a:r>
            <a:r>
              <a:rPr lang="en-US" sz="3600" dirty="0"/>
              <a:t>. </a:t>
            </a:r>
            <a:endParaRPr lang="en-ZA" sz="3600" dirty="0"/>
          </a:p>
        </p:txBody>
      </p:sp>
      <p:pic>
        <p:nvPicPr>
          <p:cNvPr id="9220" name="Picture 3"/>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7608168" y="4149080"/>
            <a:ext cx="2979712" cy="22322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47409987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p:txBody>
          <a:bodyPr/>
          <a:lstStyle/>
          <a:p>
            <a:pPr eaLnBrk="1" hangingPunct="1"/>
            <a:r>
              <a:rPr lang="en-ZA" altLang="en-US">
                <a:solidFill>
                  <a:srgbClr val="7030A0"/>
                </a:solidFill>
              </a:rPr>
              <a:t>History databases Cont…</a:t>
            </a:r>
            <a:endParaRPr lang="en-ZA" altLang="en-US"/>
          </a:p>
        </p:txBody>
      </p:sp>
      <p:sp>
        <p:nvSpPr>
          <p:cNvPr id="3" name="Content Placeholder 2"/>
          <p:cNvSpPr>
            <a:spLocks noGrp="1"/>
          </p:cNvSpPr>
          <p:nvPr>
            <p:ph idx="1"/>
          </p:nvPr>
        </p:nvSpPr>
        <p:spPr/>
        <p:txBody>
          <a:bodyPr rtlCol="0">
            <a:normAutofit fontScale="92500"/>
          </a:bodyPr>
          <a:lstStyle/>
          <a:p>
            <a:pPr marL="0" indent="0">
              <a:buNone/>
              <a:defRPr/>
            </a:pPr>
            <a:r>
              <a:rPr lang="en-ZA" sz="2800" dirty="0">
                <a:solidFill>
                  <a:srgbClr val="0070C0"/>
                </a:solidFill>
              </a:rPr>
              <a:t>b) </a:t>
            </a:r>
            <a:r>
              <a:rPr lang="en-US" sz="2800" b="1" dirty="0">
                <a:solidFill>
                  <a:srgbClr val="0070C0"/>
                </a:solidFill>
              </a:rPr>
              <a:t>1970s</a:t>
            </a:r>
            <a:endParaRPr lang="en-ZA" sz="2800" dirty="0">
              <a:solidFill>
                <a:srgbClr val="0070C0"/>
              </a:solidFill>
            </a:endParaRPr>
          </a:p>
          <a:p>
            <a:pPr algn="just">
              <a:buFont typeface="Arial" panose="020B0604020202020204" pitchFamily="34" charset="0"/>
              <a:buChar char="•"/>
              <a:defRPr/>
            </a:pPr>
            <a:r>
              <a:rPr lang="en-US" sz="2800" dirty="0">
                <a:latin typeface="+mj-lt"/>
              </a:rPr>
              <a:t>The need for </a:t>
            </a:r>
            <a:r>
              <a:rPr lang="en-US" sz="2800" dirty="0">
                <a:solidFill>
                  <a:srgbClr val="FF0000"/>
                </a:solidFill>
                <a:latin typeface="+mj-lt"/>
              </a:rPr>
              <a:t>integrated databases </a:t>
            </a:r>
            <a:r>
              <a:rPr lang="en-US" sz="2800" dirty="0">
                <a:latin typeface="+mj-lt"/>
              </a:rPr>
              <a:t>heightened</a:t>
            </a:r>
          </a:p>
          <a:p>
            <a:pPr algn="just">
              <a:buFont typeface="Arial" panose="020B0604020202020204" pitchFamily="34" charset="0"/>
              <a:buChar char="•"/>
              <a:defRPr/>
            </a:pPr>
            <a:r>
              <a:rPr lang="en-US" sz="2800" dirty="0">
                <a:latin typeface="+mj-lt"/>
              </a:rPr>
              <a:t>Organizations were compelled to develop database management systems</a:t>
            </a:r>
          </a:p>
          <a:p>
            <a:pPr algn="just">
              <a:buFont typeface="Arial" panose="020B0604020202020204" pitchFamily="34" charset="0"/>
              <a:buChar char="•"/>
              <a:defRPr/>
            </a:pPr>
            <a:r>
              <a:rPr lang="en-ZA" sz="2800" dirty="0">
                <a:latin typeface="+mj-lt"/>
              </a:rPr>
              <a:t> Database systems such as </a:t>
            </a:r>
            <a:r>
              <a:rPr lang="en-US" sz="2800" dirty="0">
                <a:latin typeface="+mj-lt"/>
              </a:rPr>
              <a:t>database systems </a:t>
            </a:r>
            <a:r>
              <a:rPr lang="en-US" sz="2800" dirty="0" smtClean="0">
                <a:latin typeface="+mj-lt"/>
              </a:rPr>
              <a:t>such as ADABAS</a:t>
            </a:r>
            <a:r>
              <a:rPr lang="en-US" sz="2800" dirty="0">
                <a:latin typeface="+mj-lt"/>
              </a:rPr>
              <a:t>, IDMS, </a:t>
            </a:r>
            <a:r>
              <a:rPr lang="en-US" sz="2800" dirty="0" smtClean="0">
                <a:latin typeface="+mj-lt"/>
              </a:rPr>
              <a:t>System 2000</a:t>
            </a:r>
            <a:r>
              <a:rPr lang="en-US" sz="2800" dirty="0">
                <a:latin typeface="+mj-lt"/>
              </a:rPr>
              <a:t>, Total and IMS </a:t>
            </a:r>
            <a:r>
              <a:rPr lang="en-US" sz="2800" dirty="0" smtClean="0">
                <a:latin typeface="+mj-lt"/>
              </a:rPr>
              <a:t>emerged</a:t>
            </a:r>
          </a:p>
          <a:p>
            <a:pPr algn="just">
              <a:buFont typeface="Arial" panose="020B0604020202020204" pitchFamily="34" charset="0"/>
              <a:buChar char="•"/>
              <a:defRPr/>
            </a:pPr>
            <a:r>
              <a:rPr lang="en-US" sz="2800" dirty="0" smtClean="0">
                <a:latin typeface="+mj-lt"/>
              </a:rPr>
              <a:t>Two systems came to be established. </a:t>
            </a:r>
            <a:r>
              <a:rPr lang="en-US" sz="2800" dirty="0" smtClean="0">
                <a:solidFill>
                  <a:srgbClr val="FF0000"/>
                </a:solidFill>
                <a:latin typeface="+mj-lt"/>
              </a:rPr>
              <a:t>The Hieratical System and one based Network.</a:t>
            </a:r>
            <a:endParaRPr lang="en-ZA" sz="2800" dirty="0">
              <a:solidFill>
                <a:srgbClr val="FF0000"/>
              </a:solidFill>
              <a:latin typeface="+mj-lt"/>
            </a:endParaRPr>
          </a:p>
        </p:txBody>
      </p:sp>
    </p:spTree>
    <p:extLst>
      <p:ext uri="{BB962C8B-B14F-4D97-AF65-F5344CB8AC3E}">
        <p14:creationId xmlns:p14="http://schemas.microsoft.com/office/powerpoint/2010/main" val="170724993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p:cNvSpPr>
            <a:spLocks noGrp="1"/>
          </p:cNvSpPr>
          <p:nvPr>
            <p:ph type="title"/>
          </p:nvPr>
        </p:nvSpPr>
        <p:spPr/>
        <p:txBody>
          <a:bodyPr/>
          <a:lstStyle/>
          <a:p>
            <a:pPr eaLnBrk="1" hangingPunct="1"/>
            <a:r>
              <a:rPr lang="en-ZA" altLang="en-US">
                <a:solidFill>
                  <a:srgbClr val="7030A0"/>
                </a:solidFill>
              </a:rPr>
              <a:t>History databases Cont…</a:t>
            </a:r>
            <a:endParaRPr lang="en-ZA" altLang="en-US"/>
          </a:p>
        </p:txBody>
      </p:sp>
      <p:sp>
        <p:nvSpPr>
          <p:cNvPr id="3" name="Content Placeholder 2"/>
          <p:cNvSpPr>
            <a:spLocks noGrp="1"/>
          </p:cNvSpPr>
          <p:nvPr>
            <p:ph idx="1"/>
          </p:nvPr>
        </p:nvSpPr>
        <p:spPr>
          <a:xfrm>
            <a:off x="677334" y="2160589"/>
            <a:ext cx="10817980" cy="4697411"/>
          </a:xfrm>
        </p:spPr>
        <p:txBody>
          <a:bodyPr rtlCol="0">
            <a:normAutofit/>
          </a:bodyPr>
          <a:lstStyle/>
          <a:p>
            <a:pPr>
              <a:buFont typeface="Courier New" panose="02070309020205020404" pitchFamily="49" charset="0"/>
              <a:buChar char="o"/>
              <a:defRPr/>
            </a:pPr>
            <a:r>
              <a:rPr lang="en-ZA" sz="2800" dirty="0" smtClean="0"/>
              <a:t>Hieratical Databases included </a:t>
            </a:r>
            <a:r>
              <a:rPr lang="en-US" sz="2800" dirty="0" smtClean="0"/>
              <a:t>database </a:t>
            </a:r>
            <a:r>
              <a:rPr lang="en-US" sz="2800" dirty="0"/>
              <a:t>systems such as ADABAS, IDMS, System2000, </a:t>
            </a:r>
            <a:r>
              <a:rPr lang="en-US" sz="2800" dirty="0" smtClean="0"/>
              <a:t>and </a:t>
            </a:r>
            <a:r>
              <a:rPr lang="en-US" sz="2800" dirty="0"/>
              <a:t>IMS </a:t>
            </a:r>
            <a:r>
              <a:rPr lang="en-ZA" sz="2800" dirty="0" smtClean="0"/>
              <a:t>These </a:t>
            </a:r>
            <a:r>
              <a:rPr lang="en-ZA" sz="2800" dirty="0"/>
              <a:t>systems represented data relationship  in a hierarchical or tree </a:t>
            </a:r>
            <a:r>
              <a:rPr lang="en-ZA" sz="2800" dirty="0" smtClean="0"/>
              <a:t>structure based on a Child to parent relationship concept.</a:t>
            </a:r>
            <a:endParaRPr lang="en-ZA" sz="2800" dirty="0"/>
          </a:p>
          <a:p>
            <a:pPr marL="0" indent="0">
              <a:buNone/>
              <a:defRPr/>
            </a:pPr>
            <a:endParaRPr lang="en-ZA" sz="3600" dirty="0"/>
          </a:p>
          <a:p>
            <a:pPr marL="0" indent="0">
              <a:buNone/>
              <a:defRPr/>
            </a:pPr>
            <a:endParaRPr lang="en-ZA" sz="3600" dirty="0"/>
          </a:p>
        </p:txBody>
      </p:sp>
      <p:pic>
        <p:nvPicPr>
          <p:cNvPr id="11268" name="Picture 3"/>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3783655" y="3817894"/>
            <a:ext cx="4605338" cy="3440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20478477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p:cNvSpPr>
            <a:spLocks noGrp="1"/>
          </p:cNvSpPr>
          <p:nvPr>
            <p:ph type="title"/>
          </p:nvPr>
        </p:nvSpPr>
        <p:spPr/>
        <p:txBody>
          <a:bodyPr/>
          <a:lstStyle/>
          <a:p>
            <a:pPr eaLnBrk="1" hangingPunct="1"/>
            <a:r>
              <a:rPr lang="en-ZA" altLang="en-US">
                <a:solidFill>
                  <a:srgbClr val="7030A0"/>
                </a:solidFill>
              </a:rPr>
              <a:t>History databases Cont.…</a:t>
            </a:r>
            <a:endParaRPr lang="en-ZA" altLang="en-US"/>
          </a:p>
        </p:txBody>
      </p:sp>
      <p:sp>
        <p:nvSpPr>
          <p:cNvPr id="3" name="Content Placeholder 2"/>
          <p:cNvSpPr>
            <a:spLocks noGrp="1"/>
          </p:cNvSpPr>
          <p:nvPr>
            <p:ph idx="1"/>
          </p:nvPr>
        </p:nvSpPr>
        <p:spPr>
          <a:xfrm>
            <a:off x="2152650" y="1825627"/>
            <a:ext cx="7886700" cy="5032375"/>
          </a:xfrm>
        </p:spPr>
        <p:txBody>
          <a:bodyPr rtlCol="0">
            <a:normAutofit/>
          </a:bodyPr>
          <a:lstStyle/>
          <a:p>
            <a:pPr>
              <a:buFont typeface="Courier New" panose="02070309020205020404" pitchFamily="49" charset="0"/>
              <a:buChar char="o"/>
              <a:defRPr/>
            </a:pPr>
            <a:r>
              <a:rPr lang="en-ZA" sz="2800" dirty="0"/>
              <a:t>Other database systems were based on network model</a:t>
            </a:r>
          </a:p>
          <a:p>
            <a:pPr>
              <a:buFont typeface="Courier New" panose="02070309020205020404" pitchFamily="49" charset="0"/>
              <a:buChar char="o"/>
              <a:defRPr/>
            </a:pPr>
            <a:r>
              <a:rPr lang="en-ZA" sz="2800" dirty="0"/>
              <a:t>Access to data in these databases systems was on </a:t>
            </a:r>
            <a:r>
              <a:rPr lang="en-ZA" sz="2800" dirty="0">
                <a:solidFill>
                  <a:srgbClr val="FF0000"/>
                </a:solidFill>
              </a:rPr>
              <a:t>sequence</a:t>
            </a:r>
          </a:p>
          <a:p>
            <a:pPr marL="0" indent="0">
              <a:buNone/>
              <a:defRPr/>
            </a:pPr>
            <a:endParaRPr lang="en-ZA" dirty="0"/>
          </a:p>
        </p:txBody>
      </p:sp>
      <p:pic>
        <p:nvPicPr>
          <p:cNvPr id="12292" name="Picture 3"/>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5159897" y="4005065"/>
            <a:ext cx="4392488" cy="25384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96516962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title"/>
          </p:nvPr>
        </p:nvSpPr>
        <p:spPr/>
        <p:txBody>
          <a:bodyPr/>
          <a:lstStyle/>
          <a:p>
            <a:pPr eaLnBrk="1" hangingPunct="1"/>
            <a:r>
              <a:rPr lang="en-ZA" altLang="en-US">
                <a:solidFill>
                  <a:srgbClr val="7030A0"/>
                </a:solidFill>
              </a:rPr>
              <a:t>History databases Cont…</a:t>
            </a:r>
            <a:endParaRPr lang="en-ZA" altLang="en-US"/>
          </a:p>
        </p:txBody>
      </p:sp>
      <p:sp>
        <p:nvSpPr>
          <p:cNvPr id="3" name="Content Placeholder 2"/>
          <p:cNvSpPr>
            <a:spLocks noGrp="1"/>
          </p:cNvSpPr>
          <p:nvPr>
            <p:ph idx="1"/>
          </p:nvPr>
        </p:nvSpPr>
        <p:spPr/>
        <p:txBody>
          <a:bodyPr rtlCol="0">
            <a:normAutofit/>
          </a:bodyPr>
          <a:lstStyle/>
          <a:p>
            <a:pPr marL="0" indent="0">
              <a:buNone/>
              <a:defRPr/>
            </a:pPr>
            <a:r>
              <a:rPr lang="en-ZA" sz="2800" dirty="0">
                <a:solidFill>
                  <a:srgbClr val="0070C0"/>
                </a:solidFill>
              </a:rPr>
              <a:t>(c) </a:t>
            </a:r>
            <a:r>
              <a:rPr lang="en-US" sz="2800" b="1" dirty="0">
                <a:solidFill>
                  <a:srgbClr val="0070C0"/>
                </a:solidFill>
              </a:rPr>
              <a:t>1980s</a:t>
            </a:r>
            <a:endParaRPr lang="en-ZA" sz="2800" dirty="0">
              <a:solidFill>
                <a:srgbClr val="0070C0"/>
              </a:solidFill>
            </a:endParaRPr>
          </a:p>
          <a:p>
            <a:pPr>
              <a:buFont typeface="Courier New" panose="02070309020205020404" pitchFamily="49" charset="0"/>
              <a:buChar char="o"/>
              <a:defRPr/>
            </a:pPr>
            <a:r>
              <a:rPr lang="en-ZA" sz="2800" dirty="0">
                <a:latin typeface="+mj-lt"/>
              </a:rPr>
              <a:t>In 1980, relational databases were introduced IBM under the guidance of Mr. Codd</a:t>
            </a:r>
          </a:p>
          <a:p>
            <a:pPr>
              <a:buFont typeface="Courier New" panose="02070309020205020404" pitchFamily="49" charset="0"/>
              <a:buChar char="o"/>
              <a:defRPr/>
            </a:pPr>
            <a:r>
              <a:rPr lang="en-US" sz="2800" dirty="0">
                <a:latin typeface="+mj-lt"/>
              </a:rPr>
              <a:t>In the relational model, data was/ is represented in the </a:t>
            </a:r>
            <a:r>
              <a:rPr lang="en-US" sz="2800" dirty="0">
                <a:solidFill>
                  <a:srgbClr val="FF0000"/>
                </a:solidFill>
                <a:latin typeface="+mj-lt"/>
              </a:rPr>
              <a:t>form of tables</a:t>
            </a:r>
            <a:endParaRPr lang="en-ZA" sz="2800" dirty="0">
              <a:solidFill>
                <a:srgbClr val="FF0000"/>
              </a:solidFill>
              <a:latin typeface="+mj-lt"/>
            </a:endParaRPr>
          </a:p>
          <a:p>
            <a:pPr>
              <a:buFont typeface="Courier New" panose="02070309020205020404" pitchFamily="49" charset="0"/>
              <a:buChar char="o"/>
              <a:defRPr/>
            </a:pPr>
            <a:r>
              <a:rPr lang="en-ZA" sz="2800" dirty="0">
                <a:solidFill>
                  <a:srgbClr val="FF0000"/>
                </a:solidFill>
                <a:latin typeface="+mj-lt"/>
              </a:rPr>
              <a:t>SQL language </a:t>
            </a:r>
            <a:r>
              <a:rPr lang="en-ZA" sz="2800" dirty="0">
                <a:latin typeface="+mj-lt"/>
              </a:rPr>
              <a:t>was introduced as a database </a:t>
            </a:r>
            <a:r>
              <a:rPr lang="en-ZA" sz="2800" dirty="0" smtClean="0">
                <a:latin typeface="+mj-lt"/>
              </a:rPr>
              <a:t>language at this stage</a:t>
            </a:r>
            <a:endParaRPr lang="en-ZA" sz="2800" dirty="0">
              <a:latin typeface="+mj-lt"/>
            </a:endParaRPr>
          </a:p>
          <a:p>
            <a:pPr marL="0" indent="0">
              <a:buNone/>
              <a:defRPr/>
            </a:pPr>
            <a:endParaRPr lang="en-ZA" sz="3200" dirty="0">
              <a:latin typeface="+mj-lt"/>
            </a:endParaRPr>
          </a:p>
        </p:txBody>
      </p:sp>
    </p:spTree>
    <p:extLst>
      <p:ext uri="{BB962C8B-B14F-4D97-AF65-F5344CB8AC3E}">
        <p14:creationId xmlns:p14="http://schemas.microsoft.com/office/powerpoint/2010/main" val="308360421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p:txBody>
          <a:bodyPr/>
          <a:lstStyle/>
          <a:p>
            <a:pPr eaLnBrk="1" hangingPunct="1"/>
            <a:r>
              <a:rPr lang="en-ZA" altLang="en-US">
                <a:solidFill>
                  <a:srgbClr val="7030A0"/>
                </a:solidFill>
              </a:rPr>
              <a:t>History databases Cont.…</a:t>
            </a:r>
            <a:endParaRPr lang="en-ZA" altLang="en-US"/>
          </a:p>
        </p:txBody>
      </p:sp>
      <p:pic>
        <p:nvPicPr>
          <p:cNvPr id="14339"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rcRect/>
          <a:stretch>
            <a:fillRect/>
          </a:stretch>
        </p:blipFill>
        <p:spPr>
          <a:xfrm>
            <a:off x="2996805" y="1773240"/>
            <a:ext cx="5649515" cy="4092575"/>
          </a:xfrm>
        </p:spPr>
      </p:pic>
    </p:spTree>
    <p:extLst>
      <p:ext uri="{BB962C8B-B14F-4D97-AF65-F5344CB8AC3E}">
        <p14:creationId xmlns:p14="http://schemas.microsoft.com/office/powerpoint/2010/main" val="181440416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p:cNvSpPr>
            <a:spLocks noGrp="1"/>
          </p:cNvSpPr>
          <p:nvPr>
            <p:ph type="title"/>
          </p:nvPr>
        </p:nvSpPr>
        <p:spPr/>
        <p:txBody>
          <a:bodyPr/>
          <a:lstStyle/>
          <a:p>
            <a:pPr eaLnBrk="1" hangingPunct="1"/>
            <a:r>
              <a:rPr lang="en-ZA" altLang="en-US">
                <a:solidFill>
                  <a:srgbClr val="7030A0"/>
                </a:solidFill>
              </a:rPr>
              <a:t>History databases Cont.…</a:t>
            </a:r>
            <a:endParaRPr lang="en-ZA" altLang="en-US"/>
          </a:p>
        </p:txBody>
      </p:sp>
      <p:sp>
        <p:nvSpPr>
          <p:cNvPr id="3" name="Content Placeholder 2"/>
          <p:cNvSpPr>
            <a:spLocks noGrp="1"/>
          </p:cNvSpPr>
          <p:nvPr>
            <p:ph idx="1"/>
          </p:nvPr>
        </p:nvSpPr>
        <p:spPr/>
        <p:txBody>
          <a:bodyPr rtlCol="0">
            <a:normAutofit/>
          </a:bodyPr>
          <a:lstStyle/>
          <a:p>
            <a:pPr marL="0" indent="0">
              <a:buNone/>
              <a:defRPr/>
            </a:pPr>
            <a:r>
              <a:rPr lang="en-US" sz="3600" b="1" dirty="0">
                <a:solidFill>
                  <a:srgbClr val="0070C0"/>
                </a:solidFill>
              </a:rPr>
              <a:t>(</a:t>
            </a:r>
            <a:r>
              <a:rPr lang="en-US" sz="3200" b="1" dirty="0">
                <a:solidFill>
                  <a:srgbClr val="0070C0"/>
                </a:solidFill>
              </a:rPr>
              <a:t>d) 1990s</a:t>
            </a:r>
            <a:endParaRPr lang="en-ZA" sz="3200" dirty="0">
              <a:solidFill>
                <a:srgbClr val="0070C0"/>
              </a:solidFill>
            </a:endParaRPr>
          </a:p>
          <a:p>
            <a:pPr>
              <a:buFont typeface="Courier New" panose="02070309020205020404" pitchFamily="49" charset="0"/>
              <a:buChar char="o"/>
              <a:defRPr/>
            </a:pPr>
            <a:r>
              <a:rPr lang="en-US" sz="2800" dirty="0">
                <a:solidFill>
                  <a:srgbClr val="FF0000"/>
                </a:solidFill>
                <a:latin typeface="+mj-lt"/>
              </a:rPr>
              <a:t>Internet</a:t>
            </a:r>
            <a:r>
              <a:rPr lang="en-US" sz="2800" dirty="0">
                <a:latin typeface="+mj-lt"/>
              </a:rPr>
              <a:t> was born in the 1990s.</a:t>
            </a:r>
          </a:p>
          <a:p>
            <a:pPr>
              <a:buFont typeface="Courier New" panose="02070309020205020404" pitchFamily="49" charset="0"/>
              <a:buChar char="o"/>
              <a:defRPr/>
            </a:pPr>
            <a:r>
              <a:rPr lang="en-US" sz="2800" dirty="0">
                <a:latin typeface="+mj-lt"/>
              </a:rPr>
              <a:t>Client/server computing, data warehousing and Internet applications emerged</a:t>
            </a:r>
          </a:p>
          <a:p>
            <a:pPr>
              <a:buFont typeface="Courier New" panose="02070309020205020404" pitchFamily="49" charset="0"/>
              <a:buChar char="o"/>
              <a:defRPr/>
            </a:pPr>
            <a:r>
              <a:rPr lang="en-US" sz="2800" dirty="0">
                <a:latin typeface="+mj-lt"/>
              </a:rPr>
              <a:t>Database systems that could keep not only </a:t>
            </a:r>
            <a:r>
              <a:rPr lang="en-US" sz="2800" dirty="0">
                <a:solidFill>
                  <a:srgbClr val="FF0000"/>
                </a:solidFill>
                <a:latin typeface="+mj-lt"/>
              </a:rPr>
              <a:t>structured data but also unstructured data such as sounds, images, video and graphs emerged</a:t>
            </a:r>
            <a:endParaRPr lang="en-ZA" sz="2800" dirty="0">
              <a:solidFill>
                <a:srgbClr val="FF0000"/>
              </a:solidFill>
              <a:latin typeface="+mj-lt"/>
            </a:endParaRPr>
          </a:p>
        </p:txBody>
      </p:sp>
    </p:spTree>
    <p:extLst>
      <p:ext uri="{BB962C8B-B14F-4D97-AF65-F5344CB8AC3E}">
        <p14:creationId xmlns:p14="http://schemas.microsoft.com/office/powerpoint/2010/main" val="151013931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p:cNvSpPr>
            <a:spLocks noGrp="1"/>
          </p:cNvSpPr>
          <p:nvPr>
            <p:ph type="title"/>
          </p:nvPr>
        </p:nvSpPr>
        <p:spPr/>
        <p:txBody>
          <a:bodyPr/>
          <a:lstStyle/>
          <a:p>
            <a:pPr eaLnBrk="1" hangingPunct="1"/>
            <a:r>
              <a:rPr lang="en-ZA" altLang="en-US">
                <a:solidFill>
                  <a:srgbClr val="7030A0"/>
                </a:solidFill>
              </a:rPr>
              <a:t>History databases Cont.…</a:t>
            </a:r>
            <a:endParaRPr lang="en-ZA" altLang="en-US"/>
          </a:p>
        </p:txBody>
      </p:sp>
      <p:sp>
        <p:nvSpPr>
          <p:cNvPr id="16387" name="Content Placeholder 2"/>
          <p:cNvSpPr>
            <a:spLocks noGrp="1"/>
          </p:cNvSpPr>
          <p:nvPr>
            <p:ph idx="1"/>
          </p:nvPr>
        </p:nvSpPr>
        <p:spPr/>
        <p:txBody>
          <a:bodyPr>
            <a:normAutofit/>
          </a:bodyPr>
          <a:lstStyle/>
          <a:p>
            <a:pPr eaLnBrk="1" hangingPunct="1">
              <a:buFont typeface="Courier New" pitchFamily="49" charset="0"/>
              <a:buChar char="o"/>
              <a:defRPr/>
            </a:pPr>
            <a:r>
              <a:rPr lang="en-US" altLang="en-US" sz="2800" dirty="0">
                <a:latin typeface="+mj-lt"/>
              </a:rPr>
              <a:t>Object oriented database management systems (OODBMSs) combine database capabilities with object-oriented programming languages (Java, C++, Perl </a:t>
            </a:r>
            <a:r>
              <a:rPr lang="en-US" altLang="en-US" sz="2800" dirty="0" err="1">
                <a:latin typeface="+mj-lt"/>
              </a:rPr>
              <a:t>etc</a:t>
            </a:r>
            <a:r>
              <a:rPr lang="en-US" altLang="en-US" sz="2800" dirty="0">
                <a:latin typeface="+mj-lt"/>
              </a:rPr>
              <a:t>) capabilities appeared</a:t>
            </a:r>
          </a:p>
          <a:p>
            <a:pPr eaLnBrk="1" hangingPunct="1">
              <a:buFont typeface="Courier New" pitchFamily="49" charset="0"/>
              <a:buChar char="o"/>
              <a:defRPr/>
            </a:pPr>
            <a:endParaRPr lang="en-ZA" altLang="en-US" sz="2800" dirty="0">
              <a:latin typeface="+mj-lt"/>
            </a:endParaRPr>
          </a:p>
        </p:txBody>
      </p:sp>
      <p:pic>
        <p:nvPicPr>
          <p:cNvPr id="4" name="Content Placeholder 3"/>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a:xfrm>
            <a:off x="3260783" y="4258978"/>
            <a:ext cx="4117975" cy="2376264"/>
          </a:xfrm>
          <a:prstGeom prst="rect">
            <a:avLst/>
          </a:prstGeom>
        </p:spPr>
      </p:pic>
    </p:spTree>
    <p:extLst>
      <p:ext uri="{BB962C8B-B14F-4D97-AF65-F5344CB8AC3E}">
        <p14:creationId xmlns:p14="http://schemas.microsoft.com/office/powerpoint/2010/main" val="297247939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p:cNvSpPr>
            <a:spLocks noGrp="1"/>
          </p:cNvSpPr>
          <p:nvPr>
            <p:ph type="title"/>
          </p:nvPr>
        </p:nvSpPr>
        <p:spPr/>
        <p:txBody>
          <a:bodyPr/>
          <a:lstStyle/>
          <a:p>
            <a:pPr eaLnBrk="1" hangingPunct="1"/>
            <a:r>
              <a:rPr lang="en-ZA" altLang="en-US">
                <a:solidFill>
                  <a:srgbClr val="7030A0"/>
                </a:solidFill>
              </a:rPr>
              <a:t>History databases Cont.…</a:t>
            </a:r>
            <a:endParaRPr lang="en-ZA" altLang="en-US"/>
          </a:p>
        </p:txBody>
      </p:sp>
      <p:sp>
        <p:nvSpPr>
          <p:cNvPr id="3" name="Content Placeholder 2"/>
          <p:cNvSpPr>
            <a:spLocks noGrp="1"/>
          </p:cNvSpPr>
          <p:nvPr>
            <p:ph idx="1"/>
          </p:nvPr>
        </p:nvSpPr>
        <p:spPr>
          <a:xfrm>
            <a:off x="677333" y="2160589"/>
            <a:ext cx="9550883" cy="3880773"/>
          </a:xfrm>
        </p:spPr>
        <p:txBody>
          <a:bodyPr rtlCol="0">
            <a:normAutofit/>
          </a:bodyPr>
          <a:lstStyle/>
          <a:p>
            <a:pPr marL="0" indent="0">
              <a:buNone/>
              <a:defRPr/>
            </a:pPr>
            <a:r>
              <a:rPr lang="en-US" sz="3200" b="1" dirty="0">
                <a:solidFill>
                  <a:srgbClr val="0070C0"/>
                </a:solidFill>
              </a:rPr>
              <a:t>(e) 2000 and beyond</a:t>
            </a:r>
            <a:endParaRPr lang="en-ZA" sz="3200" dirty="0">
              <a:solidFill>
                <a:srgbClr val="0070C0"/>
              </a:solidFill>
            </a:endParaRPr>
          </a:p>
          <a:p>
            <a:pPr>
              <a:buFont typeface="Courier New" panose="02070309020205020404" pitchFamily="49" charset="0"/>
              <a:buChar char="o"/>
              <a:defRPr/>
            </a:pPr>
            <a:r>
              <a:rPr lang="en-US" sz="2800" dirty="0">
                <a:latin typeface="+mj-lt"/>
              </a:rPr>
              <a:t>Birth of </a:t>
            </a:r>
            <a:r>
              <a:rPr lang="en-US" sz="2800" dirty="0">
                <a:solidFill>
                  <a:srgbClr val="FF0000"/>
                </a:solidFill>
                <a:latin typeface="+mj-lt"/>
              </a:rPr>
              <a:t>object-relational database management system (ORDBMS)</a:t>
            </a:r>
          </a:p>
          <a:p>
            <a:pPr>
              <a:buFont typeface="Courier New" panose="02070309020205020404" pitchFamily="49" charset="0"/>
              <a:buChar char="o"/>
              <a:defRPr/>
            </a:pPr>
            <a:r>
              <a:rPr lang="en-US" sz="2800" dirty="0">
                <a:latin typeface="+mj-lt"/>
              </a:rPr>
              <a:t> Hybrid model born from the relational and object oriented models. This model has borrowed features from the above mentioned database models</a:t>
            </a:r>
          </a:p>
          <a:p>
            <a:pPr>
              <a:buFont typeface="Courier New" panose="02070309020205020404" pitchFamily="49" charset="0"/>
              <a:buChar char="o"/>
              <a:defRPr/>
            </a:pPr>
            <a:r>
              <a:rPr lang="en-US" sz="2800" dirty="0">
                <a:latin typeface="+mj-lt"/>
              </a:rPr>
              <a:t>The idea is to keep multimedia data in tables</a:t>
            </a:r>
          </a:p>
        </p:txBody>
      </p:sp>
    </p:spTree>
    <p:extLst>
      <p:ext uri="{BB962C8B-B14F-4D97-AF65-F5344CB8AC3E}">
        <p14:creationId xmlns:p14="http://schemas.microsoft.com/office/powerpoint/2010/main" val="389952851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2A07E0-B219-42CD-BE39-F928C38C8E1D}"/>
              </a:ext>
            </a:extLst>
          </p:cNvPr>
          <p:cNvSpPr>
            <a:spLocks noGrp="1"/>
          </p:cNvSpPr>
          <p:nvPr>
            <p:ph type="title"/>
          </p:nvPr>
        </p:nvSpPr>
        <p:spPr/>
        <p:txBody>
          <a:bodyPr/>
          <a:lstStyle/>
          <a:p>
            <a:r>
              <a:rPr lang="en-US" dirty="0"/>
              <a:t/>
            </a:r>
            <a:br>
              <a:rPr lang="en-US" dirty="0"/>
            </a:br>
            <a:r>
              <a:rPr lang="en-US" dirty="0"/>
              <a:t>What is a database </a:t>
            </a:r>
          </a:p>
        </p:txBody>
      </p:sp>
      <p:sp>
        <p:nvSpPr>
          <p:cNvPr id="3" name="Content Placeholder 2">
            <a:extLst>
              <a:ext uri="{FF2B5EF4-FFF2-40B4-BE49-F238E27FC236}">
                <a16:creationId xmlns:a16="http://schemas.microsoft.com/office/drawing/2014/main" id="{A1BAC524-3701-4A29-A9F5-01F794A7D987}"/>
              </a:ext>
            </a:extLst>
          </p:cNvPr>
          <p:cNvSpPr>
            <a:spLocks noGrp="1"/>
          </p:cNvSpPr>
          <p:nvPr>
            <p:ph idx="1"/>
          </p:nvPr>
        </p:nvSpPr>
        <p:spPr/>
        <p:txBody>
          <a:bodyPr/>
          <a:lstStyle/>
          <a:p>
            <a:endParaRPr lang="en-US" dirty="0"/>
          </a:p>
          <a:p>
            <a:endParaRPr lang="en-US" dirty="0"/>
          </a:p>
          <a:p>
            <a:pPr marL="0" indent="0" algn="just">
              <a:buNone/>
            </a:pPr>
            <a:r>
              <a:rPr lang="en-US" sz="2800" b="0" i="0" dirty="0">
                <a:solidFill>
                  <a:srgbClr val="333333"/>
                </a:solidFill>
                <a:effectLst/>
                <a:latin typeface="inter-regular"/>
              </a:rPr>
              <a:t>A </a:t>
            </a:r>
            <a:r>
              <a:rPr lang="en-US" sz="2800" b="1" i="0" dirty="0">
                <a:solidFill>
                  <a:srgbClr val="333333"/>
                </a:solidFill>
                <a:effectLst/>
                <a:latin typeface="inter-bold"/>
              </a:rPr>
              <a:t>database</a:t>
            </a:r>
            <a:r>
              <a:rPr lang="en-US" sz="2800" b="0" i="0" dirty="0">
                <a:solidFill>
                  <a:srgbClr val="333333"/>
                </a:solidFill>
                <a:effectLst/>
                <a:latin typeface="inter-regular"/>
              </a:rPr>
              <a:t> is an organized collection of data, so that it can be easily accessed and managed. A database can be organized into tables, rows, columns, and index it to make it easier to find relevant information</a:t>
            </a:r>
            <a:endParaRPr lang="en-US" sz="2800" dirty="0"/>
          </a:p>
        </p:txBody>
      </p:sp>
    </p:spTree>
    <p:extLst>
      <p:ext uri="{BB962C8B-B14F-4D97-AF65-F5344CB8AC3E}">
        <p14:creationId xmlns:p14="http://schemas.microsoft.com/office/powerpoint/2010/main" val="369581195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p:cNvSpPr>
            <a:spLocks noGrp="1"/>
          </p:cNvSpPr>
          <p:nvPr>
            <p:ph type="title"/>
          </p:nvPr>
        </p:nvSpPr>
        <p:spPr/>
        <p:txBody>
          <a:bodyPr/>
          <a:lstStyle/>
          <a:p>
            <a:pPr eaLnBrk="1" hangingPunct="1"/>
            <a:r>
              <a:rPr lang="en-ZA" altLang="en-US">
                <a:solidFill>
                  <a:srgbClr val="7030A0"/>
                </a:solidFill>
              </a:rPr>
              <a:t>History databases Cont.…</a:t>
            </a:r>
            <a:endParaRPr lang="en-ZA" altLang="en-US"/>
          </a:p>
        </p:txBody>
      </p:sp>
      <p:pic>
        <p:nvPicPr>
          <p:cNvPr id="19459" name="Content Placeholder 6"/>
          <p:cNvPicPr>
            <a:picLocks noGrp="1" noChangeAspect="1"/>
          </p:cNvPicPr>
          <p:nvPr>
            <p:ph idx="1"/>
          </p:nvPr>
        </p:nvPicPr>
        <p:blipFill>
          <a:blip r:embed="rId2">
            <a:extLst>
              <a:ext uri="{28A0092B-C50C-407E-A947-70E740481C1C}">
                <a14:useLocalDpi xmlns:a14="http://schemas.microsoft.com/office/drawing/2010/main" val="0"/>
              </a:ext>
            </a:extLst>
          </a:blip>
          <a:srcRect/>
          <a:stretch>
            <a:fillRect/>
          </a:stretch>
        </p:blipFill>
        <p:spPr>
          <a:xfrm>
            <a:off x="2638425" y="1930400"/>
            <a:ext cx="6915150" cy="4325938"/>
          </a:xfrm>
        </p:spPr>
      </p:pic>
    </p:spTree>
    <p:extLst>
      <p:ext uri="{BB962C8B-B14F-4D97-AF65-F5344CB8AC3E}">
        <p14:creationId xmlns:p14="http://schemas.microsoft.com/office/powerpoint/2010/main" val="426613915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p:cNvSpPr>
            <a:spLocks noGrp="1"/>
          </p:cNvSpPr>
          <p:nvPr>
            <p:ph type="title"/>
          </p:nvPr>
        </p:nvSpPr>
        <p:spPr/>
        <p:txBody>
          <a:bodyPr/>
          <a:lstStyle/>
          <a:p>
            <a:pPr eaLnBrk="1" hangingPunct="1"/>
            <a:r>
              <a:rPr lang="en-ZA" altLang="en-US" dirty="0">
                <a:solidFill>
                  <a:srgbClr val="7030A0"/>
                </a:solidFill>
              </a:rPr>
              <a:t>Advantages of Databases</a:t>
            </a:r>
            <a:endParaRPr lang="en-ZA" altLang="en-US" dirty="0"/>
          </a:p>
        </p:txBody>
      </p:sp>
      <p:sp>
        <p:nvSpPr>
          <p:cNvPr id="3" name="Content Placeholder 2">
            <a:extLst>
              <a:ext uri="{FF2B5EF4-FFF2-40B4-BE49-F238E27FC236}">
                <a16:creationId xmlns:a16="http://schemas.microsoft.com/office/drawing/2014/main" id="{1EB2A99B-C453-421D-8D88-AA92FE8AA4BA}"/>
              </a:ext>
            </a:extLst>
          </p:cNvPr>
          <p:cNvSpPr>
            <a:spLocks noGrp="1"/>
          </p:cNvSpPr>
          <p:nvPr>
            <p:ph idx="1"/>
          </p:nvPr>
        </p:nvSpPr>
        <p:spPr>
          <a:xfrm>
            <a:off x="180109" y="1330036"/>
            <a:ext cx="11873345" cy="5430981"/>
          </a:xfrm>
        </p:spPr>
        <p:txBody>
          <a:bodyPr>
            <a:normAutofit/>
          </a:bodyPr>
          <a:lstStyle/>
          <a:p>
            <a:pPr algn="just"/>
            <a:r>
              <a:rPr lang="en-US" sz="3600" dirty="0"/>
              <a:t>A. </a:t>
            </a:r>
            <a:r>
              <a:rPr lang="en-US" sz="3600" dirty="0">
                <a:solidFill>
                  <a:srgbClr val="FF0000"/>
                </a:solidFill>
              </a:rPr>
              <a:t>Control of data redundancy</a:t>
            </a:r>
          </a:p>
          <a:p>
            <a:pPr marL="0" indent="0" algn="just">
              <a:buNone/>
            </a:pPr>
            <a:r>
              <a:rPr lang="en-US" sz="3600" dirty="0"/>
              <a:t>In the traditional file-based systems, information about an object was stored in separate files. </a:t>
            </a:r>
          </a:p>
          <a:p>
            <a:pPr marL="0" indent="0" algn="just">
              <a:buNone/>
            </a:pPr>
            <a:r>
              <a:rPr lang="en-US" sz="3600" dirty="0"/>
              <a:t>Each Class will keep their own register</a:t>
            </a:r>
          </a:p>
          <a:p>
            <a:pPr marL="0" indent="0" algn="just">
              <a:buNone/>
            </a:pPr>
            <a:r>
              <a:rPr lang="en-US" sz="3600" dirty="0"/>
              <a:t>Or each </a:t>
            </a:r>
            <a:r>
              <a:rPr lang="en-US" sz="3600" dirty="0" err="1"/>
              <a:t>Programme</a:t>
            </a:r>
            <a:r>
              <a:rPr lang="en-US" sz="3600" dirty="0"/>
              <a:t> with their own </a:t>
            </a:r>
            <a:r>
              <a:rPr lang="en-US" sz="3600" dirty="0" smtClean="0"/>
              <a:t>students</a:t>
            </a:r>
            <a:endParaRPr lang="en-US" sz="3600" dirty="0"/>
          </a:p>
          <a:p>
            <a:pPr marL="0" indent="0" algn="just">
              <a:buNone/>
            </a:pPr>
            <a:r>
              <a:rPr lang="en-US" sz="3600" dirty="0"/>
              <a:t>This results in duplications as the same information is kept in many places making it difficult to use </a:t>
            </a:r>
            <a:r>
              <a:rPr lang="en-US" sz="3600" dirty="0" smtClean="0"/>
              <a:t>it</a:t>
            </a:r>
          </a:p>
        </p:txBody>
      </p:sp>
    </p:spTree>
    <p:extLst>
      <p:ext uri="{BB962C8B-B14F-4D97-AF65-F5344CB8AC3E}">
        <p14:creationId xmlns:p14="http://schemas.microsoft.com/office/powerpoint/2010/main" val="133718936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p:cNvSpPr>
            <a:spLocks noGrp="1"/>
          </p:cNvSpPr>
          <p:nvPr>
            <p:ph type="title"/>
          </p:nvPr>
        </p:nvSpPr>
        <p:spPr/>
        <p:txBody>
          <a:bodyPr/>
          <a:lstStyle/>
          <a:p>
            <a:pPr eaLnBrk="1" hangingPunct="1"/>
            <a:r>
              <a:rPr lang="en-ZA" altLang="en-US" dirty="0">
                <a:solidFill>
                  <a:srgbClr val="7030A0"/>
                </a:solidFill>
              </a:rPr>
              <a:t>Advantages of Databases</a:t>
            </a:r>
            <a:endParaRPr lang="en-ZA" altLang="en-US" dirty="0"/>
          </a:p>
        </p:txBody>
      </p:sp>
      <p:sp>
        <p:nvSpPr>
          <p:cNvPr id="3" name="Content Placeholder 2">
            <a:extLst>
              <a:ext uri="{FF2B5EF4-FFF2-40B4-BE49-F238E27FC236}">
                <a16:creationId xmlns:a16="http://schemas.microsoft.com/office/drawing/2014/main" id="{1EB2A99B-C453-421D-8D88-AA92FE8AA4BA}"/>
              </a:ext>
            </a:extLst>
          </p:cNvPr>
          <p:cNvSpPr>
            <a:spLocks noGrp="1"/>
          </p:cNvSpPr>
          <p:nvPr>
            <p:ph idx="1"/>
          </p:nvPr>
        </p:nvSpPr>
        <p:spPr>
          <a:xfrm>
            <a:off x="180109" y="1330036"/>
            <a:ext cx="11873345" cy="5430981"/>
          </a:xfrm>
        </p:spPr>
        <p:txBody>
          <a:bodyPr>
            <a:normAutofit/>
          </a:bodyPr>
          <a:lstStyle/>
          <a:p>
            <a:pPr algn="just"/>
            <a:r>
              <a:rPr lang="en-US" sz="3600" dirty="0"/>
              <a:t>A. Control of data redundancy</a:t>
            </a:r>
          </a:p>
          <a:p>
            <a:pPr algn="just"/>
            <a:endParaRPr lang="en-US" sz="3600" dirty="0"/>
          </a:p>
          <a:p>
            <a:pPr algn="just"/>
            <a:r>
              <a:rPr lang="en-US" sz="3600" dirty="0"/>
              <a:t>Database approach </a:t>
            </a:r>
            <a:r>
              <a:rPr lang="en-US" sz="3600" dirty="0">
                <a:solidFill>
                  <a:srgbClr val="FF0000"/>
                </a:solidFill>
              </a:rPr>
              <a:t>eliminates this flaw by keeping all </a:t>
            </a:r>
            <a:r>
              <a:rPr lang="en-US" sz="3600" dirty="0"/>
              <a:t>related information together in tables and integrate it through the use of </a:t>
            </a:r>
            <a:r>
              <a:rPr lang="en-US" sz="3600" dirty="0">
                <a:solidFill>
                  <a:srgbClr val="FF0000"/>
                </a:solidFill>
              </a:rPr>
              <a:t>primary key </a:t>
            </a:r>
            <a:r>
              <a:rPr lang="en-US" sz="3600" dirty="0"/>
              <a:t>so that it becomes easy to access and use related information.</a:t>
            </a:r>
          </a:p>
        </p:txBody>
      </p:sp>
    </p:spTree>
    <p:extLst>
      <p:ext uri="{BB962C8B-B14F-4D97-AF65-F5344CB8AC3E}">
        <p14:creationId xmlns:p14="http://schemas.microsoft.com/office/powerpoint/2010/main" val="111232653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p:cNvSpPr>
            <a:spLocks noGrp="1"/>
          </p:cNvSpPr>
          <p:nvPr>
            <p:ph type="title"/>
          </p:nvPr>
        </p:nvSpPr>
        <p:spPr/>
        <p:txBody>
          <a:bodyPr/>
          <a:lstStyle/>
          <a:p>
            <a:pPr eaLnBrk="1" hangingPunct="1"/>
            <a:r>
              <a:rPr lang="en-ZA" altLang="en-US" dirty="0">
                <a:solidFill>
                  <a:srgbClr val="7030A0"/>
                </a:solidFill>
              </a:rPr>
              <a:t>Advantages of Databases</a:t>
            </a:r>
            <a:endParaRPr lang="en-ZA" altLang="en-US" dirty="0"/>
          </a:p>
        </p:txBody>
      </p:sp>
      <p:sp>
        <p:nvSpPr>
          <p:cNvPr id="3" name="Content Placeholder 2">
            <a:extLst>
              <a:ext uri="{FF2B5EF4-FFF2-40B4-BE49-F238E27FC236}">
                <a16:creationId xmlns:a16="http://schemas.microsoft.com/office/drawing/2014/main" id="{1EB2A99B-C453-421D-8D88-AA92FE8AA4BA}"/>
              </a:ext>
            </a:extLst>
          </p:cNvPr>
          <p:cNvSpPr>
            <a:spLocks noGrp="1"/>
          </p:cNvSpPr>
          <p:nvPr>
            <p:ph idx="1"/>
          </p:nvPr>
        </p:nvSpPr>
        <p:spPr>
          <a:xfrm>
            <a:off x="180109" y="1330036"/>
            <a:ext cx="11873345" cy="5430981"/>
          </a:xfrm>
        </p:spPr>
        <p:txBody>
          <a:bodyPr>
            <a:normAutofit/>
          </a:bodyPr>
          <a:lstStyle/>
          <a:p>
            <a:pPr algn="just"/>
            <a:r>
              <a:rPr lang="en-US" sz="3600" dirty="0">
                <a:solidFill>
                  <a:srgbClr val="FF0000"/>
                </a:solidFill>
              </a:rPr>
              <a:t>b. Data consistency</a:t>
            </a:r>
          </a:p>
          <a:p>
            <a:pPr marL="0" indent="0" algn="just">
              <a:buNone/>
            </a:pPr>
            <a:r>
              <a:rPr lang="en-US" sz="3600" dirty="0"/>
              <a:t>One is able to update tables of the database </a:t>
            </a:r>
            <a:r>
              <a:rPr lang="en-US" sz="3600" dirty="0" smtClean="0"/>
              <a:t>once </a:t>
            </a:r>
            <a:r>
              <a:rPr lang="en-US" sz="3600" dirty="0"/>
              <a:t>which would lead to accurate retrieval of Information unlike when there are multiple files then when updating other files may be forgotten resulting into storage and retrieval of inaccurate information </a:t>
            </a:r>
          </a:p>
        </p:txBody>
      </p:sp>
    </p:spTree>
    <p:extLst>
      <p:ext uri="{BB962C8B-B14F-4D97-AF65-F5344CB8AC3E}">
        <p14:creationId xmlns:p14="http://schemas.microsoft.com/office/powerpoint/2010/main" val="267370608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p:cNvSpPr>
            <a:spLocks noGrp="1"/>
          </p:cNvSpPr>
          <p:nvPr>
            <p:ph type="title"/>
          </p:nvPr>
        </p:nvSpPr>
        <p:spPr/>
        <p:txBody>
          <a:bodyPr/>
          <a:lstStyle/>
          <a:p>
            <a:pPr eaLnBrk="1" hangingPunct="1"/>
            <a:r>
              <a:rPr lang="en-ZA" altLang="en-US" dirty="0">
                <a:solidFill>
                  <a:srgbClr val="7030A0"/>
                </a:solidFill>
              </a:rPr>
              <a:t>Advantages of Databases</a:t>
            </a:r>
            <a:endParaRPr lang="en-ZA" altLang="en-US" dirty="0"/>
          </a:p>
        </p:txBody>
      </p:sp>
      <p:sp>
        <p:nvSpPr>
          <p:cNvPr id="3" name="Content Placeholder 2">
            <a:extLst>
              <a:ext uri="{FF2B5EF4-FFF2-40B4-BE49-F238E27FC236}">
                <a16:creationId xmlns:a16="http://schemas.microsoft.com/office/drawing/2014/main" id="{1EB2A99B-C453-421D-8D88-AA92FE8AA4BA}"/>
              </a:ext>
            </a:extLst>
          </p:cNvPr>
          <p:cNvSpPr>
            <a:spLocks noGrp="1"/>
          </p:cNvSpPr>
          <p:nvPr>
            <p:ph idx="1"/>
          </p:nvPr>
        </p:nvSpPr>
        <p:spPr>
          <a:xfrm>
            <a:off x="180109" y="1330036"/>
            <a:ext cx="11873345" cy="5430981"/>
          </a:xfrm>
        </p:spPr>
        <p:txBody>
          <a:bodyPr>
            <a:normAutofit/>
          </a:bodyPr>
          <a:lstStyle/>
          <a:p>
            <a:pPr algn="just"/>
            <a:r>
              <a:rPr lang="en-US" sz="3600" dirty="0"/>
              <a:t>c. </a:t>
            </a:r>
            <a:r>
              <a:rPr lang="en-US" sz="3600" dirty="0">
                <a:solidFill>
                  <a:srgbClr val="FF0000"/>
                </a:solidFill>
              </a:rPr>
              <a:t>Easy access to information</a:t>
            </a:r>
          </a:p>
          <a:p>
            <a:pPr algn="just"/>
            <a:r>
              <a:rPr lang="en-US" sz="3600" dirty="0"/>
              <a:t>Since data is stored in a database (server based database) in an organization, a user with access rights can access it at any time. </a:t>
            </a:r>
          </a:p>
          <a:p>
            <a:pPr algn="just"/>
            <a:r>
              <a:rPr lang="en-US" sz="3600" dirty="0"/>
              <a:t>Many users can access information at the same time </a:t>
            </a:r>
          </a:p>
        </p:txBody>
      </p:sp>
    </p:spTree>
    <p:extLst>
      <p:ext uri="{BB962C8B-B14F-4D97-AF65-F5344CB8AC3E}">
        <p14:creationId xmlns:p14="http://schemas.microsoft.com/office/powerpoint/2010/main" val="90441785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p:cNvSpPr>
            <a:spLocks noGrp="1"/>
          </p:cNvSpPr>
          <p:nvPr>
            <p:ph type="title"/>
          </p:nvPr>
        </p:nvSpPr>
        <p:spPr/>
        <p:txBody>
          <a:bodyPr/>
          <a:lstStyle/>
          <a:p>
            <a:pPr eaLnBrk="1" hangingPunct="1"/>
            <a:r>
              <a:rPr lang="en-ZA" altLang="en-US" dirty="0">
                <a:solidFill>
                  <a:srgbClr val="7030A0"/>
                </a:solidFill>
              </a:rPr>
              <a:t>Advantages of Databases</a:t>
            </a:r>
            <a:endParaRPr lang="en-ZA" altLang="en-US" dirty="0"/>
          </a:p>
        </p:txBody>
      </p:sp>
      <p:sp>
        <p:nvSpPr>
          <p:cNvPr id="3" name="Content Placeholder 2">
            <a:extLst>
              <a:ext uri="{FF2B5EF4-FFF2-40B4-BE49-F238E27FC236}">
                <a16:creationId xmlns:a16="http://schemas.microsoft.com/office/drawing/2014/main" id="{1EB2A99B-C453-421D-8D88-AA92FE8AA4BA}"/>
              </a:ext>
            </a:extLst>
          </p:cNvPr>
          <p:cNvSpPr>
            <a:spLocks noGrp="1"/>
          </p:cNvSpPr>
          <p:nvPr>
            <p:ph idx="1"/>
          </p:nvPr>
        </p:nvSpPr>
        <p:spPr>
          <a:xfrm>
            <a:off x="180109" y="1330036"/>
            <a:ext cx="11873345" cy="5430981"/>
          </a:xfrm>
        </p:spPr>
        <p:txBody>
          <a:bodyPr>
            <a:normAutofit/>
          </a:bodyPr>
          <a:lstStyle/>
          <a:p>
            <a:pPr algn="just"/>
            <a:r>
              <a:rPr lang="en-US" sz="3600" dirty="0">
                <a:solidFill>
                  <a:srgbClr val="FF0000"/>
                </a:solidFill>
              </a:rPr>
              <a:t>d. Improved data integrity</a:t>
            </a:r>
          </a:p>
          <a:p>
            <a:pPr algn="just"/>
            <a:r>
              <a:rPr lang="en-US" sz="3600" dirty="0"/>
              <a:t>Database enforces data integrity in the sense that restrictions and rules are applied when dealing with stored information. </a:t>
            </a:r>
          </a:p>
          <a:p>
            <a:pPr algn="just"/>
            <a:r>
              <a:rPr lang="en-US" sz="3600" dirty="0"/>
              <a:t>For example, the database system will not allow any one apart from the database administrator to change information stored in the tables. This protects data and makes it trust worthy</a:t>
            </a:r>
          </a:p>
        </p:txBody>
      </p:sp>
    </p:spTree>
    <p:extLst>
      <p:ext uri="{BB962C8B-B14F-4D97-AF65-F5344CB8AC3E}">
        <p14:creationId xmlns:p14="http://schemas.microsoft.com/office/powerpoint/2010/main" val="145101008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p:cNvSpPr>
            <a:spLocks noGrp="1"/>
          </p:cNvSpPr>
          <p:nvPr>
            <p:ph type="title"/>
          </p:nvPr>
        </p:nvSpPr>
        <p:spPr/>
        <p:txBody>
          <a:bodyPr/>
          <a:lstStyle/>
          <a:p>
            <a:pPr eaLnBrk="1" hangingPunct="1"/>
            <a:r>
              <a:rPr lang="en-ZA" altLang="en-US" dirty="0">
                <a:solidFill>
                  <a:srgbClr val="7030A0"/>
                </a:solidFill>
              </a:rPr>
              <a:t>Advantages of Databases</a:t>
            </a:r>
            <a:endParaRPr lang="en-ZA" altLang="en-US" dirty="0"/>
          </a:p>
        </p:txBody>
      </p:sp>
      <p:sp>
        <p:nvSpPr>
          <p:cNvPr id="3" name="Content Placeholder 2">
            <a:extLst>
              <a:ext uri="{FF2B5EF4-FFF2-40B4-BE49-F238E27FC236}">
                <a16:creationId xmlns:a16="http://schemas.microsoft.com/office/drawing/2014/main" id="{1EB2A99B-C453-421D-8D88-AA92FE8AA4BA}"/>
              </a:ext>
            </a:extLst>
          </p:cNvPr>
          <p:cNvSpPr>
            <a:spLocks noGrp="1"/>
          </p:cNvSpPr>
          <p:nvPr>
            <p:ph idx="1"/>
          </p:nvPr>
        </p:nvSpPr>
        <p:spPr>
          <a:xfrm>
            <a:off x="180109" y="1330036"/>
            <a:ext cx="11873345" cy="5430981"/>
          </a:xfrm>
        </p:spPr>
        <p:txBody>
          <a:bodyPr>
            <a:normAutofit/>
          </a:bodyPr>
          <a:lstStyle/>
          <a:p>
            <a:pPr algn="just"/>
            <a:r>
              <a:rPr lang="en-US" sz="3600" b="1" dirty="0"/>
              <a:t>e. </a:t>
            </a:r>
            <a:r>
              <a:rPr lang="en-US" sz="3600" b="1" dirty="0">
                <a:solidFill>
                  <a:srgbClr val="FF0000"/>
                </a:solidFill>
              </a:rPr>
              <a:t>Improved security </a:t>
            </a:r>
          </a:p>
          <a:p>
            <a:pPr algn="just"/>
            <a:r>
              <a:rPr lang="en-US" sz="3600" dirty="0"/>
              <a:t>Related to data integrity, data/ information stored in the database is secure </a:t>
            </a:r>
            <a:r>
              <a:rPr lang="en-US" sz="3600" dirty="0">
                <a:solidFill>
                  <a:srgbClr val="FF0000"/>
                </a:solidFill>
              </a:rPr>
              <a:t>as only authorized users can </a:t>
            </a:r>
            <a:r>
              <a:rPr lang="en-US" sz="3600" dirty="0"/>
              <a:t>access the information. This does not mean the system cannot be hacked by hackers. </a:t>
            </a:r>
          </a:p>
          <a:p>
            <a:pPr algn="just"/>
            <a:r>
              <a:rPr lang="en-US" sz="3600" b="1" dirty="0"/>
              <a:t>f. </a:t>
            </a:r>
            <a:r>
              <a:rPr lang="en-US" sz="3600" b="1" dirty="0">
                <a:solidFill>
                  <a:srgbClr val="FF0000"/>
                </a:solidFill>
              </a:rPr>
              <a:t>Economy of scale</a:t>
            </a:r>
          </a:p>
          <a:p>
            <a:pPr algn="just"/>
            <a:r>
              <a:rPr lang="en-US" sz="3600" b="1" dirty="0"/>
              <a:t>As information is stored in one place, few people are required to take care of it. However, the initial cost of equipment is costly</a:t>
            </a:r>
          </a:p>
        </p:txBody>
      </p:sp>
    </p:spTree>
    <p:extLst>
      <p:ext uri="{BB962C8B-B14F-4D97-AF65-F5344CB8AC3E}">
        <p14:creationId xmlns:p14="http://schemas.microsoft.com/office/powerpoint/2010/main" val="68816550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p:cNvSpPr>
            <a:spLocks noGrp="1"/>
          </p:cNvSpPr>
          <p:nvPr>
            <p:ph type="title"/>
          </p:nvPr>
        </p:nvSpPr>
        <p:spPr/>
        <p:txBody>
          <a:bodyPr/>
          <a:lstStyle/>
          <a:p>
            <a:pPr eaLnBrk="1" hangingPunct="1"/>
            <a:r>
              <a:rPr lang="en-ZA" altLang="en-US" dirty="0">
                <a:solidFill>
                  <a:srgbClr val="7030A0"/>
                </a:solidFill>
              </a:rPr>
              <a:t>Advantages of Databases</a:t>
            </a:r>
            <a:endParaRPr lang="en-ZA" altLang="en-US" dirty="0"/>
          </a:p>
        </p:txBody>
      </p:sp>
      <p:sp>
        <p:nvSpPr>
          <p:cNvPr id="3" name="Content Placeholder 2">
            <a:extLst>
              <a:ext uri="{FF2B5EF4-FFF2-40B4-BE49-F238E27FC236}">
                <a16:creationId xmlns:a16="http://schemas.microsoft.com/office/drawing/2014/main" id="{1EB2A99B-C453-421D-8D88-AA92FE8AA4BA}"/>
              </a:ext>
            </a:extLst>
          </p:cNvPr>
          <p:cNvSpPr>
            <a:spLocks noGrp="1"/>
          </p:cNvSpPr>
          <p:nvPr>
            <p:ph idx="1"/>
          </p:nvPr>
        </p:nvSpPr>
        <p:spPr>
          <a:xfrm>
            <a:off x="180109" y="1330036"/>
            <a:ext cx="11873345" cy="5430981"/>
          </a:xfrm>
        </p:spPr>
        <p:txBody>
          <a:bodyPr>
            <a:normAutofit/>
          </a:bodyPr>
          <a:lstStyle/>
          <a:p>
            <a:pPr algn="just"/>
            <a:r>
              <a:rPr lang="en-US" sz="3600" b="1" dirty="0"/>
              <a:t>g. Inc</a:t>
            </a:r>
            <a:r>
              <a:rPr lang="en-US" sz="3600" b="1" dirty="0">
                <a:solidFill>
                  <a:srgbClr val="FF0000"/>
                </a:solidFill>
              </a:rPr>
              <a:t>reased productivity </a:t>
            </a:r>
          </a:p>
          <a:p>
            <a:pPr algn="just"/>
            <a:r>
              <a:rPr lang="en-US" sz="3600" dirty="0"/>
              <a:t>Since database helps to organization and keep information in an efficient manner, it can therefore be said that people in the organization can quickly and easily access the information they need in the  execution of the mandate/ mission of your organization. Therefore, they can work fast and produce more result</a:t>
            </a:r>
            <a:endParaRPr lang="en-US" sz="3600" b="1" dirty="0"/>
          </a:p>
        </p:txBody>
      </p:sp>
    </p:spTree>
    <p:extLst>
      <p:ext uri="{BB962C8B-B14F-4D97-AF65-F5344CB8AC3E}">
        <p14:creationId xmlns:p14="http://schemas.microsoft.com/office/powerpoint/2010/main" val="32866645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p:cNvSpPr>
            <a:spLocks noGrp="1"/>
          </p:cNvSpPr>
          <p:nvPr>
            <p:ph type="title"/>
          </p:nvPr>
        </p:nvSpPr>
        <p:spPr/>
        <p:txBody>
          <a:bodyPr/>
          <a:lstStyle/>
          <a:p>
            <a:pPr eaLnBrk="1" hangingPunct="1"/>
            <a:r>
              <a:rPr lang="en-ZA" altLang="en-US" dirty="0">
                <a:solidFill>
                  <a:srgbClr val="7030A0"/>
                </a:solidFill>
              </a:rPr>
              <a:t>Components of a Database </a:t>
            </a:r>
            <a:endParaRPr lang="en-ZA" altLang="en-US" dirty="0"/>
          </a:p>
        </p:txBody>
      </p:sp>
      <p:sp>
        <p:nvSpPr>
          <p:cNvPr id="3" name="Content Placeholder 2">
            <a:extLst>
              <a:ext uri="{FF2B5EF4-FFF2-40B4-BE49-F238E27FC236}">
                <a16:creationId xmlns:a16="http://schemas.microsoft.com/office/drawing/2014/main" id="{1EB2A99B-C453-421D-8D88-AA92FE8AA4BA}"/>
              </a:ext>
            </a:extLst>
          </p:cNvPr>
          <p:cNvSpPr>
            <a:spLocks noGrp="1"/>
          </p:cNvSpPr>
          <p:nvPr>
            <p:ph idx="1"/>
          </p:nvPr>
        </p:nvSpPr>
        <p:spPr>
          <a:xfrm>
            <a:off x="180109" y="1330036"/>
            <a:ext cx="11873345" cy="5430981"/>
          </a:xfrm>
        </p:spPr>
        <p:txBody>
          <a:bodyPr>
            <a:normAutofit/>
          </a:bodyPr>
          <a:lstStyle/>
          <a:p>
            <a:pPr algn="just"/>
            <a:r>
              <a:rPr lang="en-US" sz="3600" b="1" dirty="0"/>
              <a:t>a)</a:t>
            </a:r>
            <a:r>
              <a:rPr lang="en-US" sz="3600" b="1" dirty="0">
                <a:solidFill>
                  <a:srgbClr val="FF0000"/>
                </a:solidFill>
              </a:rPr>
              <a:t> Hardware </a:t>
            </a:r>
          </a:p>
          <a:p>
            <a:pPr marL="0" indent="0" algn="just">
              <a:buNone/>
            </a:pPr>
            <a:r>
              <a:rPr lang="en-US" sz="3600" dirty="0"/>
              <a:t>A computer hardware is the physical components of the computer that you and I can see. All database Management systems (DBMS) require computer hardware for them to work. They run on hardware.</a:t>
            </a:r>
          </a:p>
          <a:p>
            <a:pPr marL="0" indent="0" algn="just">
              <a:buNone/>
            </a:pPr>
            <a:endParaRPr lang="en-US" sz="3600" b="1" dirty="0"/>
          </a:p>
          <a:p>
            <a:pPr marL="0" indent="0" algn="just">
              <a:buNone/>
            </a:pPr>
            <a:r>
              <a:rPr lang="en-US" sz="3600" dirty="0"/>
              <a:t>Note that some DBMS require a minimum amount of memory from your hardware if you have to install them.</a:t>
            </a:r>
            <a:endParaRPr lang="en-US" sz="3600" b="1" dirty="0"/>
          </a:p>
        </p:txBody>
      </p:sp>
    </p:spTree>
    <p:extLst>
      <p:ext uri="{BB962C8B-B14F-4D97-AF65-F5344CB8AC3E}">
        <p14:creationId xmlns:p14="http://schemas.microsoft.com/office/powerpoint/2010/main" val="170322368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p:cNvSpPr>
            <a:spLocks noGrp="1"/>
          </p:cNvSpPr>
          <p:nvPr>
            <p:ph type="title"/>
          </p:nvPr>
        </p:nvSpPr>
        <p:spPr/>
        <p:txBody>
          <a:bodyPr/>
          <a:lstStyle/>
          <a:p>
            <a:pPr eaLnBrk="1" hangingPunct="1"/>
            <a:r>
              <a:rPr lang="en-ZA" altLang="en-US" dirty="0">
                <a:solidFill>
                  <a:srgbClr val="7030A0"/>
                </a:solidFill>
              </a:rPr>
              <a:t>Components of a Database </a:t>
            </a:r>
            <a:endParaRPr lang="en-ZA" altLang="en-US" dirty="0"/>
          </a:p>
        </p:txBody>
      </p:sp>
      <p:sp>
        <p:nvSpPr>
          <p:cNvPr id="3" name="Content Placeholder 2">
            <a:extLst>
              <a:ext uri="{FF2B5EF4-FFF2-40B4-BE49-F238E27FC236}">
                <a16:creationId xmlns:a16="http://schemas.microsoft.com/office/drawing/2014/main" id="{1EB2A99B-C453-421D-8D88-AA92FE8AA4BA}"/>
              </a:ext>
            </a:extLst>
          </p:cNvPr>
          <p:cNvSpPr>
            <a:spLocks noGrp="1"/>
          </p:cNvSpPr>
          <p:nvPr>
            <p:ph idx="1"/>
          </p:nvPr>
        </p:nvSpPr>
        <p:spPr>
          <a:xfrm>
            <a:off x="180109" y="1330036"/>
            <a:ext cx="11873345" cy="5430981"/>
          </a:xfrm>
        </p:spPr>
        <p:txBody>
          <a:bodyPr>
            <a:normAutofit/>
          </a:bodyPr>
          <a:lstStyle/>
          <a:p>
            <a:pPr algn="just"/>
            <a:r>
              <a:rPr lang="en-US" sz="3600" dirty="0"/>
              <a:t>b) </a:t>
            </a:r>
            <a:r>
              <a:rPr lang="en-US" sz="3600" b="1" dirty="0">
                <a:solidFill>
                  <a:srgbClr val="FF0000"/>
                </a:solidFill>
              </a:rPr>
              <a:t>Computer Software: </a:t>
            </a:r>
            <a:r>
              <a:rPr lang="en-US" sz="3600" dirty="0"/>
              <a:t>According to Thomas and Carolyn (2013), the software component comprises the </a:t>
            </a:r>
            <a:r>
              <a:rPr lang="en-US" sz="3600" dirty="0">
                <a:solidFill>
                  <a:srgbClr val="FF0000"/>
                </a:solidFill>
              </a:rPr>
              <a:t>DBMS software </a:t>
            </a:r>
            <a:r>
              <a:rPr lang="en-US" sz="3600" dirty="0"/>
              <a:t>itself and the application programs, together with the </a:t>
            </a:r>
            <a:r>
              <a:rPr lang="en-US" sz="3600" dirty="0">
                <a:solidFill>
                  <a:srgbClr val="FF0000"/>
                </a:solidFill>
              </a:rPr>
              <a:t>operating systems</a:t>
            </a:r>
            <a:r>
              <a:rPr lang="en-US" sz="3600" dirty="0"/>
              <a:t>, </a:t>
            </a:r>
            <a:r>
              <a:rPr lang="en-US" sz="3600" dirty="0">
                <a:solidFill>
                  <a:srgbClr val="FF0000"/>
                </a:solidFill>
              </a:rPr>
              <a:t>including network software </a:t>
            </a:r>
            <a:r>
              <a:rPr lang="en-US" sz="3600" dirty="0"/>
              <a:t>if the DBMS is being used over a network. </a:t>
            </a:r>
          </a:p>
          <a:p>
            <a:pPr algn="just"/>
            <a:r>
              <a:rPr lang="en-US" sz="3600" dirty="0"/>
              <a:t>Databases applications are normally written in third –generation languages such as C, C++, Java, Visual Basic etc.</a:t>
            </a:r>
            <a:endParaRPr lang="en-US" sz="3600" b="1" dirty="0"/>
          </a:p>
        </p:txBody>
      </p:sp>
    </p:spTree>
    <p:extLst>
      <p:ext uri="{BB962C8B-B14F-4D97-AF65-F5344CB8AC3E}">
        <p14:creationId xmlns:p14="http://schemas.microsoft.com/office/powerpoint/2010/main" val="300851991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2A07E0-B219-42CD-BE39-F928C38C8E1D}"/>
              </a:ext>
            </a:extLst>
          </p:cNvPr>
          <p:cNvSpPr>
            <a:spLocks noGrp="1"/>
          </p:cNvSpPr>
          <p:nvPr>
            <p:ph type="title"/>
          </p:nvPr>
        </p:nvSpPr>
        <p:spPr>
          <a:xfrm>
            <a:off x="211591" y="207818"/>
            <a:ext cx="11814154" cy="1320800"/>
          </a:xfrm>
        </p:spPr>
        <p:txBody>
          <a:bodyPr>
            <a:normAutofit/>
          </a:bodyPr>
          <a:lstStyle/>
          <a:p>
            <a:r>
              <a:rPr lang="en-US" sz="4800" dirty="0"/>
              <a:t>Definition of concepts</a:t>
            </a:r>
          </a:p>
        </p:txBody>
      </p:sp>
      <p:sp>
        <p:nvSpPr>
          <p:cNvPr id="3" name="Content Placeholder 2">
            <a:extLst>
              <a:ext uri="{FF2B5EF4-FFF2-40B4-BE49-F238E27FC236}">
                <a16:creationId xmlns:a16="http://schemas.microsoft.com/office/drawing/2014/main" id="{A1BAC524-3701-4A29-A9F5-01F794A7D987}"/>
              </a:ext>
            </a:extLst>
          </p:cNvPr>
          <p:cNvSpPr>
            <a:spLocks noGrp="1"/>
          </p:cNvSpPr>
          <p:nvPr>
            <p:ph idx="1"/>
          </p:nvPr>
        </p:nvSpPr>
        <p:spPr>
          <a:xfrm>
            <a:off x="83127" y="889000"/>
            <a:ext cx="12025745" cy="5375564"/>
          </a:xfrm>
        </p:spPr>
        <p:txBody>
          <a:bodyPr>
            <a:normAutofit/>
          </a:bodyPr>
          <a:lstStyle/>
          <a:p>
            <a:pPr marL="0" indent="0">
              <a:buNone/>
            </a:pPr>
            <a:r>
              <a:rPr lang="en-US" sz="3200" dirty="0"/>
              <a:t>Database </a:t>
            </a:r>
          </a:p>
          <a:p>
            <a:pPr marL="0" indent="0" algn="just">
              <a:buNone/>
            </a:pPr>
            <a:r>
              <a:rPr lang="en-US" sz="3200" dirty="0"/>
              <a:t>David (2005, p.11) defines a database as a self describing collection of integrated tables. Integrated tables store both data and relationships among the data. </a:t>
            </a:r>
          </a:p>
          <a:p>
            <a:pPr marL="0" indent="0" algn="just">
              <a:buNone/>
            </a:pPr>
            <a:endParaRPr lang="en-US" sz="3200" dirty="0"/>
          </a:p>
          <a:p>
            <a:pPr marL="0" indent="0" algn="just">
              <a:buNone/>
            </a:pPr>
            <a:r>
              <a:rPr lang="en-US" sz="3200" dirty="0"/>
              <a:t>For example, tables that store data about employees’ names, qualifications and contacts will equally store data about relationships among the rows of data and tables.</a:t>
            </a:r>
          </a:p>
          <a:p>
            <a:pPr marL="0" indent="0">
              <a:buNone/>
            </a:pPr>
            <a:endParaRPr lang="en-US" sz="3200" dirty="0"/>
          </a:p>
          <a:p>
            <a:pPr marL="0" indent="0">
              <a:buNone/>
            </a:pPr>
            <a:endParaRPr lang="en-US" sz="3200" dirty="0"/>
          </a:p>
        </p:txBody>
      </p:sp>
    </p:spTree>
    <p:extLst>
      <p:ext uri="{BB962C8B-B14F-4D97-AF65-F5344CB8AC3E}">
        <p14:creationId xmlns:p14="http://schemas.microsoft.com/office/powerpoint/2010/main" val="81149258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p:cNvSpPr>
            <a:spLocks noGrp="1"/>
          </p:cNvSpPr>
          <p:nvPr>
            <p:ph type="title"/>
          </p:nvPr>
        </p:nvSpPr>
        <p:spPr/>
        <p:txBody>
          <a:bodyPr/>
          <a:lstStyle/>
          <a:p>
            <a:pPr eaLnBrk="1" hangingPunct="1"/>
            <a:r>
              <a:rPr lang="en-ZA" altLang="en-US" dirty="0">
                <a:solidFill>
                  <a:srgbClr val="7030A0"/>
                </a:solidFill>
              </a:rPr>
              <a:t>Components of a Database </a:t>
            </a:r>
            <a:endParaRPr lang="en-ZA" altLang="en-US" dirty="0"/>
          </a:p>
        </p:txBody>
      </p:sp>
      <p:sp>
        <p:nvSpPr>
          <p:cNvPr id="3" name="Content Placeholder 2">
            <a:extLst>
              <a:ext uri="{FF2B5EF4-FFF2-40B4-BE49-F238E27FC236}">
                <a16:creationId xmlns:a16="http://schemas.microsoft.com/office/drawing/2014/main" id="{1EB2A99B-C453-421D-8D88-AA92FE8AA4BA}"/>
              </a:ext>
            </a:extLst>
          </p:cNvPr>
          <p:cNvSpPr>
            <a:spLocks noGrp="1"/>
          </p:cNvSpPr>
          <p:nvPr>
            <p:ph idx="1"/>
          </p:nvPr>
        </p:nvSpPr>
        <p:spPr>
          <a:xfrm>
            <a:off x="180109" y="1330036"/>
            <a:ext cx="11873345" cy="5430981"/>
          </a:xfrm>
        </p:spPr>
        <p:txBody>
          <a:bodyPr>
            <a:normAutofit/>
          </a:bodyPr>
          <a:lstStyle/>
          <a:p>
            <a:pPr algn="just"/>
            <a:r>
              <a:rPr lang="en-US" sz="3600" b="1" dirty="0">
                <a:solidFill>
                  <a:srgbClr val="FF0000"/>
                </a:solidFill>
              </a:rPr>
              <a:t>Software: </a:t>
            </a:r>
            <a:r>
              <a:rPr lang="en-US" sz="3600" dirty="0"/>
              <a:t>They are also written in fourth-generation languages such as Structural Query Language (SQL), embedded in most of the third-generation programming languages. Some of the network software that is used in </a:t>
            </a:r>
            <a:r>
              <a:rPr lang="en-US" sz="3600" dirty="0">
                <a:solidFill>
                  <a:srgbClr val="FF0000"/>
                </a:solidFill>
              </a:rPr>
              <a:t>databases includes Server software such as Apache.</a:t>
            </a:r>
            <a:endParaRPr lang="en-US" sz="3600" b="1" dirty="0">
              <a:solidFill>
                <a:srgbClr val="FF0000"/>
              </a:solidFill>
            </a:endParaRPr>
          </a:p>
        </p:txBody>
      </p:sp>
    </p:spTree>
    <p:extLst>
      <p:ext uri="{BB962C8B-B14F-4D97-AF65-F5344CB8AC3E}">
        <p14:creationId xmlns:p14="http://schemas.microsoft.com/office/powerpoint/2010/main" val="165840803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p:cNvSpPr>
            <a:spLocks noGrp="1"/>
          </p:cNvSpPr>
          <p:nvPr>
            <p:ph type="title"/>
          </p:nvPr>
        </p:nvSpPr>
        <p:spPr/>
        <p:txBody>
          <a:bodyPr/>
          <a:lstStyle/>
          <a:p>
            <a:pPr eaLnBrk="1" hangingPunct="1"/>
            <a:r>
              <a:rPr lang="en-ZA" altLang="en-US" dirty="0">
                <a:solidFill>
                  <a:srgbClr val="7030A0"/>
                </a:solidFill>
              </a:rPr>
              <a:t>Components of a Database </a:t>
            </a:r>
            <a:endParaRPr lang="en-ZA" altLang="en-US" dirty="0"/>
          </a:p>
        </p:txBody>
      </p:sp>
      <p:sp>
        <p:nvSpPr>
          <p:cNvPr id="3" name="Content Placeholder 2">
            <a:extLst>
              <a:ext uri="{FF2B5EF4-FFF2-40B4-BE49-F238E27FC236}">
                <a16:creationId xmlns:a16="http://schemas.microsoft.com/office/drawing/2014/main" id="{1EB2A99B-C453-421D-8D88-AA92FE8AA4BA}"/>
              </a:ext>
            </a:extLst>
          </p:cNvPr>
          <p:cNvSpPr>
            <a:spLocks noGrp="1"/>
          </p:cNvSpPr>
          <p:nvPr>
            <p:ph idx="1"/>
          </p:nvPr>
        </p:nvSpPr>
        <p:spPr>
          <a:xfrm>
            <a:off x="180109" y="1330036"/>
            <a:ext cx="11873345" cy="5430981"/>
          </a:xfrm>
        </p:spPr>
        <p:txBody>
          <a:bodyPr>
            <a:normAutofit/>
          </a:bodyPr>
          <a:lstStyle/>
          <a:p>
            <a:pPr algn="just"/>
            <a:r>
              <a:rPr lang="en-US" sz="3600" dirty="0"/>
              <a:t>c) </a:t>
            </a:r>
            <a:r>
              <a:rPr lang="en-US" sz="3600" b="1" dirty="0">
                <a:solidFill>
                  <a:srgbClr val="FF0000"/>
                </a:solidFill>
              </a:rPr>
              <a:t>Data</a:t>
            </a:r>
            <a:r>
              <a:rPr lang="en-US" sz="3600" dirty="0"/>
              <a:t> This is probably one of the most important components of a database from the user’s point of view. Data in any database acts as a bridge between machines and people components. This data is directly accessed or through some application programs. There are basically three types of data found in databases. T</a:t>
            </a:r>
            <a:endParaRPr lang="en-US" sz="3600" b="1" dirty="0"/>
          </a:p>
        </p:txBody>
      </p:sp>
    </p:spTree>
    <p:extLst>
      <p:ext uri="{BB962C8B-B14F-4D97-AF65-F5344CB8AC3E}">
        <p14:creationId xmlns:p14="http://schemas.microsoft.com/office/powerpoint/2010/main" val="413203901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p:cNvSpPr>
            <a:spLocks noGrp="1"/>
          </p:cNvSpPr>
          <p:nvPr>
            <p:ph type="title"/>
          </p:nvPr>
        </p:nvSpPr>
        <p:spPr/>
        <p:txBody>
          <a:bodyPr/>
          <a:lstStyle/>
          <a:p>
            <a:pPr eaLnBrk="1" hangingPunct="1"/>
            <a:r>
              <a:rPr lang="en-ZA" altLang="en-US" dirty="0">
                <a:solidFill>
                  <a:srgbClr val="7030A0"/>
                </a:solidFill>
              </a:rPr>
              <a:t>Components of a Database </a:t>
            </a:r>
            <a:endParaRPr lang="en-ZA" altLang="en-US" dirty="0"/>
          </a:p>
        </p:txBody>
      </p:sp>
      <p:sp>
        <p:nvSpPr>
          <p:cNvPr id="3" name="Content Placeholder 2">
            <a:extLst>
              <a:ext uri="{FF2B5EF4-FFF2-40B4-BE49-F238E27FC236}">
                <a16:creationId xmlns:a16="http://schemas.microsoft.com/office/drawing/2014/main" id="{1EB2A99B-C453-421D-8D88-AA92FE8AA4BA}"/>
              </a:ext>
            </a:extLst>
          </p:cNvPr>
          <p:cNvSpPr>
            <a:spLocks noGrp="1"/>
          </p:cNvSpPr>
          <p:nvPr>
            <p:ph idx="1"/>
          </p:nvPr>
        </p:nvSpPr>
        <p:spPr>
          <a:xfrm>
            <a:off x="180109" y="1330036"/>
            <a:ext cx="11873345" cy="5430981"/>
          </a:xfrm>
        </p:spPr>
        <p:txBody>
          <a:bodyPr>
            <a:normAutofit fontScale="92500" lnSpcReduction="20000"/>
          </a:bodyPr>
          <a:lstStyle/>
          <a:p>
            <a:pPr algn="just"/>
            <a:r>
              <a:rPr lang="en-US" sz="3600" dirty="0"/>
              <a:t>c) </a:t>
            </a:r>
            <a:r>
              <a:rPr lang="en-US" sz="3600" b="1" dirty="0"/>
              <a:t>Data</a:t>
            </a:r>
          </a:p>
          <a:p>
            <a:pPr lvl="1" algn="just"/>
            <a:r>
              <a:rPr lang="en-US" sz="4000" b="1" dirty="0" err="1"/>
              <a:t>i</a:t>
            </a:r>
            <a:r>
              <a:rPr lang="en-US" sz="4000" b="1" dirty="0"/>
              <a:t>) </a:t>
            </a:r>
            <a:r>
              <a:rPr lang="en-US" sz="4000" b="1" dirty="0">
                <a:solidFill>
                  <a:srgbClr val="FF0000"/>
                </a:solidFill>
              </a:rPr>
              <a:t>User Data </a:t>
            </a:r>
            <a:r>
              <a:rPr lang="en-US" sz="4000" dirty="0"/>
              <a:t>- It consists of a table(s) of data called relation(s) where Column(s) are called fields of attributes and rows are called records for tables.</a:t>
            </a:r>
          </a:p>
          <a:p>
            <a:pPr lvl="1" algn="just"/>
            <a:r>
              <a:rPr lang="en-US" sz="4000" b="1" dirty="0"/>
              <a:t> ii)</a:t>
            </a:r>
            <a:r>
              <a:rPr lang="en-US" sz="4000" b="1" dirty="0">
                <a:solidFill>
                  <a:srgbClr val="FF0000"/>
                </a:solidFill>
              </a:rPr>
              <a:t> Metadata </a:t>
            </a:r>
            <a:r>
              <a:rPr lang="en-US" sz="4000" dirty="0"/>
              <a:t>- A description of the structure of the database is known as Metadata. It basically means "data about data". System tables store the Metadata which includes; number of tables and table names, number of fields and field names and primary key fields.</a:t>
            </a:r>
            <a:endParaRPr lang="en-US" sz="3400" b="1" dirty="0"/>
          </a:p>
        </p:txBody>
      </p:sp>
    </p:spTree>
    <p:extLst>
      <p:ext uri="{BB962C8B-B14F-4D97-AF65-F5344CB8AC3E}">
        <p14:creationId xmlns:p14="http://schemas.microsoft.com/office/powerpoint/2010/main" val="244702104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p:cNvSpPr>
            <a:spLocks noGrp="1"/>
          </p:cNvSpPr>
          <p:nvPr>
            <p:ph type="title"/>
          </p:nvPr>
        </p:nvSpPr>
        <p:spPr/>
        <p:txBody>
          <a:bodyPr/>
          <a:lstStyle/>
          <a:p>
            <a:pPr eaLnBrk="1" hangingPunct="1"/>
            <a:r>
              <a:rPr lang="en-ZA" altLang="en-US" dirty="0">
                <a:solidFill>
                  <a:srgbClr val="7030A0"/>
                </a:solidFill>
              </a:rPr>
              <a:t>Components of a Database </a:t>
            </a:r>
            <a:endParaRPr lang="en-ZA" altLang="en-US" dirty="0"/>
          </a:p>
        </p:txBody>
      </p:sp>
      <p:sp>
        <p:nvSpPr>
          <p:cNvPr id="3" name="Content Placeholder 2">
            <a:extLst>
              <a:ext uri="{FF2B5EF4-FFF2-40B4-BE49-F238E27FC236}">
                <a16:creationId xmlns:a16="http://schemas.microsoft.com/office/drawing/2014/main" id="{1EB2A99B-C453-421D-8D88-AA92FE8AA4BA}"/>
              </a:ext>
            </a:extLst>
          </p:cNvPr>
          <p:cNvSpPr>
            <a:spLocks noGrp="1"/>
          </p:cNvSpPr>
          <p:nvPr>
            <p:ph idx="1"/>
          </p:nvPr>
        </p:nvSpPr>
        <p:spPr>
          <a:xfrm>
            <a:off x="180109" y="1330036"/>
            <a:ext cx="11873345" cy="5430981"/>
          </a:xfrm>
        </p:spPr>
        <p:txBody>
          <a:bodyPr>
            <a:normAutofit/>
          </a:bodyPr>
          <a:lstStyle/>
          <a:p>
            <a:pPr algn="just"/>
            <a:r>
              <a:rPr lang="en-US" sz="3600" dirty="0"/>
              <a:t>c) Data</a:t>
            </a:r>
          </a:p>
          <a:p>
            <a:pPr lvl="1" algn="just"/>
            <a:r>
              <a:rPr lang="en-US" sz="4000" b="1" dirty="0">
                <a:solidFill>
                  <a:srgbClr val="FF0000"/>
                </a:solidFill>
              </a:rPr>
              <a:t>iii) Application metadata </a:t>
            </a:r>
            <a:r>
              <a:rPr lang="en-US" sz="4000" dirty="0"/>
              <a:t>- It stores the structure and format of Queries, reports and other applications components.</a:t>
            </a:r>
          </a:p>
          <a:p>
            <a:pPr marL="457200" lvl="1" indent="0" algn="just">
              <a:buNone/>
            </a:pPr>
            <a:endParaRPr lang="en-US" sz="4000" dirty="0"/>
          </a:p>
        </p:txBody>
      </p:sp>
    </p:spTree>
    <p:extLst>
      <p:ext uri="{BB962C8B-B14F-4D97-AF65-F5344CB8AC3E}">
        <p14:creationId xmlns:p14="http://schemas.microsoft.com/office/powerpoint/2010/main" val="4130256658"/>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p:cNvSpPr>
            <a:spLocks noGrp="1"/>
          </p:cNvSpPr>
          <p:nvPr>
            <p:ph type="title"/>
          </p:nvPr>
        </p:nvSpPr>
        <p:spPr/>
        <p:txBody>
          <a:bodyPr/>
          <a:lstStyle/>
          <a:p>
            <a:pPr eaLnBrk="1" hangingPunct="1"/>
            <a:r>
              <a:rPr lang="en-ZA" altLang="en-US" dirty="0">
                <a:solidFill>
                  <a:srgbClr val="7030A0"/>
                </a:solidFill>
              </a:rPr>
              <a:t>Components of a Database </a:t>
            </a:r>
            <a:endParaRPr lang="en-ZA" altLang="en-US" dirty="0"/>
          </a:p>
        </p:txBody>
      </p:sp>
      <p:sp>
        <p:nvSpPr>
          <p:cNvPr id="3" name="Content Placeholder 2">
            <a:extLst>
              <a:ext uri="{FF2B5EF4-FFF2-40B4-BE49-F238E27FC236}">
                <a16:creationId xmlns:a16="http://schemas.microsoft.com/office/drawing/2014/main" id="{1EB2A99B-C453-421D-8D88-AA92FE8AA4BA}"/>
              </a:ext>
            </a:extLst>
          </p:cNvPr>
          <p:cNvSpPr>
            <a:spLocks noGrp="1"/>
          </p:cNvSpPr>
          <p:nvPr>
            <p:ph idx="1"/>
          </p:nvPr>
        </p:nvSpPr>
        <p:spPr>
          <a:xfrm>
            <a:off x="180109" y="1330036"/>
            <a:ext cx="11873345" cy="5430981"/>
          </a:xfrm>
        </p:spPr>
        <p:txBody>
          <a:bodyPr>
            <a:normAutofit/>
          </a:bodyPr>
          <a:lstStyle/>
          <a:p>
            <a:pPr algn="just"/>
            <a:r>
              <a:rPr lang="en-US" sz="3600" dirty="0"/>
              <a:t>c) Users</a:t>
            </a:r>
          </a:p>
          <a:p>
            <a:pPr algn="just"/>
            <a:r>
              <a:rPr lang="en-US" sz="3600" b="1" dirty="0">
                <a:solidFill>
                  <a:srgbClr val="FF0000"/>
                </a:solidFill>
              </a:rPr>
              <a:t>Database administrators </a:t>
            </a:r>
            <a:r>
              <a:rPr lang="en-US" sz="3600" dirty="0"/>
              <a:t>(In charge of day o day issues of the database, rights allocation </a:t>
            </a:r>
            <a:r>
              <a:rPr lang="en-US" sz="3600" dirty="0" err="1"/>
              <a:t>etc</a:t>
            </a:r>
            <a:endParaRPr lang="en-US" sz="3600" dirty="0"/>
          </a:p>
          <a:p>
            <a:pPr algn="just"/>
            <a:r>
              <a:rPr lang="en-US" sz="3600" b="1" dirty="0"/>
              <a:t>Dat</a:t>
            </a:r>
            <a:r>
              <a:rPr lang="en-US" sz="3600" b="1" dirty="0">
                <a:solidFill>
                  <a:srgbClr val="FF0000"/>
                </a:solidFill>
              </a:rPr>
              <a:t>abase designers </a:t>
            </a:r>
            <a:r>
              <a:rPr lang="en-US" sz="3600" dirty="0"/>
              <a:t>(Architects of Database) </a:t>
            </a:r>
          </a:p>
          <a:p>
            <a:pPr algn="just"/>
            <a:r>
              <a:rPr lang="en-US" sz="4000" b="1" dirty="0">
                <a:solidFill>
                  <a:srgbClr val="FF0000"/>
                </a:solidFill>
              </a:rPr>
              <a:t>End users: </a:t>
            </a:r>
            <a:r>
              <a:rPr lang="en-US" sz="4000" dirty="0"/>
              <a:t>personnel, staff, clerical, managers, executives etc. On the basis of the job and requirements made by them they are provided access to the database totally or partially</a:t>
            </a:r>
          </a:p>
        </p:txBody>
      </p:sp>
    </p:spTree>
    <p:extLst>
      <p:ext uri="{BB962C8B-B14F-4D97-AF65-F5344CB8AC3E}">
        <p14:creationId xmlns:p14="http://schemas.microsoft.com/office/powerpoint/2010/main" val="527926601"/>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p:cNvSpPr>
            <a:spLocks noGrp="1"/>
          </p:cNvSpPr>
          <p:nvPr>
            <p:ph type="title"/>
          </p:nvPr>
        </p:nvSpPr>
        <p:spPr/>
        <p:txBody>
          <a:bodyPr/>
          <a:lstStyle/>
          <a:p>
            <a:pPr eaLnBrk="1" hangingPunct="1"/>
            <a:r>
              <a:rPr lang="en-ZA" altLang="en-US" dirty="0">
                <a:solidFill>
                  <a:srgbClr val="7030A0"/>
                </a:solidFill>
              </a:rPr>
              <a:t>Components of a Database </a:t>
            </a:r>
            <a:endParaRPr lang="en-ZA" altLang="en-US" dirty="0"/>
          </a:p>
        </p:txBody>
      </p:sp>
      <p:sp>
        <p:nvSpPr>
          <p:cNvPr id="3" name="Content Placeholder 2">
            <a:extLst>
              <a:ext uri="{FF2B5EF4-FFF2-40B4-BE49-F238E27FC236}">
                <a16:creationId xmlns:a16="http://schemas.microsoft.com/office/drawing/2014/main" id="{1EB2A99B-C453-421D-8D88-AA92FE8AA4BA}"/>
              </a:ext>
            </a:extLst>
          </p:cNvPr>
          <p:cNvSpPr>
            <a:spLocks noGrp="1"/>
          </p:cNvSpPr>
          <p:nvPr>
            <p:ph idx="1"/>
          </p:nvPr>
        </p:nvSpPr>
        <p:spPr>
          <a:xfrm>
            <a:off x="180109" y="1330036"/>
            <a:ext cx="11873345" cy="5430981"/>
          </a:xfrm>
        </p:spPr>
        <p:txBody>
          <a:bodyPr>
            <a:normAutofit fontScale="92500" lnSpcReduction="10000"/>
          </a:bodyPr>
          <a:lstStyle/>
          <a:p>
            <a:pPr algn="just"/>
            <a:r>
              <a:rPr lang="en-US" sz="3600" dirty="0"/>
              <a:t>c). </a:t>
            </a:r>
            <a:r>
              <a:rPr lang="en-US" sz="3600" dirty="0">
                <a:solidFill>
                  <a:srgbClr val="FF0000"/>
                </a:solidFill>
              </a:rPr>
              <a:t>Procedures: </a:t>
            </a:r>
          </a:p>
          <a:p>
            <a:pPr algn="just"/>
            <a:r>
              <a:rPr lang="en-US" sz="4000" dirty="0"/>
              <a:t>users of the database requires documented rules and procedures on how to work or interact with the system. </a:t>
            </a:r>
          </a:p>
          <a:p>
            <a:pPr algn="just"/>
            <a:r>
              <a:rPr lang="en-US" sz="4000" dirty="0"/>
              <a:t>Similarly, in the database environment, procedures are needed to spell how to run and use the database. For example, users rules on how to login and logout should be given out to the users. Further, rules how to backup data from the database need to be explained.</a:t>
            </a:r>
          </a:p>
        </p:txBody>
      </p:sp>
    </p:spTree>
    <p:extLst>
      <p:ext uri="{BB962C8B-B14F-4D97-AF65-F5344CB8AC3E}">
        <p14:creationId xmlns:p14="http://schemas.microsoft.com/office/powerpoint/2010/main" val="687978790"/>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52650" y="365128"/>
            <a:ext cx="7886700" cy="931659"/>
          </a:xfrm>
        </p:spPr>
        <p:txBody>
          <a:bodyPr>
            <a:normAutofit fontScale="90000"/>
          </a:bodyPr>
          <a:lstStyle/>
          <a:p>
            <a:r>
              <a:rPr lang="en-US" altLang="en-US" b="1" dirty="0">
                <a:solidFill>
                  <a:srgbClr val="7030A0"/>
                </a:solidFill>
              </a:rPr>
              <a:t>Types of </a:t>
            </a:r>
            <a:r>
              <a:rPr lang="en-US" altLang="en-US" b="1" dirty="0">
                <a:solidFill>
                  <a:schemeClr val="accent2"/>
                </a:solidFill>
              </a:rPr>
              <a:t>Database Systems </a:t>
            </a:r>
            <a:r>
              <a:rPr lang="en-US" altLang="en-US" b="1" dirty="0">
                <a:solidFill>
                  <a:srgbClr val="7030A0"/>
                </a:solidFill>
              </a:rPr>
              <a:t>Architecture</a:t>
            </a:r>
            <a:endParaRPr lang="en-US" dirty="0"/>
          </a:p>
        </p:txBody>
      </p:sp>
      <p:sp>
        <p:nvSpPr>
          <p:cNvPr id="5" name="Content Placeholder 4"/>
          <p:cNvSpPr>
            <a:spLocks noGrp="1"/>
          </p:cNvSpPr>
          <p:nvPr>
            <p:ph idx="1"/>
          </p:nvPr>
        </p:nvSpPr>
        <p:spPr>
          <a:xfrm>
            <a:off x="182880" y="1396540"/>
            <a:ext cx="9856470" cy="5070763"/>
          </a:xfrm>
        </p:spPr>
        <p:txBody>
          <a:bodyPr>
            <a:normAutofit/>
          </a:bodyPr>
          <a:lstStyle/>
          <a:p>
            <a:endParaRPr lang="en-US" dirty="0"/>
          </a:p>
          <a:p>
            <a:pPr marL="0" indent="0">
              <a:buNone/>
            </a:pPr>
            <a:endParaRPr lang="en-US" dirty="0"/>
          </a:p>
          <a:p>
            <a:endParaRPr lang="en-US" dirty="0"/>
          </a:p>
          <a:p>
            <a:pPr marL="0" indent="0">
              <a:buNone/>
            </a:pPr>
            <a:endParaRPr lang="en-US" dirty="0"/>
          </a:p>
          <a:p>
            <a:r>
              <a:rPr lang="en-US" sz="3200" dirty="0"/>
              <a:t>There are four types of database systems architecture</a:t>
            </a:r>
          </a:p>
          <a:p>
            <a:pPr>
              <a:buFont typeface="Wingdings" panose="05000000000000000000" pitchFamily="2" charset="2"/>
              <a:buChar char="ü"/>
            </a:pPr>
            <a:r>
              <a:rPr lang="en-US" sz="3200" dirty="0" smtClean="0">
                <a:solidFill>
                  <a:schemeClr val="accent2"/>
                </a:solidFill>
              </a:rPr>
              <a:t>1-tier (Single user category)</a:t>
            </a:r>
            <a:endParaRPr lang="en-US" sz="3200" dirty="0">
              <a:solidFill>
                <a:schemeClr val="accent2"/>
              </a:solidFill>
            </a:endParaRPr>
          </a:p>
          <a:p>
            <a:pPr>
              <a:buFont typeface="Wingdings" panose="05000000000000000000" pitchFamily="2" charset="2"/>
              <a:buChar char="ü"/>
            </a:pPr>
            <a:r>
              <a:rPr lang="en-US" dirty="0" smtClean="0">
                <a:solidFill>
                  <a:schemeClr val="accent5"/>
                </a:solidFill>
              </a:rPr>
              <a:t>2-tier        </a:t>
            </a:r>
            <a:r>
              <a:rPr lang="en-US" dirty="0" smtClean="0">
                <a:solidFill>
                  <a:schemeClr val="accent5"/>
                </a:solidFill>
              </a:rPr>
              <a:t>(Multi </a:t>
            </a:r>
            <a:r>
              <a:rPr lang="en-US" dirty="0" smtClean="0">
                <a:solidFill>
                  <a:schemeClr val="accent5"/>
                </a:solidFill>
              </a:rPr>
              <a:t>User Category)</a:t>
            </a:r>
            <a:endParaRPr lang="en-US" dirty="0">
              <a:solidFill>
                <a:schemeClr val="accent5"/>
              </a:solidFill>
            </a:endParaRPr>
          </a:p>
          <a:p>
            <a:pPr>
              <a:buFont typeface="Wingdings" panose="05000000000000000000" pitchFamily="2" charset="2"/>
              <a:buChar char="ü"/>
            </a:pPr>
            <a:r>
              <a:rPr lang="en-US" dirty="0" smtClean="0">
                <a:solidFill>
                  <a:srgbClr val="002060"/>
                </a:solidFill>
              </a:rPr>
              <a:t>3-tier	(Multi User Category)</a:t>
            </a:r>
            <a:endParaRPr lang="en-US" dirty="0">
              <a:solidFill>
                <a:srgbClr val="002060"/>
              </a:solidFill>
            </a:endParaRPr>
          </a:p>
          <a:p>
            <a:pPr>
              <a:buFont typeface="Wingdings" panose="05000000000000000000" pitchFamily="2" charset="2"/>
              <a:buChar char="ü"/>
            </a:pPr>
            <a:r>
              <a:rPr lang="en-US" dirty="0" smtClean="0">
                <a:solidFill>
                  <a:srgbClr val="7030A0"/>
                </a:solidFill>
              </a:rPr>
              <a:t>N-tier	(Multi User Category)</a:t>
            </a:r>
            <a:endParaRPr lang="en-US" dirty="0">
              <a:solidFill>
                <a:srgbClr val="7030A0"/>
              </a:solidFill>
            </a:endParaRP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142511" y="952403"/>
            <a:ext cx="2780607" cy="2128058"/>
          </a:xfrm>
          <a:prstGeom prst="rect">
            <a:avLst/>
          </a:prstGeom>
        </p:spPr>
      </p:pic>
    </p:spTree>
    <p:extLst>
      <p:ext uri="{BB962C8B-B14F-4D97-AF65-F5344CB8AC3E}">
        <p14:creationId xmlns:p14="http://schemas.microsoft.com/office/powerpoint/2010/main" val="363027303"/>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p:cNvSpPr>
            <a:spLocks noGrp="1"/>
          </p:cNvSpPr>
          <p:nvPr>
            <p:ph type="title"/>
          </p:nvPr>
        </p:nvSpPr>
        <p:spPr>
          <a:xfrm>
            <a:off x="2152650" y="365126"/>
            <a:ext cx="7886700" cy="815282"/>
          </a:xfrm>
        </p:spPr>
        <p:txBody>
          <a:bodyPr/>
          <a:lstStyle/>
          <a:p>
            <a:pPr marL="514350" indent="-514350">
              <a:defRPr/>
            </a:pPr>
            <a:r>
              <a:rPr lang="en-US" dirty="0">
                <a:solidFill>
                  <a:schemeClr val="accent2"/>
                </a:solidFill>
              </a:rPr>
              <a:t>One tier </a:t>
            </a:r>
            <a:r>
              <a:rPr lang="en-US" dirty="0">
                <a:solidFill>
                  <a:srgbClr val="0070C0"/>
                </a:solidFill>
              </a:rPr>
              <a:t>database </a:t>
            </a:r>
            <a:r>
              <a:rPr lang="en-US" dirty="0">
                <a:solidFill>
                  <a:schemeClr val="accent2">
                    <a:lumMod val="75000"/>
                  </a:schemeClr>
                </a:solidFill>
              </a:rPr>
              <a:t>system</a:t>
            </a:r>
            <a:endParaRPr lang="en-ZA" dirty="0">
              <a:solidFill>
                <a:schemeClr val="accent2">
                  <a:lumMod val="75000"/>
                </a:schemeClr>
              </a:solidFill>
            </a:endParaRPr>
          </a:p>
        </p:txBody>
      </p:sp>
      <p:sp>
        <p:nvSpPr>
          <p:cNvPr id="3" name="Content Placeholder 2"/>
          <p:cNvSpPr>
            <a:spLocks noGrp="1"/>
          </p:cNvSpPr>
          <p:nvPr>
            <p:ph idx="1"/>
          </p:nvPr>
        </p:nvSpPr>
        <p:spPr>
          <a:xfrm>
            <a:off x="117566" y="1064030"/>
            <a:ext cx="12074434" cy="5793971"/>
          </a:xfrm>
        </p:spPr>
        <p:txBody>
          <a:bodyPr rtlCol="0">
            <a:normAutofit/>
          </a:bodyPr>
          <a:lstStyle/>
          <a:p>
            <a:pPr>
              <a:buFont typeface="Courier New" panose="02070309020205020404" pitchFamily="49" charset="0"/>
              <a:buChar char="o"/>
              <a:defRPr/>
            </a:pPr>
            <a:endParaRPr lang="en-US" sz="3200" dirty="0"/>
          </a:p>
          <a:p>
            <a:pPr marL="0" indent="0">
              <a:buNone/>
              <a:defRPr/>
            </a:pPr>
            <a:endParaRPr lang="en-US" sz="3200" dirty="0"/>
          </a:p>
          <a:p>
            <a:pPr marL="0" indent="0">
              <a:buNone/>
              <a:defRPr/>
            </a:pPr>
            <a:endParaRPr lang="en-US" sz="3200" dirty="0"/>
          </a:p>
          <a:p>
            <a:pPr>
              <a:buFont typeface="Courier New" panose="02070309020205020404" pitchFamily="49" charset="0"/>
              <a:buChar char="o"/>
              <a:defRPr/>
            </a:pPr>
            <a:r>
              <a:rPr lang="en-US" sz="2800" dirty="0"/>
              <a:t> This  is sometimes refers to </a:t>
            </a:r>
            <a:r>
              <a:rPr lang="en-US" sz="2800" dirty="0">
                <a:solidFill>
                  <a:srgbClr val="FF0000"/>
                </a:solidFill>
              </a:rPr>
              <a:t>Single-database architecture </a:t>
            </a:r>
          </a:p>
          <a:p>
            <a:pPr>
              <a:buFont typeface="Courier New" panose="02070309020205020404" pitchFamily="49" charset="0"/>
              <a:buChar char="o"/>
              <a:defRPr/>
            </a:pPr>
            <a:r>
              <a:rPr lang="en-US" sz="2800" dirty="0"/>
              <a:t>In this architecture, the database system is </a:t>
            </a:r>
            <a:r>
              <a:rPr lang="en-US" sz="2800" dirty="0">
                <a:solidFill>
                  <a:srgbClr val="FF0000"/>
                </a:solidFill>
              </a:rPr>
              <a:t>stored on the personal computers and accessed through an interface </a:t>
            </a:r>
            <a:r>
              <a:rPr lang="en-US" sz="2800" dirty="0" err="1">
                <a:solidFill>
                  <a:srgbClr val="FF0000"/>
                </a:solidFill>
              </a:rPr>
              <a:t>programme</a:t>
            </a:r>
            <a:endParaRPr lang="en-US" sz="2800" dirty="0">
              <a:solidFill>
                <a:srgbClr val="FF0000"/>
              </a:solidFill>
            </a:endParaRPr>
          </a:p>
          <a:p>
            <a:pPr>
              <a:buFont typeface="Courier New" panose="02070309020205020404" pitchFamily="49" charset="0"/>
              <a:buChar char="o"/>
              <a:defRPr/>
            </a:pPr>
            <a:r>
              <a:rPr lang="en-US" sz="2800" dirty="0"/>
              <a:t>When you installed MySQL database on your personal computer and access it directly on your PC, you  are working with 1-tier system</a:t>
            </a:r>
          </a:p>
          <a:p>
            <a:pPr>
              <a:buFont typeface="Courier New" panose="02070309020205020404" pitchFamily="49" charset="0"/>
              <a:buChar char="o"/>
              <a:defRPr/>
            </a:pPr>
            <a:r>
              <a:rPr lang="en-US" sz="2800" dirty="0"/>
              <a:t>Another example of a 1-tier is </a:t>
            </a:r>
            <a:r>
              <a:rPr lang="en-US" sz="2800" dirty="0">
                <a:solidFill>
                  <a:srgbClr val="FF0000"/>
                </a:solidFill>
              </a:rPr>
              <a:t>the  excel spread sheet saved on your PC</a:t>
            </a:r>
          </a:p>
          <a:p>
            <a:pPr>
              <a:buFont typeface="Courier New" panose="02070309020205020404" pitchFamily="49" charset="0"/>
              <a:buChar char="o"/>
              <a:defRPr/>
            </a:pPr>
            <a:endParaRPr lang="en-US" dirty="0"/>
          </a:p>
          <a:p>
            <a:pPr>
              <a:buFont typeface="Courier New" panose="02070309020205020404" pitchFamily="49" charset="0"/>
              <a:buChar char="o"/>
              <a:defRPr/>
            </a:pPr>
            <a:endParaRPr lang="en-ZA" sz="3200" dirty="0"/>
          </a:p>
        </p:txBody>
      </p:sp>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962400" y="1034850"/>
            <a:ext cx="2895600" cy="1632151"/>
          </a:xfrm>
          <a:prstGeom prst="rect">
            <a:avLst/>
          </a:prstGeom>
        </p:spPr>
      </p:pic>
    </p:spTree>
    <p:extLst>
      <p:ext uri="{BB962C8B-B14F-4D97-AF65-F5344CB8AC3E}">
        <p14:creationId xmlns:p14="http://schemas.microsoft.com/office/powerpoint/2010/main" val="626642343"/>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1"/>
          <p:cNvSpPr>
            <a:spLocks noGrp="1"/>
          </p:cNvSpPr>
          <p:nvPr>
            <p:ph type="title"/>
          </p:nvPr>
        </p:nvSpPr>
        <p:spPr>
          <a:xfrm>
            <a:off x="2152650" y="199506"/>
            <a:ext cx="7886700" cy="978044"/>
          </a:xfrm>
        </p:spPr>
        <p:txBody>
          <a:bodyPr>
            <a:normAutofit fontScale="90000"/>
          </a:bodyPr>
          <a:lstStyle/>
          <a:p>
            <a:pPr eaLnBrk="1" hangingPunct="1"/>
            <a:r>
              <a:rPr lang="en-US" dirty="0">
                <a:solidFill>
                  <a:schemeClr val="accent2"/>
                </a:solidFill>
              </a:rPr>
              <a:t/>
            </a:r>
            <a:br>
              <a:rPr lang="en-US" dirty="0">
                <a:solidFill>
                  <a:schemeClr val="accent2"/>
                </a:solidFill>
              </a:rPr>
            </a:br>
            <a:r>
              <a:rPr lang="en-US" dirty="0">
                <a:solidFill>
                  <a:schemeClr val="accent2"/>
                </a:solidFill>
              </a:rPr>
              <a:t>Two-tier</a:t>
            </a:r>
            <a:r>
              <a:rPr lang="en-US" dirty="0">
                <a:solidFill>
                  <a:srgbClr val="0070C0"/>
                </a:solidFill>
              </a:rPr>
              <a:t>/Server </a:t>
            </a:r>
            <a:r>
              <a:rPr lang="en-US" dirty="0">
                <a:solidFill>
                  <a:schemeClr val="accent2">
                    <a:lumMod val="50000"/>
                  </a:schemeClr>
                </a:solidFill>
              </a:rPr>
              <a:t>Database</a:t>
            </a:r>
            <a:r>
              <a:rPr lang="en-US" dirty="0">
                <a:solidFill>
                  <a:srgbClr val="0070C0"/>
                </a:solidFill>
              </a:rPr>
              <a:t> Systems </a:t>
            </a:r>
            <a:r>
              <a:rPr lang="en-ZA" dirty="0">
                <a:solidFill>
                  <a:srgbClr val="0070C0"/>
                </a:solidFill>
              </a:rPr>
              <a:t/>
            </a:r>
            <a:br>
              <a:rPr lang="en-ZA" dirty="0">
                <a:solidFill>
                  <a:srgbClr val="0070C0"/>
                </a:solidFill>
              </a:rPr>
            </a:br>
            <a:endParaRPr lang="en-ZA" altLang="en-US" dirty="0"/>
          </a:p>
        </p:txBody>
      </p:sp>
      <p:sp>
        <p:nvSpPr>
          <p:cNvPr id="3" name="Content Placeholder 2"/>
          <p:cNvSpPr>
            <a:spLocks noGrp="1"/>
          </p:cNvSpPr>
          <p:nvPr>
            <p:ph idx="1"/>
          </p:nvPr>
        </p:nvSpPr>
        <p:spPr>
          <a:xfrm>
            <a:off x="287383" y="1213658"/>
            <a:ext cx="11625943" cy="5644342"/>
          </a:xfrm>
        </p:spPr>
        <p:txBody>
          <a:bodyPr rtlCol="0">
            <a:normAutofit/>
          </a:bodyPr>
          <a:lstStyle/>
          <a:p>
            <a:pPr marL="0" indent="0">
              <a:buNone/>
              <a:defRPr/>
            </a:pPr>
            <a:endParaRPr lang="en-US" dirty="0"/>
          </a:p>
          <a:p>
            <a:pPr marL="0" indent="0">
              <a:buNone/>
              <a:defRPr/>
            </a:pPr>
            <a:endParaRPr lang="en-US" dirty="0"/>
          </a:p>
          <a:p>
            <a:pPr marL="0" indent="0">
              <a:buNone/>
              <a:defRPr/>
            </a:pPr>
            <a:endParaRPr lang="en-US" dirty="0"/>
          </a:p>
          <a:p>
            <a:pPr marL="0" indent="0">
              <a:buNone/>
              <a:defRPr/>
            </a:pPr>
            <a:endParaRPr lang="en-US" dirty="0"/>
          </a:p>
          <a:p>
            <a:pPr marL="0" indent="0">
              <a:buNone/>
              <a:defRPr/>
            </a:pPr>
            <a:endParaRPr lang="en-US" dirty="0"/>
          </a:p>
          <a:p>
            <a:pPr>
              <a:buFont typeface="Courier New" panose="02070309020205020404" pitchFamily="49" charset="0"/>
              <a:buChar char="o"/>
              <a:defRPr/>
            </a:pPr>
            <a:endParaRPr lang="en-US" dirty="0"/>
          </a:p>
          <a:p>
            <a:pPr>
              <a:buFont typeface="Courier New" panose="02070309020205020404" pitchFamily="49" charset="0"/>
              <a:buChar char="o"/>
              <a:defRPr/>
            </a:pPr>
            <a:endParaRPr lang="en-US" dirty="0"/>
          </a:p>
          <a:p>
            <a:pPr algn="just">
              <a:buFont typeface="Courier New" panose="02070309020205020404" pitchFamily="49" charset="0"/>
              <a:buChar char="o"/>
              <a:defRPr/>
            </a:pPr>
            <a:r>
              <a:rPr lang="en-US" sz="2400" dirty="0"/>
              <a:t>These database system allow many users to access and share information</a:t>
            </a:r>
          </a:p>
          <a:p>
            <a:pPr algn="just">
              <a:buFont typeface="Courier New" panose="02070309020205020404" pitchFamily="49" charset="0"/>
              <a:buChar char="o"/>
              <a:defRPr/>
            </a:pPr>
            <a:r>
              <a:rPr lang="en-US" sz="2400" dirty="0"/>
              <a:t>Two-tier or groupware databases are installed and created on servers therefore</a:t>
            </a:r>
            <a:r>
              <a:rPr lang="en-US" sz="2400" i="1" dirty="0"/>
              <a:t> </a:t>
            </a:r>
            <a:r>
              <a:rPr lang="en-US" sz="2400" dirty="0"/>
              <a:t>by</a:t>
            </a:r>
            <a:r>
              <a:rPr lang="en-US" sz="2400" i="1" dirty="0"/>
              <a:t> </a:t>
            </a:r>
            <a:r>
              <a:rPr lang="en-US" sz="2400" dirty="0"/>
              <a:t>allowing many users to access data</a:t>
            </a:r>
          </a:p>
          <a:p>
            <a:pPr algn="just">
              <a:buFont typeface="Courier New" panose="02070309020205020404" pitchFamily="49" charset="0"/>
              <a:buChar char="o"/>
              <a:defRPr/>
            </a:pPr>
            <a:r>
              <a:rPr lang="en-US" sz="2400" dirty="0"/>
              <a:t> Client computers direct communication  to the server database through an application interface</a:t>
            </a:r>
            <a:r>
              <a:rPr lang="en-US" sz="2400" dirty="0" smtClean="0"/>
              <a:t>.</a:t>
            </a:r>
          </a:p>
          <a:p>
            <a:pPr algn="just">
              <a:buFont typeface="Courier New" panose="02070309020205020404" pitchFamily="49" charset="0"/>
              <a:buChar char="o"/>
              <a:defRPr/>
            </a:pPr>
            <a:r>
              <a:rPr lang="en-US" sz="2400" dirty="0" smtClean="0">
                <a:solidFill>
                  <a:srgbClr val="FF0000"/>
                </a:solidFill>
              </a:rPr>
              <a:t>Ewan students Information System at UNZA an example.</a:t>
            </a:r>
            <a:endParaRPr lang="en-US" sz="2400" dirty="0">
              <a:solidFill>
                <a:srgbClr val="FF0000"/>
              </a:solidFill>
            </a:endParaRPr>
          </a:p>
          <a:p>
            <a:pPr>
              <a:buFont typeface="Courier New" panose="02070309020205020404" pitchFamily="49" charset="0"/>
              <a:buChar char="o"/>
              <a:defRPr/>
            </a:pPr>
            <a:endParaRPr lang="en-ZA" sz="3600" dirty="0"/>
          </a:p>
          <a:p>
            <a:pPr>
              <a:buFont typeface="Courier New" panose="02070309020205020404" pitchFamily="49" charset="0"/>
              <a:buChar char="o"/>
              <a:defRPr/>
            </a:pPr>
            <a:endParaRPr lang="en-ZA" dirty="0"/>
          </a:p>
        </p:txBody>
      </p:sp>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169921" y="1177551"/>
            <a:ext cx="3591098" cy="2563177"/>
          </a:xfrm>
          <a:prstGeom prst="rect">
            <a:avLst/>
          </a:prstGeom>
        </p:spPr>
      </p:pic>
    </p:spTree>
    <p:extLst>
      <p:ext uri="{BB962C8B-B14F-4D97-AF65-F5344CB8AC3E}">
        <p14:creationId xmlns:p14="http://schemas.microsoft.com/office/powerpoint/2010/main" val="1513337556"/>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p:cNvSpPr>
            <a:spLocks noGrp="1"/>
          </p:cNvSpPr>
          <p:nvPr>
            <p:ph type="title"/>
          </p:nvPr>
        </p:nvSpPr>
        <p:spPr>
          <a:xfrm>
            <a:off x="2152650" y="365126"/>
            <a:ext cx="7886700" cy="746702"/>
          </a:xfrm>
        </p:spPr>
        <p:txBody>
          <a:bodyPr>
            <a:normAutofit/>
          </a:bodyPr>
          <a:lstStyle/>
          <a:p>
            <a:pPr eaLnBrk="1" hangingPunct="1"/>
            <a:r>
              <a:rPr lang="en-US" dirty="0">
                <a:solidFill>
                  <a:schemeClr val="accent2"/>
                </a:solidFill>
              </a:rPr>
              <a:t>Three</a:t>
            </a:r>
            <a:r>
              <a:rPr lang="en-US" dirty="0">
                <a:solidFill>
                  <a:srgbClr val="0070C0"/>
                </a:solidFill>
              </a:rPr>
              <a:t>-tier databases</a:t>
            </a:r>
            <a:endParaRPr lang="en-ZA" altLang="en-US" dirty="0"/>
          </a:p>
        </p:txBody>
      </p:sp>
      <p:sp>
        <p:nvSpPr>
          <p:cNvPr id="3" name="Content Placeholder 2"/>
          <p:cNvSpPr>
            <a:spLocks noGrp="1"/>
          </p:cNvSpPr>
          <p:nvPr>
            <p:ph idx="1"/>
          </p:nvPr>
        </p:nvSpPr>
        <p:spPr>
          <a:xfrm>
            <a:off x="248193" y="1392384"/>
            <a:ext cx="11743509" cy="4784581"/>
          </a:xfrm>
        </p:spPr>
        <p:txBody>
          <a:bodyPr rtlCol="0">
            <a:normAutofit/>
          </a:bodyPr>
          <a:lstStyle/>
          <a:p>
            <a:pPr marL="0" indent="0">
              <a:buNone/>
              <a:defRPr/>
            </a:pPr>
            <a:endParaRPr lang="en-US" sz="3600" dirty="0">
              <a:solidFill>
                <a:srgbClr val="0070C0"/>
              </a:solidFill>
            </a:endParaRPr>
          </a:p>
          <a:p>
            <a:pPr marL="0" indent="0">
              <a:buNone/>
              <a:defRPr/>
            </a:pPr>
            <a:endParaRPr lang="en-US" sz="3600" dirty="0">
              <a:solidFill>
                <a:srgbClr val="0070C0"/>
              </a:solidFill>
            </a:endParaRPr>
          </a:p>
          <a:p>
            <a:pPr marL="0" indent="0">
              <a:buNone/>
              <a:defRPr/>
            </a:pPr>
            <a:endParaRPr lang="en-US" sz="3600" dirty="0">
              <a:solidFill>
                <a:srgbClr val="0070C0"/>
              </a:solidFill>
            </a:endParaRPr>
          </a:p>
          <a:p>
            <a:pPr>
              <a:buFont typeface="Courier New" panose="02070309020205020404" pitchFamily="49" charset="0"/>
              <a:buChar char="o"/>
              <a:defRPr/>
            </a:pPr>
            <a:r>
              <a:rPr lang="en-US" sz="2800" dirty="0"/>
              <a:t>There are three tiers in this database; client application, application server and  Database server</a:t>
            </a:r>
          </a:p>
          <a:p>
            <a:pPr>
              <a:buFont typeface="Courier New" panose="02070309020205020404" pitchFamily="49" charset="0"/>
              <a:buChar char="o"/>
              <a:defRPr/>
            </a:pPr>
            <a:r>
              <a:rPr lang="en-US" sz="2800" dirty="0"/>
              <a:t>In this tier, database is  installed on  a server and the client computer access the database using the application program stored on another server</a:t>
            </a:r>
          </a:p>
          <a:p>
            <a:pPr>
              <a:buFont typeface="Courier New" panose="02070309020205020404" pitchFamily="49" charset="0"/>
              <a:buChar char="o"/>
              <a:defRPr/>
            </a:pPr>
            <a:endParaRPr lang="en-ZA" dirty="0"/>
          </a:p>
          <a:p>
            <a:pPr>
              <a:buFont typeface="Courier New" panose="02070309020205020404" pitchFamily="49" charset="0"/>
              <a:buChar char="o"/>
              <a:defRPr/>
            </a:pPr>
            <a:endParaRPr lang="en-ZA" dirty="0"/>
          </a:p>
        </p:txBody>
      </p:sp>
      <p:pic>
        <p:nvPicPr>
          <p:cNvPr id="24580" name="Picture 3"/>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3429000" y="1219201"/>
            <a:ext cx="4495800" cy="205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12021551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2A07E0-B219-42CD-BE39-F928C38C8E1D}"/>
              </a:ext>
            </a:extLst>
          </p:cNvPr>
          <p:cNvSpPr>
            <a:spLocks noGrp="1"/>
          </p:cNvSpPr>
          <p:nvPr>
            <p:ph type="title"/>
          </p:nvPr>
        </p:nvSpPr>
        <p:spPr/>
        <p:txBody>
          <a:bodyPr/>
          <a:lstStyle/>
          <a:p>
            <a:r>
              <a:rPr lang="en-US" dirty="0"/>
              <a:t/>
            </a:r>
            <a:br>
              <a:rPr lang="en-US" dirty="0"/>
            </a:br>
            <a:r>
              <a:rPr lang="en-US" dirty="0"/>
              <a:t>What is a database </a:t>
            </a:r>
          </a:p>
        </p:txBody>
      </p:sp>
      <p:sp>
        <p:nvSpPr>
          <p:cNvPr id="3" name="Content Placeholder 2">
            <a:extLst>
              <a:ext uri="{FF2B5EF4-FFF2-40B4-BE49-F238E27FC236}">
                <a16:creationId xmlns:a16="http://schemas.microsoft.com/office/drawing/2014/main" id="{A1BAC524-3701-4A29-A9F5-01F794A7D987}"/>
              </a:ext>
            </a:extLst>
          </p:cNvPr>
          <p:cNvSpPr>
            <a:spLocks noGrp="1"/>
          </p:cNvSpPr>
          <p:nvPr>
            <p:ph idx="1"/>
          </p:nvPr>
        </p:nvSpPr>
        <p:spPr>
          <a:xfrm>
            <a:off x="677334" y="2160589"/>
            <a:ext cx="8596668" cy="4489593"/>
          </a:xfrm>
        </p:spPr>
        <p:txBody>
          <a:bodyPr>
            <a:normAutofit fontScale="92500" lnSpcReduction="10000"/>
          </a:bodyPr>
          <a:lstStyle/>
          <a:p>
            <a:endParaRPr lang="en-US" dirty="0"/>
          </a:p>
          <a:p>
            <a:pPr algn="just"/>
            <a:r>
              <a:rPr lang="en-US" sz="2400" dirty="0">
                <a:latin typeface="Times New Roman" panose="02020603050405020304" pitchFamily="18" charset="0"/>
                <a:cs typeface="Times New Roman" panose="02020603050405020304" pitchFamily="18" charset="0"/>
              </a:rPr>
              <a:t>Databases are created by all of us in life. We often write down (either on paper, tablet or on a computer) a list of people who for example have borrowed books from us or a list of pupils in Class.</a:t>
            </a:r>
          </a:p>
          <a:p>
            <a:pPr algn="just"/>
            <a:r>
              <a:rPr lang="en-US" sz="2400" dirty="0">
                <a:latin typeface="Times New Roman" panose="02020603050405020304" pitchFamily="18" charset="0"/>
                <a:cs typeface="Times New Roman" panose="02020603050405020304" pitchFamily="18" charset="0"/>
              </a:rPr>
              <a:t>That simple act of listing names of borrowers /pupils in a class </a:t>
            </a:r>
          </a:p>
          <a:p>
            <a:pPr marL="0" indent="0" algn="just">
              <a:buNone/>
            </a:pPr>
            <a:r>
              <a:rPr lang="en-US" sz="2400" dirty="0">
                <a:latin typeface="Times New Roman" panose="02020603050405020304" pitchFamily="18" charset="0"/>
                <a:cs typeface="Times New Roman" panose="02020603050405020304" pitchFamily="18" charset="0"/>
              </a:rPr>
              <a:t>      is synonymous or database creation. </a:t>
            </a:r>
          </a:p>
          <a:p>
            <a:pPr algn="just"/>
            <a:r>
              <a:rPr lang="en-US" sz="2400" dirty="0">
                <a:latin typeface="Times New Roman" panose="02020603050405020304" pitchFamily="18" charset="0"/>
                <a:cs typeface="Times New Roman" panose="02020603050405020304" pitchFamily="18" charset="0"/>
              </a:rPr>
              <a:t>Organizations do create databases to keep records of among other things employees/students/clients</a:t>
            </a:r>
          </a:p>
          <a:p>
            <a:pPr algn="just"/>
            <a:r>
              <a:rPr lang="en-US" sz="2400" dirty="0">
                <a:latin typeface="Times New Roman" panose="02020603050405020304" pitchFamily="18" charset="0"/>
                <a:cs typeface="Times New Roman" panose="02020603050405020304" pitchFamily="18" charset="0"/>
              </a:rPr>
              <a:t>Details that are recorded about employees/students/clients include their full names, year they started work, qualifications and contacts or if they are students, </a:t>
            </a:r>
            <a:r>
              <a:rPr lang="en-US" sz="2400" dirty="0" err="1">
                <a:latin typeface="Times New Roman" panose="02020603050405020304" pitchFamily="18" charset="0"/>
                <a:cs typeface="Times New Roman" panose="02020603050405020304" pitchFamily="18" charset="0"/>
              </a:rPr>
              <a:t>Names.Contact</a:t>
            </a:r>
            <a:r>
              <a:rPr lang="en-US" sz="2400" dirty="0">
                <a:latin typeface="Times New Roman" panose="02020603050405020304" pitchFamily="18" charset="0"/>
                <a:cs typeface="Times New Roman" panose="02020603050405020304" pitchFamily="18" charset="0"/>
              </a:rPr>
              <a:t> Numbers. Address. Year of study, performance for each year etc. </a:t>
            </a:r>
          </a:p>
        </p:txBody>
      </p:sp>
    </p:spTree>
    <p:extLst>
      <p:ext uri="{BB962C8B-B14F-4D97-AF65-F5344CB8AC3E}">
        <p14:creationId xmlns:p14="http://schemas.microsoft.com/office/powerpoint/2010/main" val="2507620313"/>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itle 1"/>
          <p:cNvSpPr>
            <a:spLocks noGrp="1"/>
          </p:cNvSpPr>
          <p:nvPr>
            <p:ph type="title"/>
          </p:nvPr>
        </p:nvSpPr>
        <p:spPr>
          <a:xfrm>
            <a:off x="2152650" y="365127"/>
            <a:ext cx="7886700" cy="871393"/>
          </a:xfrm>
        </p:spPr>
        <p:txBody>
          <a:bodyPr/>
          <a:lstStyle/>
          <a:p>
            <a:pPr eaLnBrk="1" hangingPunct="1"/>
            <a:r>
              <a:rPr lang="en-ZA" dirty="0">
                <a:solidFill>
                  <a:schemeClr val="accent2"/>
                </a:solidFill>
              </a:rPr>
              <a:t>Three</a:t>
            </a:r>
            <a:r>
              <a:rPr lang="en-ZA" dirty="0">
                <a:solidFill>
                  <a:srgbClr val="0070C0"/>
                </a:solidFill>
              </a:rPr>
              <a:t> layers </a:t>
            </a:r>
            <a:r>
              <a:rPr lang="en-US" altLang="en-US" dirty="0">
                <a:solidFill>
                  <a:srgbClr val="7030A0"/>
                </a:solidFill>
              </a:rPr>
              <a:t>Cont.….</a:t>
            </a:r>
            <a:endParaRPr lang="en-ZA" altLang="en-US" dirty="0"/>
          </a:p>
        </p:txBody>
      </p:sp>
      <p:sp>
        <p:nvSpPr>
          <p:cNvPr id="3" name="Content Placeholder 2"/>
          <p:cNvSpPr>
            <a:spLocks noGrp="1"/>
          </p:cNvSpPr>
          <p:nvPr>
            <p:ph idx="1"/>
          </p:nvPr>
        </p:nvSpPr>
        <p:spPr>
          <a:xfrm>
            <a:off x="2152650" y="1330037"/>
            <a:ext cx="7886700" cy="5527964"/>
          </a:xfrm>
        </p:spPr>
        <p:txBody>
          <a:bodyPr rtlCol="0">
            <a:normAutofit fontScale="92500" lnSpcReduction="10000"/>
          </a:bodyPr>
          <a:lstStyle/>
          <a:p>
            <a:pPr>
              <a:buFont typeface="Wingdings" panose="05000000000000000000" pitchFamily="2" charset="2"/>
              <a:buChar char="ü"/>
              <a:defRPr/>
            </a:pPr>
            <a:r>
              <a:rPr lang="en-US" sz="2400" dirty="0">
                <a:solidFill>
                  <a:srgbClr val="FF0000"/>
                </a:solidFill>
              </a:rPr>
              <a:t>Client layer</a:t>
            </a:r>
          </a:p>
          <a:p>
            <a:pPr>
              <a:buFont typeface="Courier New" panose="02070309020205020404" pitchFamily="49" charset="0"/>
              <a:buChar char="o"/>
              <a:defRPr/>
            </a:pPr>
            <a:r>
              <a:rPr lang="en-US" sz="2400" dirty="0"/>
              <a:t>This layer is called the </a:t>
            </a:r>
            <a:r>
              <a:rPr lang="en-US" sz="2400" i="1" dirty="0"/>
              <a:t>presentation layer</a:t>
            </a:r>
            <a:r>
              <a:rPr lang="en-US" sz="2400" dirty="0"/>
              <a:t> which contains the user interface (UI) part of the application. The user interface is accessed </a:t>
            </a:r>
            <a:r>
              <a:rPr lang="en-US" sz="2400" dirty="0">
                <a:solidFill>
                  <a:srgbClr val="FF0000"/>
                </a:solidFill>
              </a:rPr>
              <a:t>from the client computers using a browser or any written application. This layer presents data to the user or takes queries from the users to the server application.</a:t>
            </a:r>
          </a:p>
          <a:p>
            <a:pPr>
              <a:buFont typeface="Wingdings" panose="05000000000000000000" pitchFamily="2" charset="2"/>
              <a:buChar char="ü"/>
              <a:defRPr/>
            </a:pPr>
            <a:r>
              <a:rPr lang="en-US" sz="2400" dirty="0">
                <a:solidFill>
                  <a:srgbClr val="FF0000"/>
                </a:solidFill>
              </a:rPr>
              <a:t>Business layer</a:t>
            </a:r>
          </a:p>
          <a:p>
            <a:pPr>
              <a:buFont typeface="Courier New" panose="02070309020205020404" pitchFamily="49" charset="0"/>
              <a:buChar char="o"/>
              <a:defRPr/>
            </a:pPr>
            <a:r>
              <a:rPr lang="en-US" sz="2400" dirty="0"/>
              <a:t>This</a:t>
            </a:r>
            <a:r>
              <a:rPr lang="en-US" sz="2400" dirty="0">
                <a:solidFill>
                  <a:srgbClr val="FF0000"/>
                </a:solidFill>
              </a:rPr>
              <a:t> </a:t>
            </a:r>
            <a:r>
              <a:rPr lang="en-US" sz="2200" dirty="0"/>
              <a:t>is a server application which talks to the database on behalf of the client. The database understands this application not the client application. It gets queries or requests from the client and translates them and forwards the translation to the database so that the requested information can be retrieved. </a:t>
            </a:r>
          </a:p>
          <a:p>
            <a:pPr>
              <a:buFont typeface="Wingdings" panose="05000000000000000000" pitchFamily="2" charset="2"/>
              <a:buChar char="ü"/>
              <a:defRPr/>
            </a:pPr>
            <a:r>
              <a:rPr lang="en-US" sz="2400" i="1" dirty="0">
                <a:solidFill>
                  <a:srgbClr val="FF0000"/>
                </a:solidFill>
              </a:rPr>
              <a:t>Data layer</a:t>
            </a:r>
            <a:r>
              <a:rPr lang="en-US" sz="2400" dirty="0">
                <a:solidFill>
                  <a:srgbClr val="FF0000"/>
                </a:solidFill>
              </a:rPr>
              <a:t>- </a:t>
            </a:r>
            <a:r>
              <a:rPr lang="en-US" sz="2000" dirty="0"/>
              <a:t>This is the server database.  The Data Access Layer contains methods to connect with database and to perform insert, update, delete, get data from database based on our input data.</a:t>
            </a:r>
          </a:p>
          <a:p>
            <a:pPr marL="742950" indent="-742950">
              <a:buFont typeface="Arial" panose="020B0604020202020204" pitchFamily="34" charset="0"/>
              <a:buAutoNum type="alphaLcParenR"/>
              <a:defRPr/>
            </a:pPr>
            <a:endParaRPr lang="en-ZA" sz="3600" dirty="0"/>
          </a:p>
        </p:txBody>
      </p:sp>
    </p:spTree>
    <p:extLst>
      <p:ext uri="{BB962C8B-B14F-4D97-AF65-F5344CB8AC3E}">
        <p14:creationId xmlns:p14="http://schemas.microsoft.com/office/powerpoint/2010/main" val="1498216931"/>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rgbClr val="C00000"/>
                </a:solidFill>
              </a:rPr>
              <a:t>N-tier</a:t>
            </a:r>
            <a:r>
              <a:rPr lang="en-US" dirty="0">
                <a:solidFill>
                  <a:srgbClr val="0070C0"/>
                </a:solidFill>
              </a:rPr>
              <a:t> Database </a:t>
            </a:r>
            <a:r>
              <a:rPr lang="en-US" dirty="0">
                <a:solidFill>
                  <a:schemeClr val="accent6"/>
                </a:solidFill>
              </a:rPr>
              <a:t>System</a:t>
            </a:r>
          </a:p>
        </p:txBody>
      </p:sp>
      <p:sp>
        <p:nvSpPr>
          <p:cNvPr id="5" name="Content Placeholder 4"/>
          <p:cNvSpPr>
            <a:spLocks noGrp="1"/>
          </p:cNvSpPr>
          <p:nvPr>
            <p:ph idx="1"/>
          </p:nvPr>
        </p:nvSpPr>
        <p:spPr/>
        <p:txBody>
          <a:bodyPr>
            <a:normAutofit/>
          </a:bodyPr>
          <a:lstStyle/>
          <a:p>
            <a:pPr marL="0" indent="0">
              <a:buNone/>
            </a:pPr>
            <a:endParaRPr lang="en-US" dirty="0"/>
          </a:p>
          <a:p>
            <a:endParaRPr lang="en-US" dirty="0"/>
          </a:p>
          <a:p>
            <a:endParaRPr lang="en-US" dirty="0"/>
          </a:p>
          <a:p>
            <a:pPr marL="0" indent="0">
              <a:buNone/>
            </a:pPr>
            <a:endParaRPr lang="en-US" dirty="0"/>
          </a:p>
          <a:p>
            <a:pPr marL="0" indent="0">
              <a:buNone/>
            </a:pPr>
            <a:endParaRPr lang="en-US" dirty="0"/>
          </a:p>
          <a:p>
            <a:r>
              <a:rPr lang="en-US" dirty="0"/>
              <a:t>This is the many tier database system architecture</a:t>
            </a:r>
          </a:p>
          <a:p>
            <a:r>
              <a:rPr lang="en-US" dirty="0"/>
              <a:t>This is an extension of the three tier system</a:t>
            </a:r>
          </a:p>
          <a:p>
            <a:r>
              <a:rPr lang="en-US" dirty="0"/>
              <a:t>Additional layers of are added to the system to improve scalability</a:t>
            </a:r>
          </a:p>
          <a:p>
            <a:endParaRPr lang="en-US" dirty="0"/>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459507" y="1889848"/>
            <a:ext cx="2984464" cy="1996353"/>
          </a:xfrm>
          <a:prstGeom prst="rect">
            <a:avLst/>
          </a:prstGeom>
        </p:spPr>
      </p:pic>
      <p:pic>
        <p:nvPicPr>
          <p:cNvPr id="7" name="Picture 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825837" y="1693720"/>
            <a:ext cx="2984789" cy="1996353"/>
          </a:xfrm>
          <a:prstGeom prst="rect">
            <a:avLst/>
          </a:prstGeom>
        </p:spPr>
      </p:pic>
    </p:spTree>
    <p:extLst>
      <p:ext uri="{BB962C8B-B14F-4D97-AF65-F5344CB8AC3E}">
        <p14:creationId xmlns:p14="http://schemas.microsoft.com/office/powerpoint/2010/main" val="3533512327"/>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Content Placeholder 2"/>
          <p:cNvSpPr>
            <a:spLocks noGrp="1"/>
          </p:cNvSpPr>
          <p:nvPr>
            <p:ph idx="1"/>
          </p:nvPr>
        </p:nvSpPr>
        <p:spPr/>
        <p:txBody>
          <a:bodyPr/>
          <a:lstStyle/>
          <a:p>
            <a:pPr marL="0" indent="0" algn="ctr">
              <a:buNone/>
            </a:pPr>
            <a:endParaRPr lang="en-US" altLang="en-US" dirty="0"/>
          </a:p>
          <a:p>
            <a:pPr marL="0" indent="0" algn="ctr">
              <a:buNone/>
            </a:pPr>
            <a:endParaRPr lang="en-US" altLang="en-US" dirty="0"/>
          </a:p>
          <a:p>
            <a:pPr marL="0" indent="0" algn="ctr">
              <a:buNone/>
            </a:pPr>
            <a:endParaRPr lang="en-US" altLang="en-US" dirty="0"/>
          </a:p>
          <a:p>
            <a:pPr marL="0" indent="0" algn="ctr">
              <a:buNone/>
            </a:pPr>
            <a:endParaRPr lang="en-US" altLang="en-US" dirty="0"/>
          </a:p>
          <a:p>
            <a:pPr marL="0" indent="0" algn="ctr">
              <a:buNone/>
            </a:pPr>
            <a:r>
              <a:rPr lang="en-US" altLang="en-US" sz="3600" dirty="0"/>
              <a:t>End of unit two </a:t>
            </a:r>
          </a:p>
        </p:txBody>
      </p:sp>
    </p:spTree>
    <p:extLst>
      <p:ext uri="{BB962C8B-B14F-4D97-AF65-F5344CB8AC3E}">
        <p14:creationId xmlns:p14="http://schemas.microsoft.com/office/powerpoint/2010/main" val="172485225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2A07E0-B219-42CD-BE39-F928C38C8E1D}"/>
              </a:ext>
            </a:extLst>
          </p:cNvPr>
          <p:cNvSpPr>
            <a:spLocks noGrp="1"/>
          </p:cNvSpPr>
          <p:nvPr>
            <p:ph type="title"/>
          </p:nvPr>
        </p:nvSpPr>
        <p:spPr>
          <a:xfrm>
            <a:off x="211591" y="207818"/>
            <a:ext cx="11814154" cy="1320800"/>
          </a:xfrm>
        </p:spPr>
        <p:txBody>
          <a:bodyPr>
            <a:normAutofit/>
          </a:bodyPr>
          <a:lstStyle/>
          <a:p>
            <a:r>
              <a:rPr lang="en-US" sz="4800" dirty="0"/>
              <a:t>Characteristics of Database</a:t>
            </a:r>
          </a:p>
        </p:txBody>
      </p:sp>
      <p:sp>
        <p:nvSpPr>
          <p:cNvPr id="3" name="Content Placeholder 2">
            <a:extLst>
              <a:ext uri="{FF2B5EF4-FFF2-40B4-BE49-F238E27FC236}">
                <a16:creationId xmlns:a16="http://schemas.microsoft.com/office/drawing/2014/main" id="{A1BAC524-3701-4A29-A9F5-01F794A7D987}"/>
              </a:ext>
            </a:extLst>
          </p:cNvPr>
          <p:cNvSpPr>
            <a:spLocks noGrp="1"/>
          </p:cNvSpPr>
          <p:nvPr>
            <p:ph idx="1"/>
          </p:nvPr>
        </p:nvSpPr>
        <p:spPr>
          <a:xfrm>
            <a:off x="677334" y="2160589"/>
            <a:ext cx="9076266" cy="4489593"/>
          </a:xfrm>
        </p:spPr>
        <p:txBody>
          <a:bodyPr>
            <a:normAutofit/>
          </a:bodyPr>
          <a:lstStyle/>
          <a:p>
            <a:r>
              <a:rPr lang="en-US" sz="3200" dirty="0"/>
              <a:t>Regardless of size, databases have the following characteristics </a:t>
            </a:r>
          </a:p>
          <a:p>
            <a:pPr marL="0" indent="0">
              <a:buNone/>
            </a:pPr>
            <a:endParaRPr lang="en-US" sz="3200" dirty="0"/>
          </a:p>
          <a:p>
            <a:pPr>
              <a:buAutoNum type="arabicPeriod"/>
            </a:pPr>
            <a:r>
              <a:rPr lang="en-US" sz="3200" dirty="0"/>
              <a:t>Databases store data and information in tables</a:t>
            </a:r>
          </a:p>
          <a:p>
            <a:pPr>
              <a:buAutoNum type="arabicPeriod"/>
            </a:pPr>
            <a:r>
              <a:rPr lang="en-US" sz="3200" dirty="0"/>
              <a:t>A database has data and relationships</a:t>
            </a:r>
          </a:p>
          <a:p>
            <a:pPr>
              <a:buAutoNum type="arabicPeriod"/>
            </a:pPr>
            <a:r>
              <a:rPr lang="en-US" sz="3200" dirty="0"/>
              <a:t>Databases create information</a:t>
            </a:r>
          </a:p>
          <a:p>
            <a:pPr>
              <a:buAutoNum type="arabicPeriod"/>
            </a:pPr>
            <a:endParaRPr lang="en-US" dirty="0"/>
          </a:p>
        </p:txBody>
      </p:sp>
    </p:spTree>
    <p:extLst>
      <p:ext uri="{BB962C8B-B14F-4D97-AF65-F5344CB8AC3E}">
        <p14:creationId xmlns:p14="http://schemas.microsoft.com/office/powerpoint/2010/main" val="399904286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2A07E0-B219-42CD-BE39-F928C38C8E1D}"/>
              </a:ext>
            </a:extLst>
          </p:cNvPr>
          <p:cNvSpPr>
            <a:spLocks noGrp="1"/>
          </p:cNvSpPr>
          <p:nvPr>
            <p:ph type="title"/>
          </p:nvPr>
        </p:nvSpPr>
        <p:spPr>
          <a:xfrm>
            <a:off x="211591" y="207818"/>
            <a:ext cx="11814154" cy="1320800"/>
          </a:xfrm>
        </p:spPr>
        <p:txBody>
          <a:bodyPr>
            <a:normAutofit/>
          </a:bodyPr>
          <a:lstStyle/>
          <a:p>
            <a:r>
              <a:rPr lang="en-US" sz="4800" dirty="0"/>
              <a:t>Characteristics of Database</a:t>
            </a:r>
          </a:p>
        </p:txBody>
      </p:sp>
      <p:sp>
        <p:nvSpPr>
          <p:cNvPr id="3" name="Content Placeholder 2">
            <a:extLst>
              <a:ext uri="{FF2B5EF4-FFF2-40B4-BE49-F238E27FC236}">
                <a16:creationId xmlns:a16="http://schemas.microsoft.com/office/drawing/2014/main" id="{A1BAC524-3701-4A29-A9F5-01F794A7D987}"/>
              </a:ext>
            </a:extLst>
          </p:cNvPr>
          <p:cNvSpPr>
            <a:spLocks noGrp="1"/>
          </p:cNvSpPr>
          <p:nvPr>
            <p:ph idx="1"/>
          </p:nvPr>
        </p:nvSpPr>
        <p:spPr>
          <a:xfrm>
            <a:off x="677334" y="2160589"/>
            <a:ext cx="9076266" cy="4489593"/>
          </a:xfrm>
        </p:spPr>
        <p:txBody>
          <a:bodyPr>
            <a:normAutofit/>
          </a:bodyPr>
          <a:lstStyle/>
          <a:p>
            <a:pPr marL="0" indent="0">
              <a:buNone/>
            </a:pPr>
            <a:endParaRPr lang="en-US" sz="3200" dirty="0"/>
          </a:p>
          <a:p>
            <a:pPr>
              <a:buAutoNum type="arabicPeriod"/>
            </a:pPr>
            <a:r>
              <a:rPr lang="en-US" sz="3200" dirty="0"/>
              <a:t>Databases store data and information in tables</a:t>
            </a:r>
          </a:p>
          <a:p>
            <a:pPr marL="0" indent="0">
              <a:buNone/>
            </a:pPr>
            <a:endParaRPr lang="en-US" sz="3200" dirty="0"/>
          </a:p>
          <a:p>
            <a:r>
              <a:rPr lang="en-US" sz="3200" dirty="0"/>
              <a:t>Data and information about things (instances) is stored in tables which are made of columns and rows.</a:t>
            </a:r>
          </a:p>
        </p:txBody>
      </p:sp>
    </p:spTree>
    <p:extLst>
      <p:ext uri="{BB962C8B-B14F-4D97-AF65-F5344CB8AC3E}">
        <p14:creationId xmlns:p14="http://schemas.microsoft.com/office/powerpoint/2010/main" val="296818322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2A07E0-B219-42CD-BE39-F928C38C8E1D}"/>
              </a:ext>
            </a:extLst>
          </p:cNvPr>
          <p:cNvSpPr>
            <a:spLocks noGrp="1"/>
          </p:cNvSpPr>
          <p:nvPr>
            <p:ph type="title"/>
          </p:nvPr>
        </p:nvSpPr>
        <p:spPr>
          <a:xfrm>
            <a:off x="211591" y="207818"/>
            <a:ext cx="11814154" cy="1320800"/>
          </a:xfrm>
        </p:spPr>
        <p:txBody>
          <a:bodyPr>
            <a:normAutofit/>
          </a:bodyPr>
          <a:lstStyle/>
          <a:p>
            <a:r>
              <a:rPr lang="en-US" sz="4800" dirty="0"/>
              <a:t>Characteristics of Database</a:t>
            </a:r>
          </a:p>
        </p:txBody>
      </p:sp>
      <p:graphicFrame>
        <p:nvGraphicFramePr>
          <p:cNvPr id="4" name="Table 4">
            <a:extLst>
              <a:ext uri="{FF2B5EF4-FFF2-40B4-BE49-F238E27FC236}">
                <a16:creationId xmlns:a16="http://schemas.microsoft.com/office/drawing/2014/main" id="{1A26A1C6-1F4E-4286-AD11-10DEF807F299}"/>
              </a:ext>
            </a:extLst>
          </p:cNvPr>
          <p:cNvGraphicFramePr>
            <a:graphicFrameLocks noGrp="1"/>
          </p:cNvGraphicFramePr>
          <p:nvPr>
            <p:ph idx="1"/>
            <p:extLst>
              <p:ext uri="{D42A27DB-BD31-4B8C-83A1-F6EECF244321}">
                <p14:modId xmlns:p14="http://schemas.microsoft.com/office/powerpoint/2010/main" val="425158640"/>
              </p:ext>
            </p:extLst>
          </p:nvPr>
        </p:nvGraphicFramePr>
        <p:xfrm>
          <a:off x="677863" y="2414588"/>
          <a:ext cx="8596308" cy="1849120"/>
        </p:xfrm>
        <a:graphic>
          <a:graphicData uri="http://schemas.openxmlformats.org/drawingml/2006/table">
            <a:tbl>
              <a:tblPr firstRow="1" bandRow="1">
                <a:tableStyleId>{5C22544A-7EE6-4342-B048-85BDC9FD1C3A}</a:tableStyleId>
              </a:tblPr>
              <a:tblGrid>
                <a:gridCol w="1228044">
                  <a:extLst>
                    <a:ext uri="{9D8B030D-6E8A-4147-A177-3AD203B41FA5}">
                      <a16:colId xmlns:a16="http://schemas.microsoft.com/office/drawing/2014/main" val="1559814366"/>
                    </a:ext>
                  </a:extLst>
                </a:gridCol>
                <a:gridCol w="1228044">
                  <a:extLst>
                    <a:ext uri="{9D8B030D-6E8A-4147-A177-3AD203B41FA5}">
                      <a16:colId xmlns:a16="http://schemas.microsoft.com/office/drawing/2014/main" val="211146792"/>
                    </a:ext>
                  </a:extLst>
                </a:gridCol>
                <a:gridCol w="1228044">
                  <a:extLst>
                    <a:ext uri="{9D8B030D-6E8A-4147-A177-3AD203B41FA5}">
                      <a16:colId xmlns:a16="http://schemas.microsoft.com/office/drawing/2014/main" val="2009541691"/>
                    </a:ext>
                  </a:extLst>
                </a:gridCol>
                <a:gridCol w="1228044">
                  <a:extLst>
                    <a:ext uri="{9D8B030D-6E8A-4147-A177-3AD203B41FA5}">
                      <a16:colId xmlns:a16="http://schemas.microsoft.com/office/drawing/2014/main" val="3906155771"/>
                    </a:ext>
                  </a:extLst>
                </a:gridCol>
                <a:gridCol w="1228044">
                  <a:extLst>
                    <a:ext uri="{9D8B030D-6E8A-4147-A177-3AD203B41FA5}">
                      <a16:colId xmlns:a16="http://schemas.microsoft.com/office/drawing/2014/main" val="268725938"/>
                    </a:ext>
                  </a:extLst>
                </a:gridCol>
                <a:gridCol w="1228044">
                  <a:extLst>
                    <a:ext uri="{9D8B030D-6E8A-4147-A177-3AD203B41FA5}">
                      <a16:colId xmlns:a16="http://schemas.microsoft.com/office/drawing/2014/main" val="3327883545"/>
                    </a:ext>
                  </a:extLst>
                </a:gridCol>
                <a:gridCol w="1228044">
                  <a:extLst>
                    <a:ext uri="{9D8B030D-6E8A-4147-A177-3AD203B41FA5}">
                      <a16:colId xmlns:a16="http://schemas.microsoft.com/office/drawing/2014/main" val="3825172084"/>
                    </a:ext>
                  </a:extLst>
                </a:gridCol>
              </a:tblGrid>
              <a:tr h="0">
                <a:tc>
                  <a:txBody>
                    <a:bodyPr/>
                    <a:lstStyle/>
                    <a:p>
                      <a:r>
                        <a:rPr lang="en-US" dirty="0"/>
                        <a:t>COMP</a:t>
                      </a:r>
                    </a:p>
                  </a:txBody>
                  <a:tcPr/>
                </a:tc>
                <a:tc>
                  <a:txBody>
                    <a:bodyPr/>
                    <a:lstStyle/>
                    <a:p>
                      <a:r>
                        <a:rPr lang="en-US" dirty="0"/>
                        <a:t>TEST 1</a:t>
                      </a:r>
                    </a:p>
                  </a:txBody>
                  <a:tcPr/>
                </a:tc>
                <a:tc>
                  <a:txBody>
                    <a:bodyPr/>
                    <a:lstStyle/>
                    <a:p>
                      <a:r>
                        <a:rPr lang="en-US" dirty="0"/>
                        <a:t>TEST 2</a:t>
                      </a:r>
                    </a:p>
                  </a:txBody>
                  <a:tcPr/>
                </a:tc>
                <a:tc>
                  <a:txBody>
                    <a:bodyPr/>
                    <a:lstStyle/>
                    <a:p>
                      <a:r>
                        <a:rPr lang="en-US" dirty="0"/>
                        <a:t>TEST 3</a:t>
                      </a:r>
                    </a:p>
                  </a:txBody>
                  <a:tcPr/>
                </a:tc>
                <a:tc>
                  <a:txBody>
                    <a:bodyPr/>
                    <a:lstStyle/>
                    <a:p>
                      <a:r>
                        <a:rPr lang="en-US" dirty="0"/>
                        <a:t>TOTAL</a:t>
                      </a:r>
                    </a:p>
                  </a:txBody>
                  <a:tcPr/>
                </a:tc>
                <a:tc>
                  <a:txBody>
                    <a:bodyPr/>
                    <a:lstStyle/>
                    <a:p>
                      <a:r>
                        <a:rPr lang="en-US" dirty="0"/>
                        <a:t>CA</a:t>
                      </a:r>
                    </a:p>
                  </a:txBody>
                  <a:tcPr/>
                </a:tc>
                <a:tc>
                  <a:txBody>
                    <a:bodyPr/>
                    <a:lstStyle/>
                    <a:p>
                      <a:r>
                        <a:rPr lang="en-US" dirty="0"/>
                        <a:t>GRADE</a:t>
                      </a:r>
                    </a:p>
                  </a:txBody>
                  <a:tcPr/>
                </a:tc>
                <a:extLst>
                  <a:ext uri="{0D108BD9-81ED-4DB2-BD59-A6C34878D82A}">
                    <a16:rowId xmlns:a16="http://schemas.microsoft.com/office/drawing/2014/main" val="3637721894"/>
                  </a:ext>
                </a:extLst>
              </a:tr>
              <a:tr h="370840">
                <a:tc>
                  <a:txBody>
                    <a:bodyPr/>
                    <a:lstStyle/>
                    <a:p>
                      <a:r>
                        <a:rPr lang="en-US" dirty="0"/>
                        <a:t>20190556</a:t>
                      </a:r>
                    </a:p>
                  </a:txBody>
                  <a:tcPr/>
                </a:tc>
                <a:tc>
                  <a:txBody>
                    <a:bodyPr/>
                    <a:lstStyle/>
                    <a:p>
                      <a:r>
                        <a:rPr lang="en-US" dirty="0"/>
                        <a:t>78</a:t>
                      </a:r>
                    </a:p>
                  </a:txBody>
                  <a:tcPr/>
                </a:tc>
                <a:tc>
                  <a:txBody>
                    <a:bodyPr/>
                    <a:lstStyle/>
                    <a:p>
                      <a:r>
                        <a:rPr lang="en-US" dirty="0"/>
                        <a:t>45</a:t>
                      </a:r>
                    </a:p>
                  </a:txBody>
                  <a:tcPr/>
                </a:tc>
                <a:tc>
                  <a:txBody>
                    <a:bodyPr/>
                    <a:lstStyle/>
                    <a:p>
                      <a:r>
                        <a:rPr lang="en-US" dirty="0"/>
                        <a:t>43</a:t>
                      </a:r>
                    </a:p>
                  </a:txBody>
                  <a:tcPr/>
                </a:tc>
                <a:tc>
                  <a:txBody>
                    <a:bodyPr/>
                    <a:lstStyle/>
                    <a:p>
                      <a:r>
                        <a:rPr lang="en-US" dirty="0"/>
                        <a:t>166</a:t>
                      </a:r>
                    </a:p>
                  </a:txBody>
                  <a:tcPr/>
                </a:tc>
                <a:tc>
                  <a:txBody>
                    <a:bodyPr/>
                    <a:lstStyle/>
                    <a:p>
                      <a:r>
                        <a:rPr lang="en-US" dirty="0"/>
                        <a:t>53</a:t>
                      </a:r>
                    </a:p>
                  </a:txBody>
                  <a:tcPr/>
                </a:tc>
                <a:tc>
                  <a:txBody>
                    <a:bodyPr/>
                    <a:lstStyle/>
                    <a:p>
                      <a:r>
                        <a:rPr lang="en-US" dirty="0"/>
                        <a:t>C+</a:t>
                      </a:r>
                    </a:p>
                  </a:txBody>
                  <a:tcPr/>
                </a:tc>
                <a:extLst>
                  <a:ext uri="{0D108BD9-81ED-4DB2-BD59-A6C34878D82A}">
                    <a16:rowId xmlns:a16="http://schemas.microsoft.com/office/drawing/2014/main" val="642461297"/>
                  </a:ext>
                </a:extLst>
              </a:tr>
              <a:tr h="370840">
                <a:tc>
                  <a:txBody>
                    <a:bodyPr/>
                    <a:lstStyle/>
                    <a:p>
                      <a:r>
                        <a:rPr lang="en-US" dirty="0"/>
                        <a:t>20190355</a:t>
                      </a:r>
                    </a:p>
                  </a:txBody>
                  <a:tcPr/>
                </a:tc>
                <a:tc>
                  <a:txBody>
                    <a:bodyPr/>
                    <a:lstStyle/>
                    <a:p>
                      <a:r>
                        <a:rPr lang="en-US" dirty="0"/>
                        <a:t>34</a:t>
                      </a:r>
                    </a:p>
                  </a:txBody>
                  <a:tcPr/>
                </a:tc>
                <a:tc>
                  <a:txBody>
                    <a:bodyPr/>
                    <a:lstStyle/>
                    <a:p>
                      <a:r>
                        <a:rPr lang="en-US" dirty="0"/>
                        <a:t>43</a:t>
                      </a:r>
                    </a:p>
                  </a:txBody>
                  <a:tcPr/>
                </a:tc>
                <a:tc>
                  <a:txBody>
                    <a:bodyPr/>
                    <a:lstStyle/>
                    <a:p>
                      <a:r>
                        <a:rPr lang="en-US" dirty="0"/>
                        <a:t>89</a:t>
                      </a:r>
                    </a:p>
                  </a:txBody>
                  <a:tcPr/>
                </a:tc>
                <a:tc>
                  <a:txBody>
                    <a:bodyPr/>
                    <a:lstStyle/>
                    <a:p>
                      <a:r>
                        <a:rPr lang="en-US" dirty="0"/>
                        <a:t>166</a:t>
                      </a:r>
                    </a:p>
                  </a:txBody>
                  <a:tcPr/>
                </a:tc>
                <a:tc>
                  <a:txBody>
                    <a:bodyPr/>
                    <a:lstStyle/>
                    <a:p>
                      <a:r>
                        <a:rPr lang="en-US" dirty="0"/>
                        <a:t>53</a:t>
                      </a:r>
                    </a:p>
                  </a:txBody>
                  <a:tcPr/>
                </a:tc>
                <a:tc>
                  <a:txBody>
                    <a:bodyPr/>
                    <a:lstStyle/>
                    <a:p>
                      <a:r>
                        <a:rPr lang="en-US" dirty="0"/>
                        <a:t>C+</a:t>
                      </a:r>
                    </a:p>
                  </a:txBody>
                  <a:tcPr/>
                </a:tc>
                <a:extLst>
                  <a:ext uri="{0D108BD9-81ED-4DB2-BD59-A6C34878D82A}">
                    <a16:rowId xmlns:a16="http://schemas.microsoft.com/office/drawing/2014/main" val="3940548722"/>
                  </a:ext>
                </a:extLst>
              </a:tr>
              <a:tr h="370840">
                <a:tc>
                  <a:txBody>
                    <a:bodyPr/>
                    <a:lstStyle/>
                    <a:p>
                      <a:r>
                        <a:rPr lang="en-US" dirty="0"/>
                        <a:t>20190405</a:t>
                      </a:r>
                    </a:p>
                  </a:txBody>
                  <a:tcPr/>
                </a:tc>
                <a:tc>
                  <a:txBody>
                    <a:bodyPr/>
                    <a:lstStyle/>
                    <a:p>
                      <a:r>
                        <a:rPr lang="en-US" dirty="0"/>
                        <a:t>66</a:t>
                      </a:r>
                    </a:p>
                  </a:txBody>
                  <a:tcPr/>
                </a:tc>
                <a:tc>
                  <a:txBody>
                    <a:bodyPr/>
                    <a:lstStyle/>
                    <a:p>
                      <a:r>
                        <a:rPr lang="en-US" dirty="0"/>
                        <a:t>78</a:t>
                      </a:r>
                    </a:p>
                  </a:txBody>
                  <a:tcPr/>
                </a:tc>
                <a:tc>
                  <a:txBody>
                    <a:bodyPr/>
                    <a:lstStyle/>
                    <a:p>
                      <a:r>
                        <a:rPr lang="en-US" dirty="0"/>
                        <a:t>43</a:t>
                      </a:r>
                    </a:p>
                  </a:txBody>
                  <a:tcPr/>
                </a:tc>
                <a:tc>
                  <a:txBody>
                    <a:bodyPr/>
                    <a:lstStyle/>
                    <a:p>
                      <a:r>
                        <a:rPr lang="en-US" dirty="0"/>
                        <a:t>187</a:t>
                      </a:r>
                    </a:p>
                  </a:txBody>
                  <a:tcPr/>
                </a:tc>
                <a:tc>
                  <a:txBody>
                    <a:bodyPr/>
                    <a:lstStyle/>
                    <a:p>
                      <a:r>
                        <a:rPr lang="en-US" dirty="0"/>
                        <a:t>62</a:t>
                      </a:r>
                    </a:p>
                  </a:txBody>
                  <a:tcPr/>
                </a:tc>
                <a:tc>
                  <a:txBody>
                    <a:bodyPr/>
                    <a:lstStyle/>
                    <a:p>
                      <a:r>
                        <a:rPr lang="en-US" dirty="0"/>
                        <a:t>B</a:t>
                      </a:r>
                    </a:p>
                  </a:txBody>
                  <a:tcPr/>
                </a:tc>
                <a:extLst>
                  <a:ext uri="{0D108BD9-81ED-4DB2-BD59-A6C34878D82A}">
                    <a16:rowId xmlns:a16="http://schemas.microsoft.com/office/drawing/2014/main" val="1185048075"/>
                  </a:ext>
                </a:extLst>
              </a:tr>
              <a:tr h="370840">
                <a:tc>
                  <a:txBody>
                    <a:bodyPr/>
                    <a:lstStyle/>
                    <a:p>
                      <a:r>
                        <a:rPr lang="en-US" dirty="0"/>
                        <a:t>20194504</a:t>
                      </a:r>
                    </a:p>
                  </a:txBody>
                  <a:tcPr/>
                </a:tc>
                <a:tc>
                  <a:txBody>
                    <a:bodyPr/>
                    <a:lstStyle/>
                    <a:p>
                      <a:r>
                        <a:rPr lang="en-US" dirty="0"/>
                        <a:t>77</a:t>
                      </a:r>
                    </a:p>
                  </a:txBody>
                  <a:tcPr/>
                </a:tc>
                <a:tc>
                  <a:txBody>
                    <a:bodyPr/>
                    <a:lstStyle/>
                    <a:p>
                      <a:r>
                        <a:rPr lang="en-US" dirty="0"/>
                        <a:t>56</a:t>
                      </a:r>
                    </a:p>
                  </a:txBody>
                  <a:tcPr/>
                </a:tc>
                <a:tc>
                  <a:txBody>
                    <a:bodyPr/>
                    <a:lstStyle/>
                    <a:p>
                      <a:r>
                        <a:rPr lang="en-US" dirty="0"/>
                        <a:t>78</a:t>
                      </a:r>
                    </a:p>
                  </a:txBody>
                  <a:tcPr/>
                </a:tc>
                <a:tc>
                  <a:txBody>
                    <a:bodyPr/>
                    <a:lstStyle/>
                    <a:p>
                      <a:r>
                        <a:rPr lang="en-US" dirty="0"/>
                        <a:t>211</a:t>
                      </a:r>
                    </a:p>
                  </a:txBody>
                  <a:tcPr/>
                </a:tc>
                <a:tc>
                  <a:txBody>
                    <a:bodyPr/>
                    <a:lstStyle/>
                    <a:p>
                      <a:r>
                        <a:rPr lang="en-US" dirty="0"/>
                        <a:t>70</a:t>
                      </a:r>
                    </a:p>
                  </a:txBody>
                  <a:tcPr/>
                </a:tc>
                <a:tc>
                  <a:txBody>
                    <a:bodyPr/>
                    <a:lstStyle/>
                    <a:p>
                      <a:r>
                        <a:rPr lang="en-US" dirty="0"/>
                        <a:t>B+</a:t>
                      </a:r>
                    </a:p>
                  </a:txBody>
                  <a:tcPr/>
                </a:tc>
                <a:extLst>
                  <a:ext uri="{0D108BD9-81ED-4DB2-BD59-A6C34878D82A}">
                    <a16:rowId xmlns:a16="http://schemas.microsoft.com/office/drawing/2014/main" val="3163391250"/>
                  </a:ext>
                </a:extLst>
              </a:tr>
            </a:tbl>
          </a:graphicData>
        </a:graphic>
      </p:graphicFrame>
    </p:spTree>
    <p:extLst>
      <p:ext uri="{BB962C8B-B14F-4D97-AF65-F5344CB8AC3E}">
        <p14:creationId xmlns:p14="http://schemas.microsoft.com/office/powerpoint/2010/main" val="239770480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2A07E0-B219-42CD-BE39-F928C38C8E1D}"/>
              </a:ext>
            </a:extLst>
          </p:cNvPr>
          <p:cNvSpPr>
            <a:spLocks noGrp="1"/>
          </p:cNvSpPr>
          <p:nvPr>
            <p:ph type="title"/>
          </p:nvPr>
        </p:nvSpPr>
        <p:spPr>
          <a:xfrm>
            <a:off x="211591" y="207818"/>
            <a:ext cx="11814154" cy="1320800"/>
          </a:xfrm>
        </p:spPr>
        <p:txBody>
          <a:bodyPr>
            <a:normAutofit/>
          </a:bodyPr>
          <a:lstStyle/>
          <a:p>
            <a:r>
              <a:rPr lang="en-US" sz="4800" dirty="0"/>
              <a:t>Characteristics of Database</a:t>
            </a:r>
          </a:p>
        </p:txBody>
      </p:sp>
      <p:sp>
        <p:nvSpPr>
          <p:cNvPr id="3" name="Content Placeholder 2">
            <a:extLst>
              <a:ext uri="{FF2B5EF4-FFF2-40B4-BE49-F238E27FC236}">
                <a16:creationId xmlns:a16="http://schemas.microsoft.com/office/drawing/2014/main" id="{A1BAC524-3701-4A29-A9F5-01F794A7D987}"/>
              </a:ext>
            </a:extLst>
          </p:cNvPr>
          <p:cNvSpPr>
            <a:spLocks noGrp="1"/>
          </p:cNvSpPr>
          <p:nvPr>
            <p:ph idx="1"/>
          </p:nvPr>
        </p:nvSpPr>
        <p:spPr>
          <a:xfrm>
            <a:off x="83127" y="889000"/>
            <a:ext cx="12025745" cy="5375564"/>
          </a:xfrm>
        </p:spPr>
        <p:txBody>
          <a:bodyPr>
            <a:normAutofit/>
          </a:bodyPr>
          <a:lstStyle/>
          <a:p>
            <a:pPr marL="0" indent="0">
              <a:buNone/>
            </a:pPr>
            <a:r>
              <a:rPr lang="en-US" sz="3200" dirty="0"/>
              <a:t>A database has data and relationship</a:t>
            </a:r>
          </a:p>
        </p:txBody>
      </p:sp>
      <p:graphicFrame>
        <p:nvGraphicFramePr>
          <p:cNvPr id="4" name="Table 4">
            <a:extLst>
              <a:ext uri="{FF2B5EF4-FFF2-40B4-BE49-F238E27FC236}">
                <a16:creationId xmlns:a16="http://schemas.microsoft.com/office/drawing/2014/main" id="{6F4621F3-6479-48EF-9418-1C31E2B54514}"/>
              </a:ext>
            </a:extLst>
          </p:cNvPr>
          <p:cNvGraphicFramePr>
            <a:graphicFrameLocks noGrp="1"/>
          </p:cNvGraphicFramePr>
          <p:nvPr>
            <p:extLst>
              <p:ext uri="{D42A27DB-BD31-4B8C-83A1-F6EECF244321}">
                <p14:modId xmlns:p14="http://schemas.microsoft.com/office/powerpoint/2010/main" val="3144636125"/>
              </p:ext>
            </p:extLst>
          </p:nvPr>
        </p:nvGraphicFramePr>
        <p:xfrm>
          <a:off x="83127" y="1676400"/>
          <a:ext cx="4821382" cy="1752600"/>
        </p:xfrm>
        <a:graphic>
          <a:graphicData uri="http://schemas.openxmlformats.org/drawingml/2006/table">
            <a:tbl>
              <a:tblPr firstRow="1" bandRow="1">
                <a:tableStyleId>{5C22544A-7EE6-4342-B048-85BDC9FD1C3A}</a:tableStyleId>
              </a:tblPr>
              <a:tblGrid>
                <a:gridCol w="1177637">
                  <a:extLst>
                    <a:ext uri="{9D8B030D-6E8A-4147-A177-3AD203B41FA5}">
                      <a16:colId xmlns:a16="http://schemas.microsoft.com/office/drawing/2014/main" val="3299052115"/>
                    </a:ext>
                  </a:extLst>
                </a:gridCol>
                <a:gridCol w="858982">
                  <a:extLst>
                    <a:ext uri="{9D8B030D-6E8A-4147-A177-3AD203B41FA5}">
                      <a16:colId xmlns:a16="http://schemas.microsoft.com/office/drawing/2014/main" val="3055333669"/>
                    </a:ext>
                  </a:extLst>
                </a:gridCol>
                <a:gridCol w="1205345">
                  <a:extLst>
                    <a:ext uri="{9D8B030D-6E8A-4147-A177-3AD203B41FA5}">
                      <a16:colId xmlns:a16="http://schemas.microsoft.com/office/drawing/2014/main" val="1142528807"/>
                    </a:ext>
                  </a:extLst>
                </a:gridCol>
                <a:gridCol w="1579418">
                  <a:extLst>
                    <a:ext uri="{9D8B030D-6E8A-4147-A177-3AD203B41FA5}">
                      <a16:colId xmlns:a16="http://schemas.microsoft.com/office/drawing/2014/main" val="3483029323"/>
                    </a:ext>
                  </a:extLst>
                </a:gridCol>
              </a:tblGrid>
              <a:tr h="370840">
                <a:tc>
                  <a:txBody>
                    <a:bodyPr/>
                    <a:lstStyle/>
                    <a:p>
                      <a:r>
                        <a:rPr lang="en-US" dirty="0"/>
                        <a:t>Name </a:t>
                      </a:r>
                    </a:p>
                  </a:txBody>
                  <a:tcPr/>
                </a:tc>
                <a:tc>
                  <a:txBody>
                    <a:bodyPr/>
                    <a:lstStyle/>
                    <a:p>
                      <a:r>
                        <a:rPr lang="en-US" dirty="0"/>
                        <a:t>Test 1</a:t>
                      </a:r>
                    </a:p>
                  </a:txBody>
                  <a:tcPr/>
                </a:tc>
                <a:tc>
                  <a:txBody>
                    <a:bodyPr/>
                    <a:lstStyle/>
                    <a:p>
                      <a:r>
                        <a:rPr lang="en-US" dirty="0"/>
                        <a:t>Test 2</a:t>
                      </a:r>
                    </a:p>
                  </a:txBody>
                  <a:tcPr/>
                </a:tc>
                <a:tc>
                  <a:txBody>
                    <a:bodyPr/>
                    <a:lstStyle/>
                    <a:p>
                      <a:r>
                        <a:rPr lang="en-US" dirty="0"/>
                        <a:t>Ca</a:t>
                      </a:r>
                    </a:p>
                    <a:p>
                      <a:r>
                        <a:rPr lang="en-US" dirty="0"/>
                        <a:t>A</a:t>
                      </a:r>
                    </a:p>
                  </a:txBody>
                  <a:tcPr/>
                </a:tc>
                <a:extLst>
                  <a:ext uri="{0D108BD9-81ED-4DB2-BD59-A6C34878D82A}">
                    <a16:rowId xmlns:a16="http://schemas.microsoft.com/office/drawing/2014/main" val="1290621098"/>
                  </a:ext>
                </a:extLst>
              </a:tr>
              <a:tr h="370840">
                <a:tc>
                  <a:txBody>
                    <a:bodyPr/>
                    <a:lstStyle/>
                    <a:p>
                      <a:r>
                        <a:rPr lang="en-US" dirty="0"/>
                        <a:t>Benson</a:t>
                      </a:r>
                    </a:p>
                  </a:txBody>
                  <a:tcPr/>
                </a:tc>
                <a:tc>
                  <a:txBody>
                    <a:bodyPr/>
                    <a:lstStyle/>
                    <a:p>
                      <a:r>
                        <a:rPr lang="en-US" dirty="0"/>
                        <a:t>56</a:t>
                      </a:r>
                    </a:p>
                  </a:txBody>
                  <a:tcPr/>
                </a:tc>
                <a:tc>
                  <a:txBody>
                    <a:bodyPr/>
                    <a:lstStyle/>
                    <a:p>
                      <a:r>
                        <a:rPr lang="en-US" dirty="0"/>
                        <a:t>65</a:t>
                      </a:r>
                    </a:p>
                  </a:txBody>
                  <a:tcPr/>
                </a:tc>
                <a:tc>
                  <a:txBody>
                    <a:bodyPr/>
                    <a:lstStyle/>
                    <a:p>
                      <a:r>
                        <a:rPr lang="en-US" dirty="0"/>
                        <a:t>61</a:t>
                      </a:r>
                    </a:p>
                  </a:txBody>
                  <a:tcPr/>
                </a:tc>
                <a:extLst>
                  <a:ext uri="{0D108BD9-81ED-4DB2-BD59-A6C34878D82A}">
                    <a16:rowId xmlns:a16="http://schemas.microsoft.com/office/drawing/2014/main" val="974574726"/>
                  </a:ext>
                </a:extLst>
              </a:tr>
              <a:tr h="370840">
                <a:tc>
                  <a:txBody>
                    <a:bodyPr/>
                    <a:lstStyle/>
                    <a:p>
                      <a:r>
                        <a:rPr lang="en-US" dirty="0" err="1">
                          <a:highlight>
                            <a:srgbClr val="00FFFF"/>
                          </a:highlight>
                        </a:rPr>
                        <a:t>Chrispin</a:t>
                      </a:r>
                      <a:endParaRPr lang="en-US" dirty="0">
                        <a:highlight>
                          <a:srgbClr val="00FFFF"/>
                        </a:highlight>
                      </a:endParaRPr>
                    </a:p>
                  </a:txBody>
                  <a:tcPr/>
                </a:tc>
                <a:tc>
                  <a:txBody>
                    <a:bodyPr/>
                    <a:lstStyle/>
                    <a:p>
                      <a:r>
                        <a:rPr lang="en-US" dirty="0">
                          <a:highlight>
                            <a:srgbClr val="00FFFF"/>
                          </a:highlight>
                        </a:rPr>
                        <a:t>66</a:t>
                      </a:r>
                    </a:p>
                  </a:txBody>
                  <a:tcPr/>
                </a:tc>
                <a:tc>
                  <a:txBody>
                    <a:bodyPr/>
                    <a:lstStyle/>
                    <a:p>
                      <a:r>
                        <a:rPr lang="en-US" dirty="0">
                          <a:highlight>
                            <a:srgbClr val="00FFFF"/>
                          </a:highlight>
                        </a:rPr>
                        <a:t>44</a:t>
                      </a:r>
                    </a:p>
                  </a:txBody>
                  <a:tcPr/>
                </a:tc>
                <a:tc>
                  <a:txBody>
                    <a:bodyPr/>
                    <a:lstStyle/>
                    <a:p>
                      <a:r>
                        <a:rPr lang="en-US" dirty="0">
                          <a:highlight>
                            <a:srgbClr val="00FFFF"/>
                          </a:highlight>
                        </a:rPr>
                        <a:t>55</a:t>
                      </a:r>
                    </a:p>
                  </a:txBody>
                  <a:tcPr/>
                </a:tc>
                <a:extLst>
                  <a:ext uri="{0D108BD9-81ED-4DB2-BD59-A6C34878D82A}">
                    <a16:rowId xmlns:a16="http://schemas.microsoft.com/office/drawing/2014/main" val="425584095"/>
                  </a:ext>
                </a:extLst>
              </a:tr>
              <a:tr h="370840">
                <a:tc>
                  <a:txBody>
                    <a:bodyPr/>
                    <a:lstStyle/>
                    <a:p>
                      <a:r>
                        <a:rPr lang="en-US" dirty="0"/>
                        <a:t>AKA</a:t>
                      </a:r>
                    </a:p>
                  </a:txBody>
                  <a:tcPr/>
                </a:tc>
                <a:tc>
                  <a:txBody>
                    <a:bodyPr/>
                    <a:lstStyle/>
                    <a:p>
                      <a:r>
                        <a:rPr lang="en-US" dirty="0"/>
                        <a:t>77</a:t>
                      </a:r>
                    </a:p>
                  </a:txBody>
                  <a:tcPr/>
                </a:tc>
                <a:tc>
                  <a:txBody>
                    <a:bodyPr/>
                    <a:lstStyle/>
                    <a:p>
                      <a:r>
                        <a:rPr lang="en-US" dirty="0"/>
                        <a:t>66</a:t>
                      </a:r>
                    </a:p>
                  </a:txBody>
                  <a:tcPr/>
                </a:tc>
                <a:tc>
                  <a:txBody>
                    <a:bodyPr/>
                    <a:lstStyle/>
                    <a:p>
                      <a:r>
                        <a:rPr lang="en-US" dirty="0"/>
                        <a:t>72</a:t>
                      </a:r>
                    </a:p>
                  </a:txBody>
                  <a:tcPr/>
                </a:tc>
                <a:extLst>
                  <a:ext uri="{0D108BD9-81ED-4DB2-BD59-A6C34878D82A}">
                    <a16:rowId xmlns:a16="http://schemas.microsoft.com/office/drawing/2014/main" val="1989763037"/>
                  </a:ext>
                </a:extLst>
              </a:tr>
            </a:tbl>
          </a:graphicData>
        </a:graphic>
      </p:graphicFrame>
      <p:graphicFrame>
        <p:nvGraphicFramePr>
          <p:cNvPr id="6" name="Table 6">
            <a:extLst>
              <a:ext uri="{FF2B5EF4-FFF2-40B4-BE49-F238E27FC236}">
                <a16:creationId xmlns:a16="http://schemas.microsoft.com/office/drawing/2014/main" id="{6C4DCD73-C815-4685-B63E-C14AD2BCE4B9}"/>
              </a:ext>
            </a:extLst>
          </p:cNvPr>
          <p:cNvGraphicFramePr>
            <a:graphicFrameLocks noGrp="1"/>
          </p:cNvGraphicFramePr>
          <p:nvPr>
            <p:extLst>
              <p:ext uri="{D42A27DB-BD31-4B8C-83A1-F6EECF244321}">
                <p14:modId xmlns:p14="http://schemas.microsoft.com/office/powerpoint/2010/main" val="179662843"/>
              </p:ext>
            </p:extLst>
          </p:nvPr>
        </p:nvGraphicFramePr>
        <p:xfrm>
          <a:off x="5278582" y="1671551"/>
          <a:ext cx="4655131" cy="1768533"/>
        </p:xfrm>
        <a:graphic>
          <a:graphicData uri="http://schemas.openxmlformats.org/drawingml/2006/table">
            <a:tbl>
              <a:tblPr firstRow="1" bandRow="1">
                <a:tableStyleId>{5C22544A-7EE6-4342-B048-85BDC9FD1C3A}</a:tableStyleId>
              </a:tblPr>
              <a:tblGrid>
                <a:gridCol w="1059874">
                  <a:extLst>
                    <a:ext uri="{9D8B030D-6E8A-4147-A177-3AD203B41FA5}">
                      <a16:colId xmlns:a16="http://schemas.microsoft.com/office/drawing/2014/main" val="3627500826"/>
                    </a:ext>
                  </a:extLst>
                </a:gridCol>
                <a:gridCol w="1198419">
                  <a:extLst>
                    <a:ext uri="{9D8B030D-6E8A-4147-A177-3AD203B41FA5}">
                      <a16:colId xmlns:a16="http://schemas.microsoft.com/office/drawing/2014/main" val="1480259438"/>
                    </a:ext>
                  </a:extLst>
                </a:gridCol>
                <a:gridCol w="1198419">
                  <a:extLst>
                    <a:ext uri="{9D8B030D-6E8A-4147-A177-3AD203B41FA5}">
                      <a16:colId xmlns:a16="http://schemas.microsoft.com/office/drawing/2014/main" val="2342030850"/>
                    </a:ext>
                  </a:extLst>
                </a:gridCol>
                <a:gridCol w="1198419">
                  <a:extLst>
                    <a:ext uri="{9D8B030D-6E8A-4147-A177-3AD203B41FA5}">
                      <a16:colId xmlns:a16="http://schemas.microsoft.com/office/drawing/2014/main" val="1379142129"/>
                    </a:ext>
                  </a:extLst>
                </a:gridCol>
              </a:tblGrid>
              <a:tr h="656013">
                <a:tc>
                  <a:txBody>
                    <a:bodyPr/>
                    <a:lstStyle/>
                    <a:p>
                      <a:r>
                        <a:rPr lang="en-US" dirty="0"/>
                        <a:t>Name </a:t>
                      </a:r>
                    </a:p>
                  </a:txBody>
                  <a:tcPr/>
                </a:tc>
                <a:tc>
                  <a:txBody>
                    <a:bodyPr/>
                    <a:lstStyle/>
                    <a:p>
                      <a:r>
                        <a:rPr lang="en-US" dirty="0"/>
                        <a:t>Year of Study</a:t>
                      </a:r>
                    </a:p>
                  </a:txBody>
                  <a:tcPr/>
                </a:tc>
                <a:tc>
                  <a:txBody>
                    <a:bodyPr/>
                    <a:lstStyle/>
                    <a:p>
                      <a:r>
                        <a:rPr lang="en-US" dirty="0"/>
                        <a:t>Course</a:t>
                      </a:r>
                    </a:p>
                  </a:txBody>
                  <a:tcPr/>
                </a:tc>
                <a:tc>
                  <a:txBody>
                    <a:bodyPr/>
                    <a:lstStyle/>
                    <a:p>
                      <a:endParaRPr lang="en-US" dirty="0"/>
                    </a:p>
                  </a:txBody>
                  <a:tcPr/>
                </a:tc>
                <a:extLst>
                  <a:ext uri="{0D108BD9-81ED-4DB2-BD59-A6C34878D82A}">
                    <a16:rowId xmlns:a16="http://schemas.microsoft.com/office/drawing/2014/main" val="1427488655"/>
                  </a:ext>
                </a:extLst>
              </a:tr>
              <a:tr h="370840">
                <a:tc>
                  <a:txBody>
                    <a:bodyPr/>
                    <a:lstStyle/>
                    <a:p>
                      <a:r>
                        <a:rPr lang="en-US" dirty="0"/>
                        <a:t>Benson</a:t>
                      </a:r>
                    </a:p>
                  </a:txBody>
                  <a:tcPr/>
                </a:tc>
                <a:tc>
                  <a:txBody>
                    <a:bodyPr/>
                    <a:lstStyle/>
                    <a:p>
                      <a:r>
                        <a:rPr lang="en-US" dirty="0"/>
                        <a:t>2</a:t>
                      </a:r>
                    </a:p>
                  </a:txBody>
                  <a:tcPr/>
                </a:tc>
                <a:tc>
                  <a:txBody>
                    <a:bodyPr/>
                    <a:lstStyle/>
                    <a:p>
                      <a:r>
                        <a:rPr lang="en-US" dirty="0"/>
                        <a:t>Lis </a:t>
                      </a:r>
                      <a:r>
                        <a:rPr lang="en-US" dirty="0" smtClean="0"/>
                        <a:t>2010</a:t>
                      </a:r>
                      <a:endParaRPr lang="en-US" dirty="0"/>
                    </a:p>
                  </a:txBody>
                  <a:tcPr/>
                </a:tc>
                <a:tc>
                  <a:txBody>
                    <a:bodyPr/>
                    <a:lstStyle/>
                    <a:p>
                      <a:endParaRPr lang="en-US"/>
                    </a:p>
                  </a:txBody>
                  <a:tcPr/>
                </a:tc>
                <a:extLst>
                  <a:ext uri="{0D108BD9-81ED-4DB2-BD59-A6C34878D82A}">
                    <a16:rowId xmlns:a16="http://schemas.microsoft.com/office/drawing/2014/main" val="1550284046"/>
                  </a:ext>
                </a:extLst>
              </a:tr>
              <a:tr h="370840">
                <a:tc>
                  <a:txBody>
                    <a:bodyPr/>
                    <a:lstStyle/>
                    <a:p>
                      <a:r>
                        <a:rPr lang="en-US" dirty="0" err="1">
                          <a:highlight>
                            <a:srgbClr val="00FFFF"/>
                          </a:highlight>
                        </a:rPr>
                        <a:t>Chrispin</a:t>
                      </a:r>
                      <a:endParaRPr lang="en-US" dirty="0">
                        <a:highlight>
                          <a:srgbClr val="00FFFF"/>
                        </a:highlight>
                      </a:endParaRPr>
                    </a:p>
                  </a:txBody>
                  <a:tcPr/>
                </a:tc>
                <a:tc>
                  <a:txBody>
                    <a:bodyPr/>
                    <a:lstStyle/>
                    <a:p>
                      <a:r>
                        <a:rPr lang="en-US" dirty="0">
                          <a:highlight>
                            <a:srgbClr val="00FFFF"/>
                          </a:highlight>
                        </a:rPr>
                        <a:t>1</a:t>
                      </a:r>
                    </a:p>
                  </a:txBody>
                  <a:tcPr/>
                </a:tc>
                <a:tc>
                  <a:txBody>
                    <a:bodyPr/>
                    <a:lstStyle/>
                    <a:p>
                      <a:r>
                        <a:rPr lang="en-US" dirty="0">
                          <a:highlight>
                            <a:srgbClr val="00FFFF"/>
                          </a:highlight>
                        </a:rPr>
                        <a:t>LIS </a:t>
                      </a:r>
                      <a:r>
                        <a:rPr lang="en-US" dirty="0" smtClean="0">
                          <a:highlight>
                            <a:srgbClr val="00FFFF"/>
                          </a:highlight>
                        </a:rPr>
                        <a:t>1010</a:t>
                      </a:r>
                      <a:endParaRPr lang="en-US" dirty="0">
                        <a:highlight>
                          <a:srgbClr val="00FFFF"/>
                        </a:highlight>
                      </a:endParaRPr>
                    </a:p>
                  </a:txBody>
                  <a:tcPr/>
                </a:tc>
                <a:tc>
                  <a:txBody>
                    <a:bodyPr/>
                    <a:lstStyle/>
                    <a:p>
                      <a:endParaRPr lang="en-US" dirty="0">
                        <a:highlight>
                          <a:srgbClr val="00FFFF"/>
                        </a:highlight>
                      </a:endParaRPr>
                    </a:p>
                  </a:txBody>
                  <a:tcPr/>
                </a:tc>
                <a:extLst>
                  <a:ext uri="{0D108BD9-81ED-4DB2-BD59-A6C34878D82A}">
                    <a16:rowId xmlns:a16="http://schemas.microsoft.com/office/drawing/2014/main" val="416203608"/>
                  </a:ext>
                </a:extLst>
              </a:tr>
              <a:tr h="370840">
                <a:tc>
                  <a:txBody>
                    <a:bodyPr/>
                    <a:lstStyle/>
                    <a:p>
                      <a:r>
                        <a:rPr lang="en-US" dirty="0"/>
                        <a:t>Aka</a:t>
                      </a:r>
                    </a:p>
                  </a:txBody>
                  <a:tcPr/>
                </a:tc>
                <a:tc>
                  <a:txBody>
                    <a:bodyPr/>
                    <a:lstStyle/>
                    <a:p>
                      <a:r>
                        <a:rPr lang="en-US" dirty="0"/>
                        <a:t>5</a:t>
                      </a:r>
                    </a:p>
                  </a:txBody>
                  <a:tcPr/>
                </a:tc>
                <a:tc>
                  <a:txBody>
                    <a:bodyPr/>
                    <a:lstStyle/>
                    <a:p>
                      <a:r>
                        <a:rPr lang="en-US" dirty="0" smtClean="0"/>
                        <a:t>LIS</a:t>
                      </a:r>
                      <a:r>
                        <a:rPr lang="en-US" baseline="0" dirty="0" smtClean="0"/>
                        <a:t> 4014</a:t>
                      </a:r>
                      <a:endParaRPr lang="en-US" dirty="0"/>
                    </a:p>
                  </a:txBody>
                  <a:tcPr/>
                </a:tc>
                <a:tc>
                  <a:txBody>
                    <a:bodyPr/>
                    <a:lstStyle/>
                    <a:p>
                      <a:endParaRPr lang="en-US" dirty="0"/>
                    </a:p>
                  </a:txBody>
                  <a:tcPr/>
                </a:tc>
                <a:extLst>
                  <a:ext uri="{0D108BD9-81ED-4DB2-BD59-A6C34878D82A}">
                    <a16:rowId xmlns:a16="http://schemas.microsoft.com/office/drawing/2014/main" val="2389615306"/>
                  </a:ext>
                </a:extLst>
              </a:tr>
            </a:tbl>
          </a:graphicData>
        </a:graphic>
      </p:graphicFrame>
    </p:spTree>
    <p:extLst>
      <p:ext uri="{BB962C8B-B14F-4D97-AF65-F5344CB8AC3E}">
        <p14:creationId xmlns:p14="http://schemas.microsoft.com/office/powerpoint/2010/main" val="102571682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2A07E0-B219-42CD-BE39-F928C38C8E1D}"/>
              </a:ext>
            </a:extLst>
          </p:cNvPr>
          <p:cNvSpPr>
            <a:spLocks noGrp="1"/>
          </p:cNvSpPr>
          <p:nvPr>
            <p:ph type="title"/>
          </p:nvPr>
        </p:nvSpPr>
        <p:spPr>
          <a:xfrm>
            <a:off x="211591" y="207818"/>
            <a:ext cx="11814154" cy="1320800"/>
          </a:xfrm>
        </p:spPr>
        <p:txBody>
          <a:bodyPr>
            <a:normAutofit/>
          </a:bodyPr>
          <a:lstStyle/>
          <a:p>
            <a:r>
              <a:rPr lang="en-US" sz="4800" dirty="0"/>
              <a:t>Characteristics of Database</a:t>
            </a:r>
          </a:p>
        </p:txBody>
      </p:sp>
      <p:sp>
        <p:nvSpPr>
          <p:cNvPr id="3" name="Content Placeholder 2">
            <a:extLst>
              <a:ext uri="{FF2B5EF4-FFF2-40B4-BE49-F238E27FC236}">
                <a16:creationId xmlns:a16="http://schemas.microsoft.com/office/drawing/2014/main" id="{A1BAC524-3701-4A29-A9F5-01F794A7D987}"/>
              </a:ext>
            </a:extLst>
          </p:cNvPr>
          <p:cNvSpPr>
            <a:spLocks noGrp="1"/>
          </p:cNvSpPr>
          <p:nvPr>
            <p:ph idx="1"/>
          </p:nvPr>
        </p:nvSpPr>
        <p:spPr>
          <a:xfrm>
            <a:off x="83127" y="889000"/>
            <a:ext cx="12025745" cy="5375564"/>
          </a:xfrm>
        </p:spPr>
        <p:txBody>
          <a:bodyPr>
            <a:normAutofit/>
          </a:bodyPr>
          <a:lstStyle/>
          <a:p>
            <a:pPr marL="0" indent="0">
              <a:buNone/>
            </a:pPr>
            <a:endParaRPr lang="en-US" sz="3200" dirty="0"/>
          </a:p>
          <a:p>
            <a:pPr marL="0" indent="0">
              <a:buNone/>
            </a:pPr>
            <a:r>
              <a:rPr lang="en-US" sz="3200" dirty="0"/>
              <a:t>A database has data and relationship</a:t>
            </a:r>
          </a:p>
          <a:p>
            <a:pPr marL="0" indent="0">
              <a:buNone/>
            </a:pPr>
            <a:endParaRPr lang="en-US" sz="3200" dirty="0"/>
          </a:p>
          <a:p>
            <a:pPr marL="0" indent="0" algn="just">
              <a:buNone/>
            </a:pPr>
            <a:r>
              <a:rPr lang="en-US" sz="3200" dirty="0"/>
              <a:t>The relationships could be on the basis of primary key. For the two tables above, table 1 is related to table 2 on the basis of a name; the name is the link between the two tables which is considered a primary key.</a:t>
            </a:r>
          </a:p>
          <a:p>
            <a:pPr marL="0" indent="0">
              <a:buNone/>
            </a:pPr>
            <a:endParaRPr lang="en-US" sz="3200" dirty="0"/>
          </a:p>
        </p:txBody>
      </p:sp>
    </p:spTree>
    <p:extLst>
      <p:ext uri="{BB962C8B-B14F-4D97-AF65-F5344CB8AC3E}">
        <p14:creationId xmlns:p14="http://schemas.microsoft.com/office/powerpoint/2010/main" val="3912931793"/>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519</TotalTime>
  <Words>2051</Words>
  <Application>Microsoft Office PowerPoint</Application>
  <PresentationFormat>Widescreen</PresentationFormat>
  <Paragraphs>256</Paragraphs>
  <Slides>42</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42</vt:i4>
      </vt:variant>
    </vt:vector>
  </HeadingPairs>
  <TitlesOfParts>
    <vt:vector size="51" baseType="lpstr">
      <vt:lpstr>Arial</vt:lpstr>
      <vt:lpstr>Courier New</vt:lpstr>
      <vt:lpstr>inter-bold</vt:lpstr>
      <vt:lpstr>inter-regular</vt:lpstr>
      <vt:lpstr>Times New Roman</vt:lpstr>
      <vt:lpstr>Trebuchet MS</vt:lpstr>
      <vt:lpstr>Wingdings</vt:lpstr>
      <vt:lpstr>Wingdings 3</vt:lpstr>
      <vt:lpstr>Facet</vt:lpstr>
      <vt:lpstr>ICT 3010</vt:lpstr>
      <vt:lpstr> What is a database </vt:lpstr>
      <vt:lpstr>Definition of concepts</vt:lpstr>
      <vt:lpstr> What is a database </vt:lpstr>
      <vt:lpstr>Characteristics of Database</vt:lpstr>
      <vt:lpstr>Characteristics of Database</vt:lpstr>
      <vt:lpstr>Characteristics of Database</vt:lpstr>
      <vt:lpstr>Characteristics of Database</vt:lpstr>
      <vt:lpstr>Characteristics of Database</vt:lpstr>
      <vt:lpstr>Characteristics of Database</vt:lpstr>
      <vt:lpstr>History databases</vt:lpstr>
      <vt:lpstr>History databases Cont…</vt:lpstr>
      <vt:lpstr>History databases Cont…</vt:lpstr>
      <vt:lpstr>History databases Cont.…</vt:lpstr>
      <vt:lpstr>History databases Cont…</vt:lpstr>
      <vt:lpstr>History databases Cont.…</vt:lpstr>
      <vt:lpstr>History databases Cont.…</vt:lpstr>
      <vt:lpstr>History databases Cont.…</vt:lpstr>
      <vt:lpstr>History databases Cont.…</vt:lpstr>
      <vt:lpstr>History databases Cont.…</vt:lpstr>
      <vt:lpstr>Advantages of Databases</vt:lpstr>
      <vt:lpstr>Advantages of Databases</vt:lpstr>
      <vt:lpstr>Advantages of Databases</vt:lpstr>
      <vt:lpstr>Advantages of Databases</vt:lpstr>
      <vt:lpstr>Advantages of Databases</vt:lpstr>
      <vt:lpstr>Advantages of Databases</vt:lpstr>
      <vt:lpstr>Advantages of Databases</vt:lpstr>
      <vt:lpstr>Components of a Database </vt:lpstr>
      <vt:lpstr>Components of a Database </vt:lpstr>
      <vt:lpstr>Components of a Database </vt:lpstr>
      <vt:lpstr>Components of a Database </vt:lpstr>
      <vt:lpstr>Components of a Database </vt:lpstr>
      <vt:lpstr>Components of a Database </vt:lpstr>
      <vt:lpstr>Components of a Database </vt:lpstr>
      <vt:lpstr>Components of a Database </vt:lpstr>
      <vt:lpstr>Types of Database Systems Architecture</vt:lpstr>
      <vt:lpstr>One tier database system</vt:lpstr>
      <vt:lpstr> Two-tier/Server Database Systems  </vt:lpstr>
      <vt:lpstr>Three-tier databases</vt:lpstr>
      <vt:lpstr>Three layers Cont.….</vt:lpstr>
      <vt:lpstr>N-tier Database System</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LIS 3010</dc:title>
  <dc:creator>HC COMPUTER STORE</dc:creator>
  <cp:lastModifiedBy>HC COMPUTER STORE</cp:lastModifiedBy>
  <cp:revision>16</cp:revision>
  <dcterms:created xsi:type="dcterms:W3CDTF">2022-03-20T16:53:45Z</dcterms:created>
  <dcterms:modified xsi:type="dcterms:W3CDTF">2022-04-29T12:37:23Z</dcterms:modified>
</cp:coreProperties>
</file>