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1"/>
    <p:sldMasterId id="2147483732" r:id="rId2"/>
  </p:sldMasterIdLst>
  <p:notesMasterIdLst>
    <p:notesMasterId r:id="rId16"/>
  </p:notesMasterIdLst>
  <p:handoutMasterIdLst>
    <p:handoutMasterId r:id="rId17"/>
  </p:handoutMasterIdLst>
  <p:sldIdLst>
    <p:sldId id="273" r:id="rId3"/>
    <p:sldId id="305" r:id="rId4"/>
    <p:sldId id="333" r:id="rId5"/>
    <p:sldId id="332" r:id="rId6"/>
    <p:sldId id="334" r:id="rId7"/>
    <p:sldId id="335" r:id="rId8"/>
    <p:sldId id="336" r:id="rId9"/>
    <p:sldId id="337" r:id="rId10"/>
    <p:sldId id="338" r:id="rId11"/>
    <p:sldId id="339" r:id="rId12"/>
    <p:sldId id="340" r:id="rId13"/>
    <p:sldId id="341" r:id="rId14"/>
    <p:sldId id="331" r:id="rId15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/>
  </p:normalViewPr>
  <p:slideViewPr>
    <p:cSldViewPr>
      <p:cViewPr varScale="1">
        <p:scale>
          <a:sx n="72" d="100"/>
          <a:sy n="72" d="100"/>
        </p:scale>
        <p:origin x="101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01F443C-E2F7-4367-A284-C6D9D34EBADD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A165223-6039-4A27-85D2-536607B42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8207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EC4F4B5-1D79-4A9D-9923-3C38EEF7340D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6E727EE-86C7-470E-A83F-555EAD0152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3754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31774" fontAlgn="auto">
              <a:spcBef>
                <a:spcPts val="0"/>
              </a:spcBef>
              <a:spcAft>
                <a:spcPts val="0"/>
              </a:spcAft>
              <a:defRPr/>
            </a:pPr>
            <a:fld id="{DC6A13EB-7851-499C-87C1-E89D62542B6C}" type="slidenum">
              <a:rPr lang="en-US">
                <a:solidFill>
                  <a:prstClr val="black"/>
                </a:solidFill>
                <a:latin typeface="Calibri"/>
              </a:rPr>
              <a:pPr defTabSz="931774" fontAlgn="auto">
                <a:spcBef>
                  <a:spcPts val="0"/>
                </a:spcBef>
                <a:spcAft>
                  <a:spcPts val="0"/>
                </a:spcAft>
                <a:defRPr/>
              </a:pPr>
              <a:t>1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853829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245A61-60FD-431F-8249-D78CE1BDE7E7}" type="slidenum">
              <a:rPr lang="en-US"/>
              <a:pPr/>
              <a:t>10</a:t>
            </a:fld>
            <a:endParaRPr lang="en-US"/>
          </a:p>
        </p:txBody>
      </p:sp>
      <p:sp>
        <p:nvSpPr>
          <p:cNvPr id="182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7149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245A61-60FD-431F-8249-D78CE1BDE7E7}" type="slidenum">
              <a:rPr lang="en-US"/>
              <a:pPr/>
              <a:t>11</a:t>
            </a:fld>
            <a:endParaRPr lang="en-US"/>
          </a:p>
        </p:txBody>
      </p:sp>
      <p:sp>
        <p:nvSpPr>
          <p:cNvPr id="182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4747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245A61-60FD-431F-8249-D78CE1BDE7E7}" type="slidenum">
              <a:rPr lang="en-US"/>
              <a:pPr/>
              <a:t>12</a:t>
            </a:fld>
            <a:endParaRPr lang="en-US"/>
          </a:p>
        </p:txBody>
      </p:sp>
      <p:sp>
        <p:nvSpPr>
          <p:cNvPr id="182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3459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245A61-60FD-431F-8249-D78CE1BDE7E7}" type="slidenum">
              <a:rPr lang="en-US"/>
              <a:pPr/>
              <a:t>2</a:t>
            </a:fld>
            <a:endParaRPr lang="en-US"/>
          </a:p>
        </p:txBody>
      </p:sp>
      <p:sp>
        <p:nvSpPr>
          <p:cNvPr id="182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7479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245A61-60FD-431F-8249-D78CE1BDE7E7}" type="slidenum">
              <a:rPr lang="en-US"/>
              <a:pPr/>
              <a:t>3</a:t>
            </a:fld>
            <a:endParaRPr lang="en-US"/>
          </a:p>
        </p:txBody>
      </p:sp>
      <p:sp>
        <p:nvSpPr>
          <p:cNvPr id="182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3001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245A61-60FD-431F-8249-D78CE1BDE7E7}" type="slidenum">
              <a:rPr lang="en-US"/>
              <a:pPr/>
              <a:t>4</a:t>
            </a:fld>
            <a:endParaRPr lang="en-US"/>
          </a:p>
        </p:txBody>
      </p:sp>
      <p:sp>
        <p:nvSpPr>
          <p:cNvPr id="182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031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245A61-60FD-431F-8249-D78CE1BDE7E7}" type="slidenum">
              <a:rPr lang="en-US"/>
              <a:pPr/>
              <a:t>5</a:t>
            </a:fld>
            <a:endParaRPr lang="en-US"/>
          </a:p>
        </p:txBody>
      </p:sp>
      <p:sp>
        <p:nvSpPr>
          <p:cNvPr id="182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6107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245A61-60FD-431F-8249-D78CE1BDE7E7}" type="slidenum">
              <a:rPr lang="en-US"/>
              <a:pPr/>
              <a:t>6</a:t>
            </a:fld>
            <a:endParaRPr lang="en-US"/>
          </a:p>
        </p:txBody>
      </p:sp>
      <p:sp>
        <p:nvSpPr>
          <p:cNvPr id="182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8880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245A61-60FD-431F-8249-D78CE1BDE7E7}" type="slidenum">
              <a:rPr lang="en-US"/>
              <a:pPr/>
              <a:t>7</a:t>
            </a:fld>
            <a:endParaRPr lang="en-US"/>
          </a:p>
        </p:txBody>
      </p:sp>
      <p:sp>
        <p:nvSpPr>
          <p:cNvPr id="182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2068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245A61-60FD-431F-8249-D78CE1BDE7E7}" type="slidenum">
              <a:rPr lang="en-US"/>
              <a:pPr/>
              <a:t>8</a:t>
            </a:fld>
            <a:endParaRPr lang="en-US"/>
          </a:p>
        </p:txBody>
      </p:sp>
      <p:sp>
        <p:nvSpPr>
          <p:cNvPr id="182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5793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245A61-60FD-431F-8249-D78CE1BDE7E7}" type="slidenum">
              <a:rPr lang="en-US"/>
              <a:pPr/>
              <a:t>9</a:t>
            </a:fld>
            <a:endParaRPr lang="en-US"/>
          </a:p>
        </p:txBody>
      </p:sp>
      <p:sp>
        <p:nvSpPr>
          <p:cNvPr id="182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4774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28600" y="1066800"/>
            <a:ext cx="2514600" cy="2438400"/>
          </a:xfrm>
          <a:prstGeom prst="rect">
            <a:avLst/>
          </a:prstGeom>
          <a:noFill/>
        </p:spPr>
        <p:txBody>
          <a:bodyPr anchor="b"/>
          <a:lstStyle>
            <a:lvl1pPr algn="ctr">
              <a:defRPr sz="16000" b="1" i="0" baseline="0">
                <a:solidFill>
                  <a:schemeClr val="bg1"/>
                </a:solidFill>
                <a:latin typeface="Palatino Linotype" pitchFamily="18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048000" y="1828800"/>
            <a:ext cx="5257800" cy="2819400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4500" b="1" baseline="0">
                <a:solidFill>
                  <a:schemeClr val="tx1"/>
                </a:solidFill>
                <a:latin typeface="Trebuchet MS" pitchFamily="34" charset="0"/>
                <a:ea typeface="Tahoma" pitchFamily="34" charset="0"/>
                <a:cs typeface="Tahoma" pitchFamily="34" charset="0"/>
              </a:defRPr>
            </a:lvl1pPr>
            <a:lvl2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7861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821654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649656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458200" cy="5562600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rgbClr val="0B223B"/>
                </a:solidFill>
                <a:latin typeface="+mj-lt"/>
              </a:defRPr>
            </a:lvl1pPr>
            <a:lvl2pPr>
              <a:defRPr>
                <a:solidFill>
                  <a:srgbClr val="0B223B"/>
                </a:solidFill>
                <a:latin typeface="+mj-lt"/>
              </a:defRPr>
            </a:lvl2pPr>
            <a:lvl3pPr>
              <a:defRPr>
                <a:solidFill>
                  <a:srgbClr val="0B223B"/>
                </a:solidFill>
                <a:latin typeface="+mj-lt"/>
              </a:defRPr>
            </a:lvl3pPr>
            <a:lvl4pPr>
              <a:defRPr>
                <a:solidFill>
                  <a:srgbClr val="0B223B"/>
                </a:solidFill>
                <a:latin typeface="+mj-lt"/>
              </a:defRPr>
            </a:lvl4pPr>
            <a:lvl5pPr>
              <a:defRPr>
                <a:solidFill>
                  <a:srgbClr val="0B223B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05667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763000" cy="1447800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610600" cy="5029200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accent6">
                    <a:lumMod val="50000"/>
                  </a:schemeClr>
                </a:solidFill>
                <a:latin typeface="+mj-lt"/>
              </a:defRPr>
            </a:lvl1pPr>
            <a:lvl2pPr>
              <a:defRPr>
                <a:solidFill>
                  <a:schemeClr val="accent6">
                    <a:lumMod val="50000"/>
                  </a:schemeClr>
                </a:solidFill>
                <a:latin typeface="+mj-lt"/>
              </a:defRPr>
            </a:lvl2pPr>
            <a:lvl3pPr>
              <a:defRPr>
                <a:solidFill>
                  <a:schemeClr val="accent6">
                    <a:lumMod val="50000"/>
                  </a:schemeClr>
                </a:solidFill>
                <a:latin typeface="+mj-lt"/>
              </a:defRPr>
            </a:lvl3pPr>
            <a:lvl4pPr>
              <a:defRPr>
                <a:solidFill>
                  <a:schemeClr val="accent6">
                    <a:lumMod val="50000"/>
                  </a:schemeClr>
                </a:solidFill>
                <a:latin typeface="+mj-lt"/>
              </a:defRPr>
            </a:lvl4pPr>
            <a:lvl5pPr>
              <a:defRPr>
                <a:solidFill>
                  <a:schemeClr val="accent6">
                    <a:lumMod val="50000"/>
                  </a:schemeClr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58996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04800"/>
            <a:ext cx="8610600" cy="914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75E7CAE2-B616-469D-B2ED-EAA8D78F0B4D}" type="datetimeFigureOut">
              <a:rPr lang="en-US"/>
              <a:pPr>
                <a:defRPr/>
              </a:pPr>
              <a:t>10/6/2023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5B87507-79B7-4F21-ABEF-7985034D48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8649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8001000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914400"/>
            <a:ext cx="8001000" cy="5638800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71C3E26-7D19-43A7-95E8-75A2C8FF396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200400" y="6553201"/>
            <a:ext cx="5894010" cy="27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9708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A484EA1-AAAA-4FCB-BFED-CBA324E5D1D3}" type="datetimeFigureOut">
              <a:rPr lang="en-US"/>
              <a:pPr>
                <a:defRPr/>
              </a:pPr>
              <a:t>10/6/2023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C8C153B-4269-418C-A05A-632F5617C66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89432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DC481D2-A9D2-420E-A459-6A34EB7D869E}" type="datetimeFigureOut">
              <a:rPr lang="en-US"/>
              <a:pPr>
                <a:defRPr/>
              </a:pPr>
              <a:t>10/6/2023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44E4CA2-DB9E-4B22-9F23-DD40D8D6E92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14709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72C2C3F-0D74-4FF7-A2CE-2A4856B0C0DF}" type="datetimeFigureOut">
              <a:rPr lang="en-US"/>
              <a:pPr>
                <a:defRPr/>
              </a:pPr>
              <a:t>10/6/2023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F7E354E-34DA-4339-A348-20C6DA121F2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8376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CC7B379-6943-4D17-BF93-AB7441FB9D61}" type="datetimeFigureOut">
              <a:rPr lang="en-US"/>
              <a:pPr>
                <a:defRPr/>
              </a:pPr>
              <a:t>10/6/2023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D4C714D-F384-4016-9680-78DECE6D08D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4771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28800"/>
            <a:ext cx="8229600" cy="1143000"/>
          </a:xfrm>
          <a:prstGeom prst="rect">
            <a:avLst/>
          </a:prstGeom>
        </p:spPr>
        <p:txBody>
          <a:bodyPr anchor="b"/>
          <a:lstStyle>
            <a:lvl1pPr>
              <a:defRPr sz="48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124200"/>
            <a:ext cx="8229600" cy="3001963"/>
          </a:xfrm>
          <a:prstGeom prst="rect">
            <a:avLst/>
          </a:prstGeom>
        </p:spPr>
        <p:txBody>
          <a:bodyPr/>
          <a:lstStyle>
            <a:lvl1pPr algn="ctr">
              <a:buNone/>
              <a:defRPr sz="4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76200" y="685800"/>
            <a:ext cx="6781800" cy="1066801"/>
          </a:xfrm>
          <a:prstGeom prst="rect">
            <a:avLst/>
          </a:prstGeom>
        </p:spPr>
        <p:txBody>
          <a:bodyPr/>
          <a:lstStyle>
            <a:lvl1pPr algn="l">
              <a:buNone/>
              <a:defRPr sz="6000" b="1">
                <a:solidFill>
                  <a:schemeClr val="bg1"/>
                </a:solidFill>
                <a:latin typeface="Palatino Linotype" pitchFamily="18" charset="0"/>
                <a:cs typeface="Arial" pitchFamily="34" charset="0"/>
              </a:defRPr>
            </a:lvl1pPr>
            <a:lvl2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671229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6B89C41-1944-4010-8480-18245093A0C1}" type="datetimeFigureOut">
              <a:rPr lang="en-US"/>
              <a:pPr>
                <a:defRPr/>
              </a:pPr>
              <a:t>10/6/2023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FC86A23-0CB1-4D40-B481-17D46B6D2DD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88D1902-A162-4499-9AD9-D905421C221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43400" y="6569619"/>
            <a:ext cx="4686300" cy="238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45772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A8F96712-B8E6-4208-B2A9-C06BADFF90CA}" type="datetimeFigureOut">
              <a:rPr lang="en-US"/>
              <a:pPr>
                <a:defRPr/>
              </a:pPr>
              <a:t>10/6/2023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06C6B29-C8EF-4559-8728-D46AA2FDBF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4091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10F02CF-6301-43DA-8A14-F3E248F43D67}" type="datetimeFigureOut">
              <a:rPr lang="en-US"/>
              <a:pPr>
                <a:defRPr/>
              </a:pPr>
              <a:t>10/6/2023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98A7384-3B25-4568-9C83-21F9342E5C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62804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66800"/>
            <a:ext cx="8229600" cy="54102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9592C88-1201-4FC3-A286-31051150B5AE}" type="datetimeFigureOut">
              <a:rPr lang="en-US"/>
              <a:pPr>
                <a:defRPr/>
              </a:pPr>
              <a:t>10/6/2023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9063EAD-2462-4EB2-BE23-B3C98AA5334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749894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3A1F227-051C-4A2C-A1C9-BA94466DE2AE}" type="datetimeFigureOut">
              <a:rPr lang="en-US"/>
              <a:pPr>
                <a:defRPr/>
              </a:pPr>
              <a:t>10/6/2023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DE42A6C-DFFB-4C9C-846B-5EF416F2D41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75519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28800"/>
            <a:ext cx="8229600" cy="1143000"/>
          </a:xfrm>
          <a:prstGeom prst="rect">
            <a:avLst/>
          </a:prstGeom>
        </p:spPr>
        <p:txBody>
          <a:bodyPr anchor="b"/>
          <a:lstStyle>
            <a:lvl1pPr>
              <a:defRPr sz="48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124200"/>
            <a:ext cx="8229600" cy="3001963"/>
          </a:xfrm>
          <a:prstGeom prst="rect">
            <a:avLst/>
          </a:prstGeom>
        </p:spPr>
        <p:txBody>
          <a:bodyPr/>
          <a:lstStyle>
            <a:lvl1pPr algn="ctr">
              <a:buNone/>
              <a:defRPr sz="4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76200" y="685800"/>
            <a:ext cx="6781800" cy="1066801"/>
          </a:xfrm>
          <a:prstGeom prst="rect">
            <a:avLst/>
          </a:prstGeom>
        </p:spPr>
        <p:txBody>
          <a:bodyPr/>
          <a:lstStyle>
            <a:lvl1pPr algn="l">
              <a:buNone/>
              <a:defRPr sz="6000" b="1">
                <a:solidFill>
                  <a:schemeClr val="bg1"/>
                </a:solidFill>
                <a:latin typeface="Palatino Linotype" pitchFamily="18" charset="0"/>
                <a:cs typeface="Arial" pitchFamily="34" charset="0"/>
              </a:defRPr>
            </a:lvl1pPr>
            <a:lvl2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93111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7003084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223387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2043981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0626019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899778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821411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183951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0067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 cstate="print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0"/>
            <a:ext cx="8458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Rectangle 21"/>
          <p:cNvSpPr>
            <a:spLocks noChangeArrowheads="1"/>
          </p:cNvSpPr>
          <p:nvPr/>
        </p:nvSpPr>
        <p:spPr bwMode="auto">
          <a:xfrm>
            <a:off x="3878263" y="6623050"/>
            <a:ext cx="51895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Copyright Goodheart-Willcox Co., Inc.  May not be posted to a publicly accessible website.</a:t>
            </a:r>
          </a:p>
        </p:txBody>
      </p:sp>
    </p:spTree>
    <p:extLst>
      <p:ext uri="{BB962C8B-B14F-4D97-AF65-F5344CB8AC3E}">
        <p14:creationId xmlns:p14="http://schemas.microsoft.com/office/powerpoint/2010/main" val="1833465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xStyles>
    <p:titleStyle>
      <a:lvl1pPr algn="l" rtl="0" eaLnBrk="1" fontAlgn="base" hangingPunct="1">
        <a:spcBef>
          <a:spcPct val="0"/>
        </a:spcBef>
        <a:spcAft>
          <a:spcPct val="0"/>
        </a:spcAft>
        <a:defRPr sz="3700" b="1" kern="1200">
          <a:solidFill>
            <a:srgbClr val="00793F"/>
          </a:solidFill>
          <a:latin typeface="Trebuchet MS" pitchFamily="34" charset="0"/>
          <a:ea typeface="Tahoma" pitchFamily="34" charset="0"/>
          <a:cs typeface="Tahoma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700" b="1">
          <a:solidFill>
            <a:srgbClr val="00793F"/>
          </a:solidFill>
          <a:latin typeface="Trebuchet MS" pitchFamily="34" charset="0"/>
          <a:cs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700" b="1">
          <a:solidFill>
            <a:srgbClr val="00793F"/>
          </a:solidFill>
          <a:latin typeface="Trebuchet MS" pitchFamily="34" charset="0"/>
          <a:cs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700" b="1">
          <a:solidFill>
            <a:srgbClr val="00793F"/>
          </a:solidFill>
          <a:latin typeface="Trebuchet MS" pitchFamily="34" charset="0"/>
          <a:cs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700" b="1">
          <a:solidFill>
            <a:srgbClr val="00793F"/>
          </a:solidFill>
          <a:latin typeface="Trebuchet MS" pitchFamily="34" charset="0"/>
          <a:cs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bg1"/>
          </a:solidFill>
          <a:latin typeface="Tahoma" pitchFamily="34" charset="0"/>
          <a:cs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bg1"/>
          </a:solidFill>
          <a:latin typeface="Tahoma" pitchFamily="34" charset="0"/>
          <a:cs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bg1"/>
          </a:solidFill>
          <a:latin typeface="Tahoma" pitchFamily="34" charset="0"/>
          <a:cs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bg1"/>
          </a:solidFill>
          <a:latin typeface="Tahoma" pitchFamily="34" charset="0"/>
          <a:cs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3B68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3B68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3B68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3B68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3B68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9600" dirty="0"/>
              <a:t>1.0</a:t>
            </a: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Introduction to PHP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101600"/>
            <a:ext cx="7935913" cy="709613"/>
          </a:xfrm>
        </p:spPr>
        <p:txBody>
          <a:bodyPr/>
          <a:lstStyle/>
          <a:p>
            <a:r>
              <a:rPr lang="en-US" sz="4500" dirty="0"/>
              <a:t>Basic PHP Example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914400"/>
            <a:ext cx="8153400" cy="3794125"/>
          </a:xfrm>
        </p:spPr>
        <p:txBody>
          <a:bodyPr/>
          <a:lstStyle/>
          <a:p>
            <a:pPr fontAlgn="ctr"/>
            <a:r>
              <a:rPr lang="en-ZW" dirty="0"/>
              <a:t>A simple PHP script to print "Hello, World!" to the web page.</a:t>
            </a:r>
          </a:p>
          <a:p>
            <a:pPr fontAlgn="ctr"/>
            <a:r>
              <a:rPr lang="en-ZW" dirty="0" err="1"/>
              <a:t>php</a:t>
            </a:r>
            <a:endParaRPr lang="en-ZW" dirty="0"/>
          </a:p>
          <a:p>
            <a:pPr fontAlgn="ctr"/>
            <a:r>
              <a:rPr lang="en-ZW" dirty="0"/>
              <a:t>Copy code</a:t>
            </a:r>
          </a:p>
          <a:p>
            <a:pPr fontAlgn="ctr"/>
            <a:r>
              <a:rPr lang="en-ZW" dirty="0"/>
              <a:t>&lt;?</a:t>
            </a:r>
            <a:r>
              <a:rPr lang="en-ZW" dirty="0" err="1"/>
              <a:t>php</a:t>
            </a:r>
            <a:endParaRPr lang="en-ZW" dirty="0"/>
          </a:p>
          <a:p>
            <a:pPr fontAlgn="ctr"/>
            <a:r>
              <a:rPr lang="en-ZW" dirty="0"/>
              <a:t>  echo "Hello, World!";</a:t>
            </a:r>
          </a:p>
          <a:p>
            <a:pPr fontAlgn="ctr"/>
            <a:r>
              <a:rPr lang="en-ZW" dirty="0"/>
              <a:t>?&gt;</a:t>
            </a:r>
          </a:p>
          <a:p>
            <a:pPr fontAlgn="ctr"/>
            <a:endParaRPr lang="en-ZW" dirty="0"/>
          </a:p>
        </p:txBody>
      </p:sp>
    </p:spTree>
    <p:extLst>
      <p:ext uri="{BB962C8B-B14F-4D97-AF65-F5344CB8AC3E}">
        <p14:creationId xmlns:p14="http://schemas.microsoft.com/office/powerpoint/2010/main" val="120575802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101600"/>
            <a:ext cx="7935913" cy="709613"/>
          </a:xfrm>
        </p:spPr>
        <p:txBody>
          <a:bodyPr/>
          <a:lstStyle/>
          <a:p>
            <a:r>
              <a:rPr lang="en-US" sz="4500" dirty="0"/>
              <a:t>Running PHP Scripts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914400"/>
            <a:ext cx="8153400" cy="3794125"/>
          </a:xfrm>
        </p:spPr>
        <p:txBody>
          <a:bodyPr/>
          <a:lstStyle/>
          <a:p>
            <a:pPr fontAlgn="ctr"/>
            <a:r>
              <a:rPr lang="en-ZW" dirty="0"/>
              <a:t>PHP scripts can be executed in various ways:</a:t>
            </a:r>
          </a:p>
          <a:p>
            <a:pPr fontAlgn="ctr"/>
            <a:r>
              <a:rPr lang="en-ZW" dirty="0"/>
              <a:t>In a web browser by accessing a PHP file hosted on a web server.</a:t>
            </a:r>
          </a:p>
          <a:p>
            <a:pPr fontAlgn="ctr"/>
            <a:r>
              <a:rPr lang="en-ZW" dirty="0"/>
              <a:t>Through the command line using the </a:t>
            </a:r>
            <a:r>
              <a:rPr lang="en-ZW" dirty="0" err="1"/>
              <a:t>php</a:t>
            </a:r>
            <a:r>
              <a:rPr lang="en-ZW" dirty="0"/>
              <a:t> command to run PHP scripts.</a:t>
            </a:r>
          </a:p>
          <a:p>
            <a:pPr fontAlgn="ctr"/>
            <a:r>
              <a:rPr lang="en-ZW" dirty="0"/>
              <a:t>Using integrated development environments (IDEs) or code editors.</a:t>
            </a:r>
          </a:p>
          <a:p>
            <a:pPr fontAlgn="ctr"/>
            <a:endParaRPr lang="en-ZW" dirty="0"/>
          </a:p>
        </p:txBody>
      </p:sp>
    </p:spTree>
    <p:extLst>
      <p:ext uri="{BB962C8B-B14F-4D97-AF65-F5344CB8AC3E}">
        <p14:creationId xmlns:p14="http://schemas.microsoft.com/office/powerpoint/2010/main" val="239429077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101600"/>
            <a:ext cx="7935913" cy="709613"/>
          </a:xfrm>
        </p:spPr>
        <p:txBody>
          <a:bodyPr/>
          <a:lstStyle/>
          <a:p>
            <a:r>
              <a:rPr lang="en-US" sz="4500" dirty="0"/>
              <a:t>Conclusion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914400"/>
            <a:ext cx="8153400" cy="3794125"/>
          </a:xfrm>
        </p:spPr>
        <p:txBody>
          <a:bodyPr/>
          <a:lstStyle/>
          <a:p>
            <a:pPr fontAlgn="ctr"/>
            <a:r>
              <a:rPr lang="en-ZW" dirty="0"/>
              <a:t>PHP is a powerful and versatile server-side scripting language widely used for web development.</a:t>
            </a:r>
          </a:p>
          <a:p>
            <a:pPr fontAlgn="ctr"/>
            <a:r>
              <a:rPr lang="en-ZW" dirty="0"/>
              <a:t>Understanding PHP's syntax, features, and how to set up a development environment is essential for creating dynamic web applications.</a:t>
            </a:r>
          </a:p>
          <a:p>
            <a:pPr fontAlgn="ctr"/>
            <a:endParaRPr lang="en-ZW" dirty="0"/>
          </a:p>
        </p:txBody>
      </p:sp>
    </p:spTree>
    <p:extLst>
      <p:ext uri="{BB962C8B-B14F-4D97-AF65-F5344CB8AC3E}">
        <p14:creationId xmlns:p14="http://schemas.microsoft.com/office/powerpoint/2010/main" val="27956791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Thankyou.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dirty="0"/>
              <a:t>Q and A</a:t>
            </a:r>
          </a:p>
        </p:txBody>
      </p:sp>
    </p:spTree>
    <p:extLst>
      <p:ext uri="{BB962C8B-B14F-4D97-AF65-F5344CB8AC3E}">
        <p14:creationId xmlns:p14="http://schemas.microsoft.com/office/powerpoint/2010/main" val="974226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101600"/>
            <a:ext cx="7935913" cy="709613"/>
          </a:xfrm>
        </p:spPr>
        <p:txBody>
          <a:bodyPr/>
          <a:lstStyle/>
          <a:p>
            <a:r>
              <a:rPr lang="en-US" sz="4500" dirty="0"/>
              <a:t>Overview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914400"/>
            <a:ext cx="8153400" cy="3794125"/>
          </a:xfrm>
        </p:spPr>
        <p:txBody>
          <a:bodyPr/>
          <a:lstStyle/>
          <a:p>
            <a:pPr fontAlgn="ctr"/>
            <a:r>
              <a:rPr lang="en-ZW" sz="2800" dirty="0"/>
              <a:t>PHP (Hypertext Preprocessor) is a widely-used server-side scripting language designed for web development.</a:t>
            </a:r>
          </a:p>
          <a:p>
            <a:pPr fontAlgn="ctr"/>
            <a:r>
              <a:rPr lang="en-ZW" sz="2800" dirty="0"/>
              <a:t>PHP code is executed on the server, and the results are sent to the client's web browser, allowing for dynamic web page generation.</a:t>
            </a:r>
          </a:p>
          <a:p>
            <a:pPr fontAlgn="ctr"/>
            <a:endParaRPr lang="en-ZW" sz="2800" dirty="0"/>
          </a:p>
        </p:txBody>
      </p:sp>
    </p:spTree>
    <p:extLst>
      <p:ext uri="{BB962C8B-B14F-4D97-AF65-F5344CB8AC3E}">
        <p14:creationId xmlns:p14="http://schemas.microsoft.com/office/powerpoint/2010/main" val="6299866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101600"/>
            <a:ext cx="7935913" cy="709613"/>
          </a:xfrm>
        </p:spPr>
        <p:txBody>
          <a:bodyPr/>
          <a:lstStyle/>
          <a:p>
            <a:r>
              <a:rPr lang="en-US" sz="4500" dirty="0"/>
              <a:t>History of PHP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914400"/>
            <a:ext cx="8153400" cy="3794125"/>
          </a:xfrm>
        </p:spPr>
        <p:txBody>
          <a:bodyPr/>
          <a:lstStyle/>
          <a:p>
            <a:pPr fontAlgn="ctr"/>
            <a:r>
              <a:rPr lang="en-ZW" sz="2800" dirty="0"/>
              <a:t>Created in 1994 by Rasmus </a:t>
            </a:r>
            <a:r>
              <a:rPr lang="en-ZW" sz="2800" dirty="0" err="1"/>
              <a:t>Lerdorf</a:t>
            </a:r>
            <a:r>
              <a:rPr lang="en-ZW" sz="2800" dirty="0"/>
              <a:t> as a set of CGI (Common Gateway Interface) binaries in C.</a:t>
            </a:r>
          </a:p>
          <a:p>
            <a:pPr fontAlgn="ctr"/>
            <a:r>
              <a:rPr lang="en-ZW" sz="2800" dirty="0"/>
              <a:t>"PHP" originally stood for "Personal Home Page," but it evolved into "PHP: Hypertext Preprocessor."</a:t>
            </a:r>
          </a:p>
          <a:p>
            <a:pPr fontAlgn="ctr"/>
            <a:r>
              <a:rPr lang="en-ZW" sz="2800" dirty="0"/>
              <a:t>PHP has gone through several versions and is now one of the most popular scripting languages for web development.</a:t>
            </a:r>
          </a:p>
          <a:p>
            <a:pPr fontAlgn="ctr"/>
            <a:endParaRPr lang="en-ZW" sz="2800" dirty="0"/>
          </a:p>
        </p:txBody>
      </p:sp>
    </p:spTree>
    <p:extLst>
      <p:ext uri="{BB962C8B-B14F-4D97-AF65-F5344CB8AC3E}">
        <p14:creationId xmlns:p14="http://schemas.microsoft.com/office/powerpoint/2010/main" val="200959007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101600"/>
            <a:ext cx="7935913" cy="709613"/>
          </a:xfrm>
        </p:spPr>
        <p:txBody>
          <a:bodyPr/>
          <a:lstStyle/>
          <a:p>
            <a:r>
              <a:rPr lang="en-US" sz="4500" dirty="0"/>
              <a:t>PHP’s Key Features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914400"/>
            <a:ext cx="8153400" cy="3794125"/>
          </a:xfrm>
        </p:spPr>
        <p:txBody>
          <a:bodyPr/>
          <a:lstStyle/>
          <a:p>
            <a:pPr fontAlgn="ctr"/>
            <a:r>
              <a:rPr lang="en-ZW" sz="2800" dirty="0"/>
              <a:t>Open Source: PHP is free to use and has a large, active open-source community.</a:t>
            </a:r>
          </a:p>
          <a:p>
            <a:pPr fontAlgn="ctr"/>
            <a:r>
              <a:rPr lang="en-ZW" sz="2800" dirty="0"/>
              <a:t>Platform-Independent: Runs on various operating systems, including Windows, Linux, and macOS.</a:t>
            </a:r>
          </a:p>
          <a:p>
            <a:pPr fontAlgn="ctr"/>
            <a:r>
              <a:rPr lang="en-ZW" sz="2800" dirty="0"/>
              <a:t>Server-Side Scripting: Executes on the web server, generating dynamic web pages.</a:t>
            </a:r>
          </a:p>
          <a:p>
            <a:pPr fontAlgn="ctr"/>
            <a:r>
              <a:rPr lang="en-ZW" sz="2800" dirty="0"/>
              <a:t>Embeddable: PHP code can be embedded within HTML documents.</a:t>
            </a:r>
          </a:p>
          <a:p>
            <a:pPr fontAlgn="ctr"/>
            <a:r>
              <a:rPr lang="en-ZW" sz="2800" dirty="0"/>
              <a:t>Extensible: Supports various extensions and libraries for added functionality.</a:t>
            </a:r>
          </a:p>
          <a:p>
            <a:pPr fontAlgn="ctr"/>
            <a:endParaRPr lang="en-ZW" sz="2800" dirty="0"/>
          </a:p>
        </p:txBody>
      </p:sp>
    </p:spTree>
    <p:extLst>
      <p:ext uri="{BB962C8B-B14F-4D97-AF65-F5344CB8AC3E}">
        <p14:creationId xmlns:p14="http://schemas.microsoft.com/office/powerpoint/2010/main" val="238885215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101600"/>
            <a:ext cx="7935913" cy="709613"/>
          </a:xfrm>
        </p:spPr>
        <p:txBody>
          <a:bodyPr/>
          <a:lstStyle/>
          <a:p>
            <a:r>
              <a:rPr lang="en-US" sz="4500" dirty="0"/>
              <a:t>PHP’s Key Features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914400"/>
            <a:ext cx="8153400" cy="3794125"/>
          </a:xfrm>
        </p:spPr>
        <p:txBody>
          <a:bodyPr/>
          <a:lstStyle/>
          <a:p>
            <a:pPr fontAlgn="ctr"/>
            <a:r>
              <a:rPr lang="en-ZW" sz="2800" dirty="0"/>
              <a:t>Database Integration: Easily connects to databases like MySQL, PostgreSQL, and more.</a:t>
            </a:r>
          </a:p>
          <a:p>
            <a:pPr fontAlgn="ctr"/>
            <a:r>
              <a:rPr lang="en-ZW" sz="2800" dirty="0"/>
              <a:t>Large Community: A vast community provides support, documentation, and resources.</a:t>
            </a:r>
          </a:p>
          <a:p>
            <a:pPr fontAlgn="ctr"/>
            <a:r>
              <a:rPr lang="en-ZW" sz="2800" dirty="0"/>
              <a:t>IV. How PHP Works</a:t>
            </a:r>
          </a:p>
          <a:p>
            <a:pPr fontAlgn="ctr"/>
            <a:endParaRPr lang="en-ZW" sz="2800" dirty="0"/>
          </a:p>
          <a:p>
            <a:pPr fontAlgn="ctr"/>
            <a:r>
              <a:rPr lang="en-ZW" sz="2800" dirty="0"/>
              <a:t>PHP scripts are embedded within HTML code using PHP tags, which are typically enclosed in &lt;?</a:t>
            </a:r>
            <a:r>
              <a:rPr lang="en-ZW" sz="2800" dirty="0" err="1"/>
              <a:t>php</a:t>
            </a:r>
            <a:r>
              <a:rPr lang="en-ZW" sz="2800" dirty="0"/>
              <a:t> and ?&gt;.</a:t>
            </a:r>
          </a:p>
          <a:p>
            <a:pPr fontAlgn="ctr"/>
            <a:r>
              <a:rPr lang="en-ZW" sz="2800" dirty="0"/>
              <a:t>When a client requests a PHP page, the web server processes the PHP code and sends the HTML output to the client's browser.</a:t>
            </a:r>
          </a:p>
          <a:p>
            <a:pPr fontAlgn="ctr"/>
            <a:r>
              <a:rPr lang="en-ZW" sz="2800" dirty="0"/>
              <a:t>V. Setting Up a PHP Development Environment</a:t>
            </a:r>
          </a:p>
          <a:p>
            <a:pPr fontAlgn="ctr"/>
            <a:endParaRPr lang="en-ZW" sz="2800" dirty="0"/>
          </a:p>
          <a:p>
            <a:pPr fontAlgn="ctr"/>
            <a:r>
              <a:rPr lang="en-ZW" sz="2800" dirty="0"/>
              <a:t>To develop and test PHP applications, you need a local development environment. Popular choices include XAMPP, WAMP, or MAMP for Windows, Linux, or macOS, respectively.</a:t>
            </a:r>
          </a:p>
          <a:p>
            <a:pPr fontAlgn="ctr"/>
            <a:r>
              <a:rPr lang="en-ZW" sz="2800" dirty="0"/>
              <a:t>These environments include a web server (Apache), a database server (MySQL), and PHP itself.</a:t>
            </a:r>
          </a:p>
          <a:p>
            <a:pPr fontAlgn="ctr"/>
            <a:r>
              <a:rPr lang="en-ZW" sz="2800" dirty="0"/>
              <a:t>VI. Basic PHP Syntax</a:t>
            </a:r>
          </a:p>
          <a:p>
            <a:pPr fontAlgn="ctr"/>
            <a:endParaRPr lang="en-ZW" sz="2800" dirty="0"/>
          </a:p>
          <a:p>
            <a:pPr fontAlgn="ctr"/>
            <a:r>
              <a:rPr lang="en-ZW" sz="2800" dirty="0"/>
              <a:t>Variables: PHP variables start with a dollar sign ($), e.g., $</a:t>
            </a:r>
            <a:r>
              <a:rPr lang="en-ZW" sz="2800" dirty="0" err="1"/>
              <a:t>variable_name</a:t>
            </a:r>
            <a:r>
              <a:rPr lang="en-ZW" sz="2800" dirty="0"/>
              <a:t>.</a:t>
            </a:r>
          </a:p>
          <a:p>
            <a:pPr fontAlgn="ctr"/>
            <a:r>
              <a:rPr lang="en-ZW" sz="2800" dirty="0"/>
              <a:t>Data Types: PHP supports various data types, including integers, floating-point numbers, strings, arrays, and more.</a:t>
            </a:r>
          </a:p>
          <a:p>
            <a:pPr fontAlgn="ctr"/>
            <a:r>
              <a:rPr lang="en-ZW" sz="2800" dirty="0"/>
              <a:t>Operators: PHP supports arithmetic, assignment, comparison, and logical operators.</a:t>
            </a:r>
          </a:p>
          <a:p>
            <a:pPr fontAlgn="ctr"/>
            <a:r>
              <a:rPr lang="en-ZW" sz="2800" dirty="0"/>
              <a:t>Conditional Statements: if, else, and switch for decision-making.</a:t>
            </a:r>
          </a:p>
          <a:p>
            <a:pPr fontAlgn="ctr"/>
            <a:r>
              <a:rPr lang="en-ZW" sz="2800" dirty="0"/>
              <a:t>Loops: for, while, and foreach for repetitive tasks.</a:t>
            </a:r>
          </a:p>
          <a:p>
            <a:pPr fontAlgn="ctr"/>
            <a:r>
              <a:rPr lang="en-ZW" sz="2800" dirty="0"/>
              <a:t>Functions: Create reusable code blocks with functions.</a:t>
            </a:r>
          </a:p>
          <a:p>
            <a:pPr fontAlgn="ctr"/>
            <a:r>
              <a:rPr lang="en-ZW" sz="2800" dirty="0"/>
              <a:t>VII. Hello World Example</a:t>
            </a:r>
          </a:p>
          <a:p>
            <a:pPr fontAlgn="ctr"/>
            <a:endParaRPr lang="en-ZW" sz="2800" dirty="0"/>
          </a:p>
          <a:p>
            <a:pPr fontAlgn="ctr"/>
            <a:r>
              <a:rPr lang="en-ZW" sz="2800" dirty="0"/>
              <a:t>A simple PHP script to print "Hello, World!" to the web page.</a:t>
            </a:r>
          </a:p>
          <a:p>
            <a:pPr fontAlgn="ctr"/>
            <a:r>
              <a:rPr lang="en-ZW" sz="2800" dirty="0" err="1"/>
              <a:t>php</a:t>
            </a:r>
            <a:endParaRPr lang="en-ZW" sz="2800" dirty="0"/>
          </a:p>
          <a:p>
            <a:pPr fontAlgn="ctr"/>
            <a:r>
              <a:rPr lang="en-ZW" sz="2800" dirty="0"/>
              <a:t>Copy code</a:t>
            </a:r>
          </a:p>
          <a:p>
            <a:pPr fontAlgn="ctr"/>
            <a:r>
              <a:rPr lang="en-ZW" sz="2800" dirty="0"/>
              <a:t>&lt;?</a:t>
            </a:r>
            <a:r>
              <a:rPr lang="en-ZW" sz="2800" dirty="0" err="1"/>
              <a:t>php</a:t>
            </a:r>
            <a:endParaRPr lang="en-ZW" sz="2800" dirty="0"/>
          </a:p>
          <a:p>
            <a:pPr fontAlgn="ctr"/>
            <a:r>
              <a:rPr lang="en-ZW" sz="2800" dirty="0"/>
              <a:t>  echo "Hello, World!";</a:t>
            </a:r>
          </a:p>
          <a:p>
            <a:pPr fontAlgn="ctr"/>
            <a:r>
              <a:rPr lang="en-ZW" sz="2800" dirty="0"/>
              <a:t>?&gt;</a:t>
            </a:r>
          </a:p>
          <a:p>
            <a:pPr fontAlgn="ctr"/>
            <a:r>
              <a:rPr lang="en-ZW" sz="2800" dirty="0"/>
              <a:t>VIII. Running PHP Scripts</a:t>
            </a:r>
          </a:p>
          <a:p>
            <a:pPr fontAlgn="ctr"/>
            <a:endParaRPr lang="en-ZW" sz="2800" dirty="0"/>
          </a:p>
          <a:p>
            <a:pPr fontAlgn="ctr"/>
            <a:r>
              <a:rPr lang="en-ZW" sz="2800" dirty="0"/>
              <a:t>PHP scripts can be executed in various ways:</a:t>
            </a:r>
          </a:p>
          <a:p>
            <a:pPr fontAlgn="ctr"/>
            <a:r>
              <a:rPr lang="en-ZW" sz="2800" dirty="0"/>
              <a:t>In a web browser by accessing a PHP file hosted on a web server.</a:t>
            </a:r>
          </a:p>
          <a:p>
            <a:pPr fontAlgn="ctr"/>
            <a:r>
              <a:rPr lang="en-ZW" sz="2800" dirty="0"/>
              <a:t>Through the command line using the </a:t>
            </a:r>
            <a:r>
              <a:rPr lang="en-ZW" sz="2800" dirty="0" err="1"/>
              <a:t>php</a:t>
            </a:r>
            <a:r>
              <a:rPr lang="en-ZW" sz="2800" dirty="0"/>
              <a:t> command to run PHP scripts.</a:t>
            </a:r>
          </a:p>
          <a:p>
            <a:pPr fontAlgn="ctr"/>
            <a:r>
              <a:rPr lang="en-ZW" sz="2800" dirty="0"/>
              <a:t>Using integrated development environments (IDEs) or code editors.</a:t>
            </a:r>
          </a:p>
          <a:p>
            <a:pPr fontAlgn="ctr"/>
            <a:r>
              <a:rPr lang="en-ZW" sz="2800" dirty="0"/>
              <a:t>IX. Conclusion</a:t>
            </a:r>
          </a:p>
          <a:p>
            <a:pPr fontAlgn="ctr"/>
            <a:endParaRPr lang="en-ZW" sz="2800" dirty="0"/>
          </a:p>
          <a:p>
            <a:pPr fontAlgn="ctr"/>
            <a:r>
              <a:rPr lang="en-ZW" sz="2800" dirty="0"/>
              <a:t>PHP is a powerful and versatile server-side scripting language widely used for web development.</a:t>
            </a:r>
          </a:p>
          <a:p>
            <a:pPr fontAlgn="ctr"/>
            <a:r>
              <a:rPr lang="en-ZW" sz="2800" dirty="0"/>
              <a:t>Understanding PHP's syntax, features, and how to set up a development environment is essential for creating dynamic web applications.</a:t>
            </a:r>
          </a:p>
          <a:p>
            <a:pPr fontAlgn="ctr"/>
            <a:r>
              <a:rPr lang="en-ZW" sz="2800" dirty="0"/>
              <a:t>X. Questions and Discussion</a:t>
            </a:r>
          </a:p>
          <a:p>
            <a:pPr fontAlgn="ctr"/>
            <a:endParaRPr lang="en-ZW" sz="2800" dirty="0"/>
          </a:p>
          <a:p>
            <a:pPr fontAlgn="ctr"/>
            <a:r>
              <a:rPr lang="en-ZW" sz="2800" dirty="0"/>
              <a:t>Encourage questions and discussions to reinforce key concepts and address any uncertainties about PHP.</a:t>
            </a:r>
          </a:p>
          <a:p>
            <a:pPr fontAlgn="ctr"/>
            <a:endParaRPr lang="en-ZW" sz="2800" dirty="0"/>
          </a:p>
          <a:p>
            <a:pPr fontAlgn="ctr"/>
            <a:endParaRPr lang="en-ZW" sz="2800" dirty="0"/>
          </a:p>
          <a:p>
            <a:pPr fontAlgn="ctr"/>
            <a:endParaRPr lang="en-ZW" sz="2800" dirty="0"/>
          </a:p>
        </p:txBody>
      </p:sp>
    </p:spTree>
    <p:extLst>
      <p:ext uri="{BB962C8B-B14F-4D97-AF65-F5344CB8AC3E}">
        <p14:creationId xmlns:p14="http://schemas.microsoft.com/office/powerpoint/2010/main" val="396179410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101600"/>
            <a:ext cx="7935913" cy="709613"/>
          </a:xfrm>
        </p:spPr>
        <p:txBody>
          <a:bodyPr/>
          <a:lstStyle/>
          <a:p>
            <a:r>
              <a:rPr lang="en-US" sz="4500" dirty="0"/>
              <a:t>How PHP Works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914400"/>
            <a:ext cx="8153400" cy="3794125"/>
          </a:xfrm>
        </p:spPr>
        <p:txBody>
          <a:bodyPr/>
          <a:lstStyle/>
          <a:p>
            <a:pPr fontAlgn="ctr"/>
            <a:r>
              <a:rPr lang="en-ZW" dirty="0"/>
              <a:t>PHP scripts are embedded within HTML code using PHP tags, which are typically enclosed in &lt;?</a:t>
            </a:r>
            <a:r>
              <a:rPr lang="en-ZW" dirty="0" err="1"/>
              <a:t>php</a:t>
            </a:r>
            <a:r>
              <a:rPr lang="en-ZW" dirty="0"/>
              <a:t> and ?&gt;.</a:t>
            </a:r>
          </a:p>
          <a:p>
            <a:pPr fontAlgn="ctr"/>
            <a:r>
              <a:rPr lang="en-ZW" dirty="0"/>
              <a:t>When a client requests a PHP page, the web server processes the PHP code and sends the HTML output to the client's browser.</a:t>
            </a:r>
          </a:p>
          <a:p>
            <a:pPr fontAlgn="ctr"/>
            <a:endParaRPr lang="en-ZW" dirty="0"/>
          </a:p>
        </p:txBody>
      </p:sp>
    </p:spTree>
    <p:extLst>
      <p:ext uri="{BB962C8B-B14F-4D97-AF65-F5344CB8AC3E}">
        <p14:creationId xmlns:p14="http://schemas.microsoft.com/office/powerpoint/2010/main" val="125700331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101600"/>
            <a:ext cx="7935913" cy="709613"/>
          </a:xfrm>
        </p:spPr>
        <p:txBody>
          <a:bodyPr/>
          <a:lstStyle/>
          <a:p>
            <a:r>
              <a:rPr lang="en-US" sz="4500" dirty="0"/>
              <a:t>Setting up PHP Dev </a:t>
            </a:r>
            <a:r>
              <a:rPr lang="en-US" sz="4500" dirty="0" err="1"/>
              <a:t>Envirn</a:t>
            </a:r>
            <a:endParaRPr lang="en-US" sz="4500" dirty="0"/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914400"/>
            <a:ext cx="8153400" cy="3794125"/>
          </a:xfrm>
        </p:spPr>
        <p:txBody>
          <a:bodyPr/>
          <a:lstStyle/>
          <a:p>
            <a:pPr fontAlgn="ctr"/>
            <a:r>
              <a:rPr lang="en-ZW" dirty="0"/>
              <a:t>To develop and test PHP applications, you need a local development environment. Popular choices include XAMPP, WAMP, or MAMP for Windows, Linux, or macOS, respectively.</a:t>
            </a:r>
          </a:p>
          <a:p>
            <a:pPr fontAlgn="ctr"/>
            <a:r>
              <a:rPr lang="en-ZW" dirty="0"/>
              <a:t>These environments include a web server (Apache), a database server (MySQL), and PHP itself.</a:t>
            </a:r>
          </a:p>
          <a:p>
            <a:pPr fontAlgn="ctr"/>
            <a:endParaRPr lang="en-ZW" dirty="0"/>
          </a:p>
        </p:txBody>
      </p:sp>
    </p:spTree>
    <p:extLst>
      <p:ext uri="{BB962C8B-B14F-4D97-AF65-F5344CB8AC3E}">
        <p14:creationId xmlns:p14="http://schemas.microsoft.com/office/powerpoint/2010/main" val="194637831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101600"/>
            <a:ext cx="7935913" cy="709613"/>
          </a:xfrm>
        </p:spPr>
        <p:txBody>
          <a:bodyPr/>
          <a:lstStyle/>
          <a:p>
            <a:r>
              <a:rPr lang="en-US" sz="4500" dirty="0"/>
              <a:t>Basic PHP Syntax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914400"/>
            <a:ext cx="8153400" cy="3794125"/>
          </a:xfrm>
        </p:spPr>
        <p:txBody>
          <a:bodyPr/>
          <a:lstStyle/>
          <a:p>
            <a:pPr fontAlgn="ctr"/>
            <a:r>
              <a:rPr lang="en-ZW" dirty="0"/>
              <a:t>Variables: PHP variables start with a dollar sign ($), e.g., $</a:t>
            </a:r>
            <a:r>
              <a:rPr lang="en-ZW" dirty="0" err="1"/>
              <a:t>variable_name</a:t>
            </a:r>
            <a:r>
              <a:rPr lang="en-ZW" dirty="0"/>
              <a:t>.</a:t>
            </a:r>
          </a:p>
          <a:p>
            <a:pPr fontAlgn="ctr"/>
            <a:r>
              <a:rPr lang="en-ZW" dirty="0"/>
              <a:t>Data Types: PHP supports various data types, including integers, floating-point numbers, strings, arrays, and more.</a:t>
            </a:r>
          </a:p>
          <a:p>
            <a:pPr fontAlgn="ctr"/>
            <a:r>
              <a:rPr lang="en-ZW" dirty="0"/>
              <a:t>Operators: PHP supports arithmetic, assignment, comparison, and logical operators.</a:t>
            </a:r>
          </a:p>
          <a:p>
            <a:pPr fontAlgn="ctr"/>
            <a:endParaRPr lang="en-ZW" dirty="0"/>
          </a:p>
          <a:p>
            <a:pPr fontAlgn="ctr"/>
            <a:endParaRPr lang="en-ZW" dirty="0"/>
          </a:p>
          <a:p>
            <a:pPr fontAlgn="ctr"/>
            <a:endParaRPr lang="en-ZW" dirty="0"/>
          </a:p>
        </p:txBody>
      </p:sp>
    </p:spTree>
    <p:extLst>
      <p:ext uri="{BB962C8B-B14F-4D97-AF65-F5344CB8AC3E}">
        <p14:creationId xmlns:p14="http://schemas.microsoft.com/office/powerpoint/2010/main" val="347319008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101600"/>
            <a:ext cx="7935913" cy="709613"/>
          </a:xfrm>
        </p:spPr>
        <p:txBody>
          <a:bodyPr/>
          <a:lstStyle/>
          <a:p>
            <a:r>
              <a:rPr lang="en-US" sz="4500" dirty="0"/>
              <a:t>Basic PHP Syntax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914400"/>
            <a:ext cx="8153400" cy="3794125"/>
          </a:xfrm>
        </p:spPr>
        <p:txBody>
          <a:bodyPr/>
          <a:lstStyle/>
          <a:p>
            <a:pPr fontAlgn="ctr"/>
            <a:r>
              <a:rPr lang="en-ZW" dirty="0"/>
              <a:t>Conditional Statements: if, else, and switch for decision-making.</a:t>
            </a:r>
          </a:p>
          <a:p>
            <a:pPr fontAlgn="ctr"/>
            <a:r>
              <a:rPr lang="en-ZW" dirty="0"/>
              <a:t>Loops: for, while, and foreach for repetitive tasks.</a:t>
            </a:r>
          </a:p>
          <a:p>
            <a:pPr fontAlgn="ctr"/>
            <a:r>
              <a:rPr lang="en-ZW" dirty="0"/>
              <a:t>Functions: Create reusable code blocks with functions.</a:t>
            </a:r>
          </a:p>
          <a:p>
            <a:pPr fontAlgn="ctr"/>
            <a:endParaRPr lang="en-ZW" dirty="0"/>
          </a:p>
        </p:txBody>
      </p:sp>
    </p:spTree>
    <p:extLst>
      <p:ext uri="{BB962C8B-B14F-4D97-AF65-F5344CB8AC3E}">
        <p14:creationId xmlns:p14="http://schemas.microsoft.com/office/powerpoint/2010/main" val="9610652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4_Custom Design">
  <a:themeElements>
    <a:clrScheme name="4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9933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8A2D"/>
        </a:accent6>
        <a:hlink>
          <a:srgbClr val="6600CC"/>
        </a:hlink>
        <a:folHlink>
          <a:srgbClr val="33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EFE1AF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6EED4"/>
        </a:accent5>
        <a:accent6>
          <a:srgbClr val="B95C00"/>
        </a:accent6>
        <a:hlink>
          <a:srgbClr val="CC3300"/>
        </a:hlink>
        <a:folHlink>
          <a:srgbClr val="99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bjectiv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2995</TotalTime>
  <Words>902</Words>
  <Application>Microsoft Office PowerPoint</Application>
  <PresentationFormat>On-screen Show (4:3)</PresentationFormat>
  <Paragraphs>103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Calibri</vt:lpstr>
      <vt:lpstr>Palatino Linotype</vt:lpstr>
      <vt:lpstr>Tahoma</vt:lpstr>
      <vt:lpstr>Trebuchet MS</vt:lpstr>
      <vt:lpstr>Verdana</vt:lpstr>
      <vt:lpstr>4_Custom Design</vt:lpstr>
      <vt:lpstr>Objectives</vt:lpstr>
      <vt:lpstr>1.0</vt:lpstr>
      <vt:lpstr>Overview</vt:lpstr>
      <vt:lpstr>History of PHP</vt:lpstr>
      <vt:lpstr>PHP’s Key Features</vt:lpstr>
      <vt:lpstr>PHP’s Key Features</vt:lpstr>
      <vt:lpstr>How PHP Works</vt:lpstr>
      <vt:lpstr>Setting up PHP Dev Envirn</vt:lpstr>
      <vt:lpstr>Basic PHP Syntax</vt:lpstr>
      <vt:lpstr>Basic PHP Syntax</vt:lpstr>
      <vt:lpstr>Basic PHP Example</vt:lpstr>
      <vt:lpstr>Running PHP Scripts</vt:lpstr>
      <vt:lpstr>Conclusion</vt:lpstr>
      <vt:lpstr>Thankyou.</vt:lpstr>
    </vt:vector>
  </TitlesOfParts>
  <Company>ut chattanooga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Context of Computing</dc:title>
  <dc:creator>Faculty</dc:creator>
  <cp:lastModifiedBy>Pious Kaira</cp:lastModifiedBy>
  <cp:revision>223</cp:revision>
  <cp:lastPrinted>2020-10-07T15:37:16Z</cp:lastPrinted>
  <dcterms:created xsi:type="dcterms:W3CDTF">2007-10-08T13:23:04Z</dcterms:created>
  <dcterms:modified xsi:type="dcterms:W3CDTF">2023-10-06T16:38:01Z</dcterms:modified>
</cp:coreProperties>
</file>