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7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300" r:id="rId29"/>
    <p:sldId id="284" r:id="rId30"/>
    <p:sldId id="285" r:id="rId31"/>
    <p:sldId id="286" r:id="rId32"/>
    <p:sldId id="287" r:id="rId33"/>
    <p:sldId id="288" r:id="rId34"/>
    <p:sldId id="301" r:id="rId35"/>
    <p:sldId id="289" r:id="rId36"/>
    <p:sldId id="290" r:id="rId37"/>
    <p:sldId id="291" r:id="rId38"/>
    <p:sldId id="292" r:id="rId39"/>
    <p:sldId id="302" r:id="rId40"/>
    <p:sldId id="293" r:id="rId41"/>
    <p:sldId id="294" r:id="rId4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308" autoAdjust="0"/>
  </p:normalViewPr>
  <p:slideViewPr>
    <p:cSldViewPr>
      <p:cViewPr varScale="1">
        <p:scale>
          <a:sx n="104" d="100"/>
          <a:sy n="104" d="100"/>
        </p:scale>
        <p:origin x="34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EF4A-FE10-402D-9A35-481AFED01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26F7-7067-4617-9657-63808CA40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71750"/>
            <a:ext cx="7391400" cy="1102519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3867150"/>
            <a:ext cx="6400800" cy="686919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0"/>
            <a:ext cx="2133600" cy="273844"/>
          </a:xfrm>
        </p:spPr>
        <p:txBody>
          <a:bodyPr/>
          <a:lstStyle/>
          <a:p>
            <a:fld id="{3BBBDD42-E965-4F40-AFC7-3E03F3FDF7BC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0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r="6015" b="50000"/>
          <a:stretch/>
        </p:blipFill>
        <p:spPr bwMode="auto">
          <a:xfrm>
            <a:off x="3962400" y="4459273"/>
            <a:ext cx="4572000" cy="3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09600" y="4812030"/>
            <a:ext cx="85344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8968-30A9-46FA-A245-B24CEC8F4A8E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F53C-C1D9-4287-A0AC-F704F654129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5D6-DA18-4B9F-B652-1A5903905139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" y="53579"/>
            <a:ext cx="8986520" cy="613171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8915400" cy="4038600"/>
          </a:xfrm>
        </p:spPr>
        <p:txBody>
          <a:bodyPr>
            <a:normAutofit/>
          </a:bodyPr>
          <a:lstStyle>
            <a:lvl1pPr>
              <a:defRPr sz="2600">
                <a:solidFill>
                  <a:srgbClr val="002060"/>
                </a:solidFill>
              </a:defRPr>
            </a:lvl1pPr>
            <a:lvl2pPr>
              <a:defRPr sz="2200"/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0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5ACC6993-43C5-4A35-916B-6E039B81D884}" type="datetime1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273844"/>
          </a:xfrm>
        </p:spPr>
        <p:txBody>
          <a:bodyPr/>
          <a:lstStyle/>
          <a:p>
            <a:r>
              <a:rPr lang="en-US" dirty="0"/>
              <a:t>ICT 4010 -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812030"/>
            <a:ext cx="85344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65" y="133350"/>
            <a:ext cx="611871" cy="4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" y="53579"/>
            <a:ext cx="8986520" cy="613171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8915400" cy="4038600"/>
          </a:xfrm>
        </p:spPr>
        <p:txBody>
          <a:bodyPr>
            <a:normAutofit/>
          </a:bodyPr>
          <a:lstStyle>
            <a:lvl1pPr>
              <a:defRPr sz="2600">
                <a:solidFill>
                  <a:srgbClr val="002060"/>
                </a:solidFill>
              </a:defRPr>
            </a:lvl1pPr>
            <a:lvl2pPr>
              <a:defRPr sz="2200"/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0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F9C3C4EC-34AC-4629-B641-C69D700C1243}" type="datetime1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0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273844"/>
          </a:xfrm>
        </p:spPr>
        <p:txBody>
          <a:bodyPr/>
          <a:lstStyle/>
          <a:p>
            <a:r>
              <a:rPr lang="en-US" dirty="0"/>
              <a:t>ICT 4010 -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812030"/>
            <a:ext cx="85344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" y="4365487"/>
            <a:ext cx="611871" cy="4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440D-35F8-46FC-9BE7-9F29801BB73D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3C44-57E4-40D1-89DD-D1AD5C94D053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2CDC-0ADF-4FA6-A595-5D747DB24249}" type="datetime1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703C-B8D1-4E21-8B87-ACFC1C0300A5}" type="datetime1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818A-CEEF-4A0A-94FB-B3D31C414FB1}" type="datetime1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A4B-3468-41B8-9798-E73692790A61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19BC-AE2F-4C4D-9F2F-26573CA053D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100662"/>
            <a:ext cx="4648200" cy="13854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Fast Ethernet </a:t>
            </a:r>
            <a:br>
              <a:rPr lang="en-US" dirty="0"/>
            </a:br>
            <a:r>
              <a:rPr lang="en-US" dirty="0"/>
              <a:t>and Gigabit Ethernet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09550"/>
            <a:ext cx="548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Data and Communication Networks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94335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Phyela Mbewe</a:t>
            </a:r>
          </a:p>
          <a:p>
            <a:pPr algn="r"/>
            <a:r>
              <a:rPr lang="en-US" sz="1600" dirty="0"/>
              <a:t>LIS Department</a:t>
            </a:r>
          </a:p>
          <a:p>
            <a:pPr algn="r"/>
            <a:r>
              <a:rPr lang="en-US" sz="1600" dirty="0"/>
              <a:t>University of Zambia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62400" y="1581150"/>
            <a:ext cx="2057400" cy="48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Lecture 10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04900" y="234950"/>
            <a:ext cx="13335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ICT 4010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09600" y="4558724"/>
            <a:ext cx="3823318" cy="2156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September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4211597" cy="315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CSMA </a:t>
            </a:r>
            <a:r>
              <a:rPr lang="en-GB" altLang="en-US" b="1" dirty="0">
                <a:ea typeface="ＭＳ Ｐゴシック" pitchFamily="34" charset="-128"/>
              </a:rPr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CSMA senses the state of medium in order to prevent or recover from a collision</a:t>
            </a:r>
          </a:p>
          <a:p>
            <a:pPr lvl="1"/>
            <a:r>
              <a:rPr lang="en-US" dirty="0"/>
              <a:t>Collision happens when two transmitters transmit at the same time</a:t>
            </a:r>
          </a:p>
          <a:p>
            <a:pPr lvl="1"/>
            <a:r>
              <a:rPr lang="en-US" dirty="0"/>
              <a:t>Data gets scrambled and receivers would not be able to discern one from another causing information to get lost</a:t>
            </a:r>
          </a:p>
          <a:p>
            <a:r>
              <a:rPr lang="en-US" dirty="0"/>
              <a:t>Two general categories of CSMA</a:t>
            </a:r>
          </a:p>
          <a:p>
            <a:pPr lvl="1"/>
            <a:r>
              <a:rPr lang="en-US" dirty="0"/>
              <a:t>CSMA/CD </a:t>
            </a:r>
          </a:p>
          <a:p>
            <a:pPr lvl="1"/>
            <a:r>
              <a:rPr lang="en-US" dirty="0"/>
              <a:t>CSMA/CA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324350"/>
            <a:ext cx="3124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Recap of  Lecture 5 Slides 10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0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CSMA </a:t>
            </a:r>
            <a:r>
              <a:rPr lang="en-GB" altLang="en-US" b="1" dirty="0">
                <a:ea typeface="ＭＳ Ｐゴシック" pitchFamily="34" charset="-128"/>
              </a:rPr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CSMA/CD (CSMA with Collision Detection)</a:t>
            </a:r>
          </a:p>
          <a:p>
            <a:pPr lvl="1"/>
            <a:r>
              <a:rPr lang="en-US" dirty="0"/>
              <a:t>Listens for collisions in the media</a:t>
            </a:r>
          </a:p>
          <a:p>
            <a:pPr lvl="1"/>
            <a:r>
              <a:rPr lang="en-US" dirty="0"/>
              <a:t>Immediately terminates transmission once a collision is detected </a:t>
            </a:r>
          </a:p>
          <a:p>
            <a:pPr lvl="1"/>
            <a:r>
              <a:rPr lang="en-US" dirty="0"/>
              <a:t>Minimizes recovery time</a:t>
            </a:r>
          </a:p>
          <a:p>
            <a:pPr lvl="1"/>
            <a:r>
              <a:rPr lang="en-US" dirty="0"/>
              <a:t>Transmits bits which are assembled at the receiver</a:t>
            </a:r>
          </a:p>
          <a:p>
            <a:pPr lvl="1"/>
            <a:r>
              <a:rPr lang="en-US" dirty="0"/>
              <a:t>Used mostly in wired installations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0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Diagram for CSMA/CD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7457"/>
          <a:stretch/>
        </p:blipFill>
        <p:spPr bwMode="auto">
          <a:xfrm>
            <a:off x="1066800" y="742950"/>
            <a:ext cx="6434288" cy="37492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5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Collisions are caused when two adaptors (end devices) transmit at the same time</a:t>
            </a:r>
          </a:p>
          <a:p>
            <a:r>
              <a:rPr lang="en-US" altLang="en-US" sz="2800" dirty="0"/>
              <a:t>adaptors sense collision based on time and </a:t>
            </a:r>
            <a:r>
              <a:rPr lang="en-US" altLang="en-US" sz="2800" b="1" dirty="0"/>
              <a:t>voltage differences</a:t>
            </a:r>
            <a:endParaRPr lang="en-US" altLang="en-US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Collision Detection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8915400" cy="3810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How can A know that a collision has taken place?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A’s message reaches B at time 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B’s message (response) reaches A at time 2T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IEEE 802.3 standard  specifies a max value of 2T to be 51.2us (</a:t>
            </a:r>
            <a:r>
              <a:rPr lang="en-US" altLang="en-US" sz="2000" dirty="0" err="1"/>
              <a:t>nano</a:t>
            </a:r>
            <a:r>
              <a:rPr lang="en-US" altLang="en-US" sz="2000" dirty="0"/>
              <a:t> seconds)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This relates to a maximum distance of 2500m between hosts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 10Mbps it takes 0.1us to transmit one bit so 512 bits (64B, minimum frame size) takes 51.2us to send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 jamming signal is sent after collision is detected to ensure all hosts acknowledge the collision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48 bit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5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Exponential </a:t>
            </a:r>
            <a:r>
              <a:rPr lang="en-US" altLang="en-US" dirty="0" err="1"/>
              <a:t>Backoff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if line is busy, wait for sender to stop and then wait an additional 9.6 microseconds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/>
                  <a:t>If a collision is detected, delay and try again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/>
                  <a:t>Delay time is selected using binary exponential </a:t>
                </a:r>
                <a:r>
                  <a:rPr lang="en-US" altLang="en-US" sz="2400" dirty="0" err="1"/>
                  <a:t>backoff</a:t>
                </a:r>
                <a:r>
                  <a:rPr lang="en-US" altLang="en-US" sz="2400" dirty="0"/>
                  <a:t>: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1st time: choose K from {0,1} then delay = K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en-US" dirty="0"/>
                  <a:t> 51.2us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2nd time: choose K from {0,1,2,3} then delay = K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en-US" dirty="0"/>
                  <a:t> 51.2us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i="1" dirty="0"/>
                  <a:t>nth</a:t>
                </a:r>
                <a:r>
                  <a:rPr lang="en-US" altLang="en-US" dirty="0"/>
                  <a:t> time: delay = </a:t>
                </a:r>
                <a:r>
                  <a:rPr lang="en-US" altLang="en-US" i="1" dirty="0"/>
                  <a:t>K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en-US" dirty="0"/>
                  <a:t> 51.2us, for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=0..2</a:t>
                </a:r>
                <a:r>
                  <a:rPr lang="en-US" altLang="en-US" i="1" baseline="30000" dirty="0"/>
                  <a:t>n</a:t>
                </a:r>
                <a:r>
                  <a:rPr lang="en-US" altLang="en-US" dirty="0"/>
                  <a:t> – 1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b="1" dirty="0"/>
                  <a:t>Note max value for k = 1023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/>
                  <a:t>give up after several tries (usually 16)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Report transmit error to host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866" r="-1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2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Exponential </a:t>
            </a:r>
            <a:r>
              <a:rPr lang="en-US" altLang="en-US" dirty="0" err="1"/>
              <a:t>Backoff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If delay times were not random, then there is a chance that sources would retransmit at the same time</a:t>
            </a:r>
          </a:p>
          <a:p>
            <a:endParaRPr lang="en-US" altLang="en-US" sz="2400" dirty="0"/>
          </a:p>
          <a:p>
            <a:r>
              <a:rPr lang="en-US" altLang="en-US" sz="2400" dirty="0"/>
              <a:t>Why not just choose from small set for K (delay values):</a:t>
            </a:r>
          </a:p>
          <a:p>
            <a:pPr lvl="1"/>
            <a:r>
              <a:rPr lang="en-US" altLang="en-US" sz="2000" dirty="0"/>
              <a:t>This works fine for a small number of hosts</a:t>
            </a:r>
          </a:p>
          <a:p>
            <a:pPr lvl="1"/>
            <a:r>
              <a:rPr lang="en-US" altLang="en-US" sz="2000" dirty="0"/>
              <a:t>Large number of nodes would result in more collisions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Fast Ethernet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Fast Ethernet (100Mbps) has technology very similar to 10Mbps Ethernet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Uses different physical layer </a:t>
            </a:r>
            <a:r>
              <a:rPr lang="en-US" altLang="en-US" sz="2400" b="1" dirty="0"/>
              <a:t>encoding</a:t>
            </a:r>
            <a:r>
              <a:rPr lang="en-US" altLang="en-US" sz="2400" dirty="0"/>
              <a:t> (4B5B)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Many NICs are capable with 10Mbps and 100Mbps networks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Can be used at either speed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5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Gigabit Ethernet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Gigabit Ethernet (1,000Mbps)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Compatible with lower speeds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Uses standard framing and CSMA/CD algorithm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Typically used for network backbones and inter-router connectivity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Becoming cost competitive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0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Overview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Ethernet works best under light loads</a:t>
            </a:r>
          </a:p>
          <a:p>
            <a:pPr lvl="2"/>
            <a:r>
              <a:rPr lang="en-US" altLang="en-US" dirty="0"/>
              <a:t>network capacity is wasted by collisions</a:t>
            </a:r>
          </a:p>
          <a:p>
            <a:pPr lvl="2"/>
            <a:endParaRPr lang="en-US" altLang="en-US" dirty="0"/>
          </a:p>
          <a:p>
            <a:r>
              <a:rPr lang="en-US" altLang="en-US" sz="2800" dirty="0"/>
              <a:t>Most networks are limited to about 200 hosts</a:t>
            </a:r>
          </a:p>
          <a:p>
            <a:pPr lvl="1"/>
            <a:r>
              <a:rPr lang="en-US" altLang="en-US" sz="2400" dirty="0"/>
              <a:t>Specification allows for up to 1024</a:t>
            </a:r>
          </a:p>
          <a:p>
            <a:r>
              <a:rPr lang="en-US" altLang="en-US" sz="2800" dirty="0"/>
              <a:t>Ethernet is inexpensive, fast and easy to administer</a:t>
            </a:r>
          </a:p>
          <a:p>
            <a:pPr lvl="1"/>
            <a:endParaRPr lang="en-US" altLang="en-US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0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Most popular packet-switched LAN technology</a:t>
            </a:r>
          </a:p>
          <a:p>
            <a:endParaRPr lang="en-US" altLang="en-US" sz="2800" dirty="0"/>
          </a:p>
          <a:p>
            <a:r>
              <a:rPr lang="en-US" altLang="en-US" sz="2800" dirty="0"/>
              <a:t>Bandwidths: 10Mbps, 100Mbps, 1Gbps,  10Gbps etc.</a:t>
            </a:r>
          </a:p>
          <a:p>
            <a:pPr lvl="1"/>
            <a:r>
              <a:rPr lang="en-US" altLang="en-US" sz="2400" dirty="0"/>
              <a:t>to the latest 400Gbps (currently)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Bus and Star topologies are used to connect hosts</a:t>
            </a:r>
          </a:p>
          <a:p>
            <a:pPr lvl="1"/>
            <a:endParaRPr lang="en-US" altLang="en-US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Ethernet’s peak utilization is pretty low</a:t>
            </a:r>
          </a:p>
          <a:p>
            <a:pPr lvl="1"/>
            <a:r>
              <a:rPr lang="en-US" altLang="en-US" dirty="0"/>
              <a:t>network capacity is wasted by collisions </a:t>
            </a:r>
            <a:r>
              <a:rPr lang="en-US" altLang="en-US" i="1" dirty="0">
                <a:solidFill>
                  <a:srgbClr val="0070C0"/>
                </a:solidFill>
              </a:rPr>
              <a:t>(as previously mentioned) </a:t>
            </a: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Peak throughput worsens with:</a:t>
            </a:r>
          </a:p>
          <a:p>
            <a:pPr lvl="1"/>
            <a:r>
              <a:rPr lang="en-US" altLang="en-US" dirty="0"/>
              <a:t>More hosts</a:t>
            </a:r>
          </a:p>
          <a:p>
            <a:pPr marL="1085850" lvl="2"/>
            <a:r>
              <a:rPr lang="en-US" altLang="en-US" dirty="0"/>
              <a:t>More collisions needed to identify single sender</a:t>
            </a:r>
          </a:p>
          <a:p>
            <a:pPr lvl="1"/>
            <a:r>
              <a:rPr lang="en-US" altLang="en-US" dirty="0"/>
              <a:t>Smaller packet sizes</a:t>
            </a:r>
          </a:p>
          <a:p>
            <a:pPr marL="1085850" lvl="2"/>
            <a:r>
              <a:rPr lang="en-US" altLang="en-US" dirty="0"/>
              <a:t>More frequent arbitration (processing from end devices)</a:t>
            </a:r>
          </a:p>
          <a:p>
            <a:pPr lvl="1"/>
            <a:r>
              <a:rPr lang="en-US" altLang="en-US" dirty="0"/>
              <a:t>Longer links (Longer cable connection distances)</a:t>
            </a:r>
          </a:p>
          <a:p>
            <a:pPr marL="1085850" lvl="2"/>
            <a:r>
              <a:rPr lang="en-US" altLang="en-US" dirty="0"/>
              <a:t>Collisions take longer to observe, more wasted bandwidth</a:t>
            </a:r>
          </a:p>
          <a:p>
            <a:pPr lvl="2"/>
            <a:r>
              <a:rPr lang="en-US" altLang="en-US" dirty="0"/>
              <a:t>Efficiency is improved by avoiding these conditions (</a:t>
            </a:r>
            <a:r>
              <a:rPr lang="en-US" altLang="en-US" dirty="0" err="1"/>
              <a:t>ie</a:t>
            </a:r>
            <a:r>
              <a:rPr lang="en-US" altLang="en-US" dirty="0"/>
              <a:t> shorter links)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did Ethernet Win?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are several LAN protocols</a:t>
            </a:r>
          </a:p>
          <a:p>
            <a:endParaRPr lang="en-US" altLang="en-US" dirty="0"/>
          </a:p>
          <a:p>
            <a:r>
              <a:rPr lang="en-US" altLang="en-US" dirty="0"/>
              <a:t>Ethernet became the dominant LAN protocol due to:</a:t>
            </a:r>
          </a:p>
          <a:p>
            <a:pPr lvl="1"/>
            <a:r>
              <a:rPr lang="en-US" altLang="en-US" sz="2400" b="1" dirty="0"/>
              <a:t>Price</a:t>
            </a:r>
          </a:p>
          <a:p>
            <a:pPr lvl="1"/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Availability</a:t>
            </a:r>
          </a:p>
          <a:p>
            <a:pPr lvl="1"/>
            <a:r>
              <a:rPr lang="en-US" altLang="en-US" dirty="0"/>
              <a:t>Ease of use</a:t>
            </a:r>
          </a:p>
          <a:p>
            <a:pPr lvl="1"/>
            <a:r>
              <a:rPr lang="en-US" altLang="en-US" dirty="0"/>
              <a:t>Scalability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Lucida Sans" pitchFamily="34" charset="0"/>
              </a:rPr>
              <a:t>Fast Ethernet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Ethernet with 100 Mbps data  transfer speed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Also known as </a:t>
            </a:r>
            <a:r>
              <a:rPr lang="en-US" altLang="en-US" sz="2400" b="1" dirty="0"/>
              <a:t>100BASE-T </a:t>
            </a:r>
            <a:r>
              <a:rPr lang="en-US" altLang="en-US" sz="2400" dirty="0"/>
              <a:t>Network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>
                <a:solidFill>
                  <a:schemeClr val="tx1"/>
                </a:solidFill>
              </a:rPr>
              <a:t>Three Choices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052" descr="4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16099"/>
            <a:ext cx="8388350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2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Lucida Sans" pitchFamily="34" charset="0"/>
              </a:rPr>
              <a:t>Fast Ethernet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 descr="100Bas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1" r="4805" b="25309"/>
          <a:stretch/>
        </p:blipFill>
        <p:spPr bwMode="auto">
          <a:xfrm>
            <a:off x="76199" y="1047750"/>
            <a:ext cx="8511903" cy="205280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867150"/>
            <a:ext cx="8382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Note: maximum network segment length for 100Base-FX networks was initially 100 but has been improved to 2 km (see table on Slide 22)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4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76550"/>
            <a:ext cx="8915400" cy="1828800"/>
          </a:xfrm>
        </p:spPr>
        <p:txBody>
          <a:bodyPr/>
          <a:lstStyle/>
          <a:p>
            <a:r>
              <a:rPr lang="en-US" dirty="0"/>
              <a:t>Ethernet Data speeds</a:t>
            </a:r>
          </a:p>
          <a:p>
            <a:pPr lvl="1"/>
            <a:r>
              <a:rPr lang="en-US" dirty="0"/>
              <a:t>from: 10 Mbps (1970s)</a:t>
            </a:r>
          </a:p>
          <a:p>
            <a:pPr lvl="1"/>
            <a:r>
              <a:rPr lang="en-US" dirty="0"/>
              <a:t>to: beyond 400 </a:t>
            </a:r>
            <a:r>
              <a:rPr lang="en-US" dirty="0" err="1"/>
              <a:t>Gbps</a:t>
            </a:r>
            <a:r>
              <a:rPr lang="en-US" dirty="0"/>
              <a:t> (currently)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00199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29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Ethernet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4350"/>
            <a:ext cx="89154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Frequency</a:t>
            </a:r>
          </a:p>
          <a:p>
            <a:pPr lvl="1"/>
            <a:r>
              <a:rPr lang="en-US" sz="2000" dirty="0"/>
              <a:t>the number of complete cycles per second for an </a:t>
            </a:r>
            <a:r>
              <a:rPr lang="en-US" sz="2000" b="1" dirty="0"/>
              <a:t>oscillating  current </a:t>
            </a:r>
            <a:r>
              <a:rPr lang="en-US" sz="2000" dirty="0"/>
              <a:t>or </a:t>
            </a:r>
            <a:r>
              <a:rPr lang="en-US" sz="2000" b="1" dirty="0"/>
              <a:t>varying current</a:t>
            </a:r>
            <a:endParaRPr lang="en-US" sz="2000" dirty="0"/>
          </a:p>
          <a:p>
            <a:pPr lvl="1"/>
            <a:endParaRPr lang="en-US" sz="1600" dirty="0"/>
          </a:p>
          <a:p>
            <a:r>
              <a:rPr lang="en-US" sz="2400" dirty="0"/>
              <a:t>Hertz</a:t>
            </a:r>
          </a:p>
          <a:p>
            <a:pPr lvl="1"/>
            <a:r>
              <a:rPr lang="en-US" sz="2000" dirty="0"/>
              <a:t>represented by symbol Hz. </a:t>
            </a:r>
          </a:p>
          <a:p>
            <a:pPr lvl="1"/>
            <a:r>
              <a:rPr lang="en-US" sz="2000" dirty="0"/>
              <a:t>Hertz is cycles per one second. If the frequency is 500 MHz, then it is 500,000,000 Hertz or cycles per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5617"/>
            <a:ext cx="2743200" cy="16502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409949"/>
            <a:ext cx="5638800" cy="1285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/>
              <a:t>MHz and Mbps are not equal</a:t>
            </a:r>
            <a:endParaRPr lang="en-US" sz="2000" dirty="0"/>
          </a:p>
          <a:p>
            <a:pPr lvl="2"/>
            <a:r>
              <a:rPr lang="en-US" sz="1800" dirty="0"/>
              <a:t>MHz is normally used to indicate analogue signals rate </a:t>
            </a:r>
          </a:p>
          <a:p>
            <a:pPr lvl="2"/>
            <a:r>
              <a:rPr lang="en-US" sz="1800" dirty="0"/>
              <a:t>while Mbps indicates digital bandwidth speed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1939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Ethernet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digital signal can only have discrete values, for binary digital those values are 0 and 1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04950"/>
            <a:ext cx="4586288" cy="31527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657350"/>
            <a:ext cx="3733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digital signal can only have discrete values, for binary digital signals those values are 0 and 1</a:t>
            </a:r>
          </a:p>
          <a:p>
            <a:endParaRPr lang="en-US" sz="2400" dirty="0"/>
          </a:p>
          <a:p>
            <a:r>
              <a:rPr lang="en-US" sz="2400" dirty="0"/>
              <a:t>traditionally, a high-to-low voltage transition represents a  '0' bit and a low-to-high transition represents a  '1' bit.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959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Ethernet -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4556"/>
              </p:ext>
            </p:extLst>
          </p:nvPr>
        </p:nvGraphicFramePr>
        <p:xfrm>
          <a:off x="533400" y="819153"/>
          <a:ext cx="7010400" cy="2956117"/>
        </p:xfrm>
        <a:graphic>
          <a:graphicData uri="http://schemas.openxmlformats.org/drawingml/2006/table">
            <a:tbl>
              <a:tblPr/>
              <a:tblGrid>
                <a:gridCol w="209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32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UTP 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Bandwidth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5e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Gbps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10 Gbps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6a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10 Gbps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10 Gbps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6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7a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GHz (1000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to 100 Gbps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6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GHz (2000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to 40 Gbps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248150"/>
            <a:ext cx="8382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Note: higher frequencies are associated to higher bandwidth, however, remember that MHz and Mbps are not equal 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0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- Clocking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bits are sent from a sender to a receiver across a network they need a mechanism to synchronize their clocks so they both know when a bit starts and when it stops. </a:t>
            </a:r>
          </a:p>
          <a:p>
            <a:r>
              <a:rPr lang="en-US" dirty="0"/>
              <a:t>This means that clocking information needs to be sent as well as the data so that the receiving station can synchronizes its own clock with the sender's clock.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9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Ethernet -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bandwidth of twisted pair cables (Mbps) is dependent on which </a:t>
            </a:r>
            <a:r>
              <a:rPr lang="en-US" b="1" dirty="0"/>
              <a:t>encoding method</a:t>
            </a:r>
            <a:r>
              <a:rPr lang="en-US" dirty="0"/>
              <a:t> the Ethernet standard is using </a:t>
            </a:r>
          </a:p>
          <a:p>
            <a:endParaRPr lang="en-US" dirty="0"/>
          </a:p>
          <a:p>
            <a:pPr lvl="1"/>
            <a:r>
              <a:rPr lang="en-US" b="1" dirty="0"/>
              <a:t>Manchester encoding </a:t>
            </a:r>
            <a:r>
              <a:rPr lang="en-US" dirty="0"/>
              <a:t>was used for 10 Mbps Ethernet</a:t>
            </a:r>
          </a:p>
          <a:p>
            <a:pPr lvl="1"/>
            <a:r>
              <a:rPr lang="en-GB" b="1" dirty="0"/>
              <a:t>4B/5B </a:t>
            </a:r>
            <a:r>
              <a:rPr lang="en-GB" dirty="0"/>
              <a:t>code (and other encoding schemes) used for Fast Ethernet  (100 Mbps)</a:t>
            </a:r>
            <a:endParaRPr lang="en-US" dirty="0"/>
          </a:p>
          <a:p>
            <a:pPr lvl="1"/>
            <a:r>
              <a:rPr lang="en-US" b="1" dirty="0"/>
              <a:t>PAM-5 encoding </a:t>
            </a:r>
            <a:r>
              <a:rPr lang="en-US" dirty="0"/>
              <a:t>used for Gigabit Ethernet (1000 Mbps) 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248150"/>
            <a:ext cx="8382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Note: while higher frequencies are associated to higher bandwidth, it is the encoding method that affects the overall bandwidth of the different Ethernet speeds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5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was developed by Xerox, DEC, and Intel in the mid-1970s as a 10-Mbps (Megabits per second) networking protocol</a:t>
            </a:r>
          </a:p>
          <a:p>
            <a:pPr lvl="1"/>
            <a:r>
              <a:rPr lang="en-US" dirty="0"/>
              <a:t>very fast for that time period</a:t>
            </a:r>
          </a:p>
          <a:p>
            <a:pPr lvl="1"/>
            <a:r>
              <a:rPr lang="en-US" dirty="0"/>
              <a:t>operating over a heavy coax cable</a:t>
            </a:r>
          </a:p>
          <a:p>
            <a:pPr lvl="1"/>
            <a:endParaRPr lang="en-US" dirty="0"/>
          </a:p>
          <a:p>
            <a:r>
              <a:rPr lang="en-US" dirty="0"/>
              <a:t>Today, although many networks have migrated to Fast Ethernet (100 Mbps) or even Gigabit Ethernet (1000 Mbps), </a:t>
            </a:r>
          </a:p>
          <a:p>
            <a:pPr lvl="1"/>
            <a:r>
              <a:rPr lang="en-US" dirty="0"/>
              <a:t>10-Mbps Ethernet is still available and is used by many networks.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Ethernet -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Manchester encoding </a:t>
            </a:r>
          </a:p>
          <a:p>
            <a:pPr lvl="1"/>
            <a:r>
              <a:rPr lang="en-US" dirty="0"/>
              <a:t>is an encoding method commonly used on Legacy Ethernet networks (10 Mbps Ethernet)</a:t>
            </a:r>
          </a:p>
          <a:p>
            <a:pPr lvl="1"/>
            <a:r>
              <a:rPr lang="en-US" dirty="0"/>
              <a:t>There are two rules to follow using this encoding method:</a:t>
            </a:r>
          </a:p>
          <a:p>
            <a:pPr lvl="2"/>
            <a:r>
              <a:rPr lang="en-US" dirty="0"/>
              <a:t>To send a  '0' data bit, </a:t>
            </a:r>
            <a:r>
              <a:rPr lang="en-US" b="1" dirty="0"/>
              <a:t>increase</a:t>
            </a:r>
            <a:r>
              <a:rPr lang="en-US" dirty="0"/>
              <a:t> the voltage up from 0 to +V from the start to the middle of the </a:t>
            </a:r>
            <a:r>
              <a:rPr lang="en-US" b="1" dirty="0"/>
              <a:t>bit period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   </a:t>
            </a:r>
          </a:p>
          <a:p>
            <a:pPr lvl="2"/>
            <a:r>
              <a:rPr lang="en-US" dirty="0"/>
              <a:t>To send a '1' data bit, </a:t>
            </a:r>
            <a:r>
              <a:rPr lang="en-US" b="1" dirty="0"/>
              <a:t>decrease</a:t>
            </a:r>
            <a:r>
              <a:rPr lang="en-US" dirty="0"/>
              <a:t> the voltage down from +V to 0 from the start to the middle of the bit period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5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06100"/>
            <a:ext cx="4953000" cy="308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Ethernet -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736600"/>
            <a:ext cx="2209800" cy="768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Manchester encoding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example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3714750"/>
            <a:ext cx="8915400" cy="990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high-to-low </a:t>
            </a:r>
            <a:r>
              <a:rPr lang="en-US" dirty="0"/>
              <a:t>transition represents a '0' data bit and </a:t>
            </a:r>
            <a:r>
              <a:rPr lang="en-US" b="1" dirty="0"/>
              <a:t>a low-to-high</a:t>
            </a:r>
            <a:r>
              <a:rPr lang="en-US" dirty="0"/>
              <a:t> transition represents a '1' data bit.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48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Ethernet -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4B/5B encoding</a:t>
            </a:r>
          </a:p>
          <a:p>
            <a:pPr lvl="1"/>
            <a:r>
              <a:rPr lang="en-US" dirty="0"/>
              <a:t> is an encoding method that replaces every group of 4 bits by a 5-bit code. The code ensures that at least one voltage level transition occurs for every 5 bits.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571750"/>
            <a:ext cx="737459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22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Ethernet -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4B/5B encoding</a:t>
            </a:r>
          </a:p>
          <a:p>
            <a:pPr lvl="1"/>
            <a:r>
              <a:rPr lang="en-US" sz="2000" dirty="0"/>
              <a:t>For example: sending  the data 0111010000100000. As shown below, the data is first grouped into 4-bit nibbles. Then a 5-bit code is applied to each separate 4-bit group. </a:t>
            </a:r>
            <a:endParaRPr lang="en-US" sz="20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8350"/>
            <a:ext cx="5867400" cy="116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7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Ethernet -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4B/5B encoding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0" y="1657350"/>
            <a:ext cx="8153400" cy="289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Note: </a:t>
            </a:r>
            <a:r>
              <a:rPr lang="en-US" dirty="0">
                <a:solidFill>
                  <a:srgbClr val="0070C0"/>
                </a:solidFill>
              </a:rPr>
              <a:t>with Fast Ethernet, after 4B/5B encoding, </a:t>
            </a:r>
            <a:r>
              <a:rPr lang="en-US" b="1" dirty="0">
                <a:solidFill>
                  <a:srgbClr val="0070C0"/>
                </a:solidFill>
              </a:rPr>
              <a:t>MLT-3 or NRZ-I </a:t>
            </a:r>
            <a:r>
              <a:rPr lang="en-US" dirty="0">
                <a:solidFill>
                  <a:srgbClr val="0070C0"/>
                </a:solidFill>
              </a:rPr>
              <a:t>encoding is applied depending on whether copper of fiber is being used - 100BASE-TX or 100BASE-FX.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rgbClr val="0070C0"/>
                </a:solidFill>
              </a:rPr>
              <a:t>Note 2: </a:t>
            </a:r>
            <a:r>
              <a:rPr lang="en-US" i="1" dirty="0">
                <a:solidFill>
                  <a:srgbClr val="0070C0"/>
                </a:solidFill>
              </a:rPr>
              <a:t>details of MLT-3 and NRZ-I encoding is beyond our current scope, however, it is important to note the different encoding methods are used for different speeds of Ethernet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rgbClr val="0070C0"/>
                </a:solidFill>
              </a:rPr>
              <a:t>* Exercise: </a:t>
            </a:r>
            <a:r>
              <a:rPr lang="en-US" i="1" dirty="0">
                <a:solidFill>
                  <a:srgbClr val="0070C0"/>
                </a:solidFill>
              </a:rPr>
              <a:t>find out more on the </a:t>
            </a:r>
            <a:r>
              <a:rPr lang="en-US" b="1" i="1" dirty="0">
                <a:solidFill>
                  <a:srgbClr val="0070C0"/>
                </a:solidFill>
              </a:rPr>
              <a:t>4D-PAM5 Encoding </a:t>
            </a:r>
            <a:r>
              <a:rPr lang="en-US" i="1" dirty="0">
                <a:solidFill>
                  <a:srgbClr val="0070C0"/>
                </a:solidFill>
              </a:rPr>
              <a:t>used in 1000BASE-T  (Gigabit Ethernet) networks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59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Gigabit Ethernet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February 1997 the Gigabit Ethernet Alliance  announced that IEEE802.3z Task Force met to review the first draft of the Gigabit Ethernet Standard</a:t>
            </a:r>
          </a:p>
          <a:p>
            <a:r>
              <a:rPr lang="en-US" altLang="en-US" sz="2400" dirty="0">
                <a:solidFill>
                  <a:srgbClr val="0099FF"/>
                </a:solidFill>
              </a:rPr>
              <a:t>1000 BASE X (IEEE802.3z)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was approved in June 1998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Gigabit Ethernet (1000 BASE 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Provides speeds of 1000 Mbps</a:t>
            </a:r>
          </a:p>
          <a:p>
            <a:pPr lvl="1"/>
            <a:r>
              <a:rPr lang="en-US" altLang="en-US" sz="2000" dirty="0">
                <a:solidFill>
                  <a:srgbClr val="0070C0"/>
                </a:solidFill>
              </a:rPr>
              <a:t>one billion bits per second capacity) </a:t>
            </a:r>
          </a:p>
          <a:p>
            <a:pPr lvl="1"/>
            <a:r>
              <a:rPr lang="en-US" altLang="en-US" sz="2000" dirty="0"/>
              <a:t>for half-duplex and full-duplex operation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Uses Ethernet frame format and MAC technology</a:t>
            </a:r>
          </a:p>
          <a:p>
            <a:pPr lvl="1"/>
            <a:r>
              <a:rPr lang="en-US" altLang="en-US" sz="2000" dirty="0"/>
              <a:t>(similar to Fast Ethernet), includes CSMA/CD access method for collision detection</a:t>
            </a:r>
          </a:p>
          <a:p>
            <a:pPr lvl="1"/>
            <a:r>
              <a:rPr lang="en-US" altLang="en-US" sz="2000" dirty="0"/>
              <a:t>Backward compatible with 10 BASE-T and 100 BASE-T</a:t>
            </a:r>
          </a:p>
          <a:p>
            <a:endParaRPr lang="en-US" altLang="en-US" sz="2400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0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Gigabit Ethernet Technology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181350"/>
            <a:ext cx="8915400" cy="1524000"/>
          </a:xfrm>
        </p:spPr>
        <p:txBody>
          <a:bodyPr>
            <a:normAutofit/>
          </a:bodyPr>
          <a:lstStyle/>
          <a:p>
            <a:r>
              <a:rPr lang="en-GB" sz="2000" dirty="0"/>
              <a:t>1000 BASE SX	 </a:t>
            </a:r>
            <a:r>
              <a:rPr lang="en-GB" sz="2000" dirty="0" err="1"/>
              <a:t>fiber</a:t>
            </a:r>
            <a:r>
              <a:rPr lang="en-GB" sz="2000" dirty="0"/>
              <a:t>  - short wavelength</a:t>
            </a:r>
          </a:p>
          <a:p>
            <a:r>
              <a:rPr lang="en-GB" sz="2000" dirty="0"/>
              <a:t>1000 BASE LX	 </a:t>
            </a:r>
            <a:r>
              <a:rPr lang="en-GB" sz="2000" dirty="0" err="1"/>
              <a:t>fiber</a:t>
            </a:r>
            <a:r>
              <a:rPr lang="en-GB" sz="2000" dirty="0"/>
              <a:t>  - long wavelength</a:t>
            </a:r>
          </a:p>
          <a:p>
            <a:r>
              <a:rPr lang="en-GB" sz="2000" dirty="0"/>
              <a:t>1000 BASE CX	copper  - shielded twisted pair</a:t>
            </a:r>
          </a:p>
          <a:p>
            <a:r>
              <a:rPr lang="en-GB" sz="2000" dirty="0"/>
              <a:t>1000 BASE T	copper  - unshielded twisted pair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47750"/>
            <a:ext cx="8059738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54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33399"/>
                </a:solidFill>
              </a:rPr>
              <a:t>1000 BASE SX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Wavelength Fiber Optic Cable</a:t>
            </a:r>
          </a:p>
          <a:p>
            <a:pPr lvl="1"/>
            <a:r>
              <a:rPr lang="en-US" altLang="en-US" dirty="0"/>
              <a:t>Supports maximum length up to 550 meters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770-860 nm range;  850 nm </a:t>
            </a:r>
            <a:r>
              <a:rPr lang="en-US" altLang="en-US" b="1" dirty="0"/>
              <a:t>laser</a:t>
            </a:r>
            <a:r>
              <a:rPr lang="en-US" altLang="en-US" dirty="0"/>
              <a:t> wavelength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Includes 8B/10B encoding and NRZ encoding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Only uses multimode fiber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Cheaper than </a:t>
            </a:r>
            <a:r>
              <a:rPr lang="en-US" altLang="en-US" dirty="0">
                <a:solidFill>
                  <a:srgbClr val="333399"/>
                </a:solidFill>
              </a:rPr>
              <a:t>1000 BASE</a:t>
            </a:r>
            <a:r>
              <a:rPr lang="en-US" altLang="en-US" dirty="0"/>
              <a:t> LX</a:t>
            </a:r>
            <a:endParaRPr lang="en-US" altLang="en-US" u="sng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ICT 4010 -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27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33399"/>
                </a:solidFill>
              </a:rPr>
              <a:t>1000 BASE LX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Wavelength Fiber Optic Cable</a:t>
            </a:r>
          </a:p>
          <a:p>
            <a:pPr lvl="1"/>
            <a:r>
              <a:rPr lang="en-US" altLang="en-US" dirty="0"/>
              <a:t>Supports maximum length up to 550 meters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1270-1355 nm range;  1300 nm laser wavelength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includes 8B/10B encoding and NRZ encoding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Uses either single mode or multimode fiber.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ICT 4010 -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is defined by the IEEE 802.3 international standards:</a:t>
            </a:r>
          </a:p>
          <a:p>
            <a:pPr lvl="1"/>
            <a:r>
              <a:rPr lang="en-US" dirty="0"/>
              <a:t>It enables the connection of up to 1024 nodes over coax, twisted-pair, or fiber optic cable. </a:t>
            </a:r>
          </a:p>
          <a:p>
            <a:pPr lvl="1"/>
            <a:r>
              <a:rPr lang="en-US" dirty="0"/>
              <a:t>Most new installations today use economical, lightweight cables such as Category 5 or Category 6 unshielded twisted-pair cable and fiber optic cable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9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1000 BASE CX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Shielded twisted pair</a:t>
            </a:r>
          </a:p>
          <a:p>
            <a:pPr lvl="1"/>
            <a:r>
              <a:rPr lang="en-US" altLang="en-US" dirty="0"/>
              <a:t>Supports 25 meters or less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includes 8B/10B encoding and NRZ encoding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Includes 2 shielded twisted pair wires/links with the cable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88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1000 BASE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Twisted Pair Gigabit Ethernet</a:t>
            </a:r>
          </a:p>
          <a:p>
            <a:pPr lvl="1"/>
            <a:r>
              <a:rPr lang="en-US" dirty="0"/>
              <a:t>Four pairs of Category 5 UTP wires within the cable</a:t>
            </a:r>
          </a:p>
          <a:p>
            <a:pPr lvl="2"/>
            <a:r>
              <a:rPr lang="en-US" dirty="0"/>
              <a:t>for cat 5 UTP cables: each wire can carry 250 Mbps of data</a:t>
            </a:r>
          </a:p>
          <a:p>
            <a:pPr lvl="1"/>
            <a:endParaRPr lang="en-US" dirty="0"/>
          </a:p>
          <a:p>
            <a:pPr lvl="1"/>
            <a:r>
              <a:rPr lang="en-US" altLang="en-US" dirty="0"/>
              <a:t>Can use Category 5, 6 and 7 copper cables</a:t>
            </a:r>
          </a:p>
          <a:p>
            <a:pPr lvl="1"/>
            <a:endParaRPr lang="en-US" altLang="en-US" dirty="0"/>
          </a:p>
          <a:p>
            <a:pPr lvl="1"/>
            <a:r>
              <a:rPr lang="en-US" dirty="0"/>
              <a:t>data is encoded twice; </a:t>
            </a:r>
            <a:r>
              <a:rPr lang="en-US" b="1" dirty="0"/>
              <a:t>8B1Q4 </a:t>
            </a:r>
            <a:r>
              <a:rPr lang="en-US" dirty="0"/>
              <a:t>encoding is used first then </a:t>
            </a:r>
            <a:r>
              <a:rPr lang="en-US" b="1" dirty="0"/>
              <a:t>4D-PAM5</a:t>
            </a:r>
            <a:r>
              <a:rPr lang="en-US" dirty="0"/>
              <a:t> encoding is applied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support maximum length of up to 100 meters</a:t>
            </a:r>
          </a:p>
          <a:p>
            <a:pPr lvl="2"/>
            <a:r>
              <a:rPr lang="en-US" dirty="0"/>
              <a:t>(whether using Cat 5, 6 or 7)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1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Ethernet is a broadcast protocol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Any signal can be received by all hosts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Switching enables individual hosts to communicate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Ethernet Overview – 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Ethernet signals are transmitted from a station (end device) sequentially one bit at a time, to every other station on the network</a:t>
            </a:r>
          </a:p>
          <a:p>
            <a:endParaRPr lang="en-US" dirty="0"/>
          </a:p>
          <a:p>
            <a:r>
              <a:rPr lang="en-US" dirty="0"/>
              <a:t>Ethernet uses a broadcast access method called</a:t>
            </a:r>
            <a:r>
              <a:rPr lang="en-US" b="1" dirty="0"/>
              <a:t> Carrier Sense Multiple Access/Collision Detection (CSMA/CD) </a:t>
            </a:r>
            <a:r>
              <a:rPr lang="en-US" dirty="0"/>
              <a:t>whereby:</a:t>
            </a:r>
          </a:p>
          <a:p>
            <a:pPr lvl="1"/>
            <a:r>
              <a:rPr lang="en-US" dirty="0"/>
              <a:t>Each computer can send a message at anytime. </a:t>
            </a:r>
          </a:p>
          <a:p>
            <a:pPr lvl="1"/>
            <a:r>
              <a:rPr lang="en-US" dirty="0"/>
              <a:t>The signal it sends travels to every computer on the network. Every computer hears the message, but only the intended receiver-computer recognizes the message because the message contains its address. </a:t>
            </a:r>
          </a:p>
          <a:p>
            <a:pPr lvl="1"/>
            <a:r>
              <a:rPr lang="en-US" dirty="0"/>
              <a:t>The message also contains the address of the sending computer so the message can be acknowledge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Cabling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Cabling (2, 5, T, F, S, L)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5 - Thick coax (original Ethernet cabling)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 – Twisted Pair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 – Optical fiber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 – Short wave laser over multimode fiber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 – Long wave laser over single mode fiber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5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0"/>
            <a:ext cx="8986520" cy="613171"/>
          </a:xfrm>
        </p:spPr>
        <p:txBody>
          <a:bodyPr/>
          <a:lstStyle/>
          <a:p>
            <a:r>
              <a:rPr lang="en-US" altLang="en-US" dirty="0"/>
              <a:t>Ethernet is Switched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6350"/>
            <a:ext cx="8915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Switches forward and filter frames based on LAN addresses (IP Addresses)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Ethernet is very scalable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Options for many interfaces (connection types)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Supports Full duplex operation (send/receive frames simultaneously)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Carrier Sense Multiple Access (CSMA) </a:t>
            </a:r>
            <a:r>
              <a:rPr lang="en-GB" altLang="en-US" b="1" dirty="0">
                <a:ea typeface="ＭＳ Ｐゴシック" pitchFamily="34" charset="-128"/>
              </a:rPr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>
                <a:ea typeface="ＭＳ Ｐゴシック" pitchFamily="34" charset="-128"/>
              </a:rPr>
              <a:t>CSMA is a Media Access Control (MAC) protocol </a:t>
            </a:r>
          </a:p>
          <a:p>
            <a:pPr lvl="1"/>
            <a:r>
              <a:rPr lang="en-GB" altLang="en-US" sz="2400" dirty="0">
                <a:ea typeface="ＭＳ Ｐゴシック" pitchFamily="34" charset="-128"/>
              </a:rPr>
              <a:t>Used to control the flow of data in a transmission media so that packets do not get lost and data integrity is maintained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ICT 4010 -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324350"/>
            <a:ext cx="2895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Recap of  Lecture 5 Slides 9 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9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15376</TotalTime>
  <Words>2241</Words>
  <Application>Microsoft Office PowerPoint</Application>
  <PresentationFormat>On-screen Show (16:9)</PresentationFormat>
  <Paragraphs>318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Lucida Sans</vt:lpstr>
      <vt:lpstr>Office Theme</vt:lpstr>
      <vt:lpstr>Fast Ethernet  and Gigabit Ethernet</vt:lpstr>
      <vt:lpstr>Ethernet Overview</vt:lpstr>
      <vt:lpstr>Ethernet Overview</vt:lpstr>
      <vt:lpstr>Ethernet Overview</vt:lpstr>
      <vt:lpstr>Ethernet Overview</vt:lpstr>
      <vt:lpstr>Ethernet Overview – How it works</vt:lpstr>
      <vt:lpstr>Ethernet Cabling</vt:lpstr>
      <vt:lpstr>Ethernet is Switched</vt:lpstr>
      <vt:lpstr>Carrier Sense Multiple Access (CSMA) Recap</vt:lpstr>
      <vt:lpstr>CSMA Recap</vt:lpstr>
      <vt:lpstr>CSMA Recap</vt:lpstr>
      <vt:lpstr>State Diagram for CSMA/CD</vt:lpstr>
      <vt:lpstr>Collisions</vt:lpstr>
      <vt:lpstr>Collision Detection </vt:lpstr>
      <vt:lpstr>Exponential Backoff</vt:lpstr>
      <vt:lpstr>Exponential Backoff</vt:lpstr>
      <vt:lpstr>Fast Ethernet Overview</vt:lpstr>
      <vt:lpstr>Gigabit Ethernet Overview</vt:lpstr>
      <vt:lpstr>Ethernet Overview (cont.)</vt:lpstr>
      <vt:lpstr>Ethernet Problems</vt:lpstr>
      <vt:lpstr>Why did Ethernet Win?</vt:lpstr>
      <vt:lpstr>Fast Ethernet</vt:lpstr>
      <vt:lpstr>Fast Ethernet</vt:lpstr>
      <vt:lpstr>Ethernet Evolution</vt:lpstr>
      <vt:lpstr>Ethernet - Frequency</vt:lpstr>
      <vt:lpstr>Ethernet - Frequency</vt:lpstr>
      <vt:lpstr>Ethernet - Frequency</vt:lpstr>
      <vt:lpstr>Ethernet - Clocking</vt:lpstr>
      <vt:lpstr>Fast Ethernet - Encoding</vt:lpstr>
      <vt:lpstr>Fast Ethernet - Encoding</vt:lpstr>
      <vt:lpstr>Fast Ethernet - Encoding</vt:lpstr>
      <vt:lpstr>Fast Ethernet - Encoding</vt:lpstr>
      <vt:lpstr>Fast Ethernet - Encoding</vt:lpstr>
      <vt:lpstr>Fast Ethernet - Encoding</vt:lpstr>
      <vt:lpstr>Gigabit Ethernet History</vt:lpstr>
      <vt:lpstr>Gigabit Ethernet (1000 BASE X)</vt:lpstr>
      <vt:lpstr>Gigabit Ethernet Technology </vt:lpstr>
      <vt:lpstr>1000 BASE SX</vt:lpstr>
      <vt:lpstr>1000 BASE LX</vt:lpstr>
      <vt:lpstr>1000 BASE CX</vt:lpstr>
      <vt:lpstr>1000 BASE 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PSM</dc:creator>
  <cp:lastModifiedBy>Phyela Mbewe</cp:lastModifiedBy>
  <cp:revision>391</cp:revision>
  <dcterms:created xsi:type="dcterms:W3CDTF">2006-08-16T00:00:00Z</dcterms:created>
  <dcterms:modified xsi:type="dcterms:W3CDTF">2022-08-11T10:12:39Z</dcterms:modified>
</cp:coreProperties>
</file>