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42"/>
  </p:notesMasterIdLst>
  <p:sldIdLst>
    <p:sldId id="256" r:id="rId2"/>
    <p:sldId id="257" r:id="rId3"/>
    <p:sldId id="281" r:id="rId4"/>
    <p:sldId id="269" r:id="rId5"/>
    <p:sldId id="270" r:id="rId6"/>
    <p:sldId id="271" r:id="rId7"/>
    <p:sldId id="272" r:id="rId8"/>
    <p:sldId id="273" r:id="rId9"/>
    <p:sldId id="263" r:id="rId10"/>
    <p:sldId id="274" r:id="rId11"/>
    <p:sldId id="275" r:id="rId12"/>
    <p:sldId id="276" r:id="rId13"/>
    <p:sldId id="277" r:id="rId14"/>
    <p:sldId id="280" r:id="rId15"/>
    <p:sldId id="258" r:id="rId16"/>
    <p:sldId id="259" r:id="rId17"/>
    <p:sldId id="260" r:id="rId18"/>
    <p:sldId id="299" r:id="rId19"/>
    <p:sldId id="261" r:id="rId20"/>
    <p:sldId id="262" r:id="rId21"/>
    <p:sldId id="264" r:id="rId22"/>
    <p:sldId id="265" r:id="rId23"/>
    <p:sldId id="266" r:id="rId24"/>
    <p:sldId id="282" r:id="rId25"/>
    <p:sldId id="283" r:id="rId26"/>
    <p:sldId id="284" r:id="rId27"/>
    <p:sldId id="286" r:id="rId28"/>
    <p:sldId id="300" r:id="rId29"/>
    <p:sldId id="285" r:id="rId30"/>
    <p:sldId id="287" r:id="rId31"/>
    <p:sldId id="288" r:id="rId32"/>
    <p:sldId id="289" r:id="rId33"/>
    <p:sldId id="290" r:id="rId34"/>
    <p:sldId id="291" r:id="rId35"/>
    <p:sldId id="292" r:id="rId36"/>
    <p:sldId id="293" r:id="rId37"/>
    <p:sldId id="294" r:id="rId38"/>
    <p:sldId id="295" r:id="rId39"/>
    <p:sldId id="296" r:id="rId40"/>
    <p:sldId id="297" r:id="rId41"/>
  </p:sldIdLst>
  <p:sldSz cx="9144000" cy="5143500" type="screen16x9"/>
  <p:notesSz cx="9144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296" autoAdjust="0"/>
    <p:restoredTop sz="96230" autoAdjust="0"/>
  </p:normalViewPr>
  <p:slideViewPr>
    <p:cSldViewPr>
      <p:cViewPr varScale="1">
        <p:scale>
          <a:sx n="88" d="100"/>
          <a:sy n="88" d="100"/>
        </p:scale>
        <p:origin x="702" y="72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79484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044EF4A-FE10-402D-9A35-481AFED01EC5}" type="datetimeFigureOut">
              <a:rPr lang="en-US" smtClean="0"/>
              <a:t>10/5/2022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86000" y="514350"/>
            <a:ext cx="4572000" cy="2571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79484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69C26F7-7067-4617-9657-63808CA403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12161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2571750"/>
            <a:ext cx="7391400" cy="1102519"/>
          </a:xfrm>
        </p:spPr>
        <p:txBody>
          <a:bodyPr/>
          <a:lstStyle>
            <a:lvl1pPr>
              <a:defRPr>
                <a:solidFill>
                  <a:srgbClr val="0070C0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4200" y="3867150"/>
            <a:ext cx="6400800" cy="686919"/>
          </a:xfrm>
        </p:spPr>
        <p:txBody>
          <a:bodyPr/>
          <a:lstStyle>
            <a:lvl1pPr marL="0" indent="0" algn="ctr">
              <a:buNone/>
              <a:defRPr>
                <a:solidFill>
                  <a:srgbClr val="002060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857750"/>
            <a:ext cx="2133600" cy="273844"/>
          </a:xfrm>
        </p:spPr>
        <p:txBody>
          <a:bodyPr/>
          <a:lstStyle/>
          <a:p>
            <a:r>
              <a:rPr lang="en-US"/>
              <a:t>JULY 2020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857750"/>
            <a:ext cx="2895600" cy="273844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857750"/>
            <a:ext cx="2133600" cy="273844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8" name="Picture 3"/>
          <p:cNvPicPr>
            <a:picLocks noChangeAspect="1" noChangeArrowheads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759" r="6015" b="50000"/>
          <a:stretch/>
        </p:blipFill>
        <p:spPr bwMode="auto">
          <a:xfrm>
            <a:off x="3962400" y="4459273"/>
            <a:ext cx="4572000" cy="3756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Rectangle 8"/>
          <p:cNvSpPr/>
          <p:nvPr userDrawn="1"/>
        </p:nvSpPr>
        <p:spPr>
          <a:xfrm>
            <a:off x="609600" y="4812030"/>
            <a:ext cx="8534400" cy="4571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JULY 2020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JULY 2020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JULY 2020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" y="53579"/>
            <a:ext cx="8986520" cy="613171"/>
          </a:xfrm>
        </p:spPr>
        <p:txBody>
          <a:bodyPr>
            <a:normAutofit/>
          </a:bodyPr>
          <a:lstStyle>
            <a:lvl1pPr algn="l">
              <a:defRPr sz="2800" b="1">
                <a:solidFill>
                  <a:srgbClr val="0070C0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666750"/>
            <a:ext cx="8915400" cy="4038600"/>
          </a:xfrm>
        </p:spPr>
        <p:txBody>
          <a:bodyPr>
            <a:normAutofit/>
          </a:bodyPr>
          <a:lstStyle>
            <a:lvl1pPr>
              <a:defRPr sz="2500">
                <a:solidFill>
                  <a:srgbClr val="002060"/>
                </a:solidFill>
              </a:defRPr>
            </a:lvl1pPr>
            <a:lvl2pPr>
              <a:defRPr sz="2100"/>
            </a:lvl2pPr>
            <a:lvl3pPr>
              <a:defRPr sz="1800">
                <a:solidFill>
                  <a:srgbClr val="0070C0"/>
                </a:solidFill>
              </a:defRPr>
            </a:lvl3pPr>
            <a:lvl4pPr>
              <a:defRPr sz="1700"/>
            </a:lvl4pPr>
            <a:lvl5pPr>
              <a:defRPr sz="17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857750"/>
            <a:ext cx="2133600" cy="273844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JULY 2020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857750"/>
            <a:ext cx="2895600" cy="273844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857750"/>
            <a:ext cx="2133600" cy="273844"/>
          </a:xfrm>
        </p:spPr>
        <p:txBody>
          <a:bodyPr/>
          <a:lstStyle/>
          <a:p>
            <a:r>
              <a:rPr lang="en-US" dirty="0"/>
              <a:t>ICT 4010  - </a:t>
            </a:r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Rectangle 6"/>
          <p:cNvSpPr/>
          <p:nvPr userDrawn="1"/>
        </p:nvSpPr>
        <p:spPr>
          <a:xfrm>
            <a:off x="609600" y="4812030"/>
            <a:ext cx="8534400" cy="4571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7" name="Picture 3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18465" y="133350"/>
            <a:ext cx="611871" cy="4694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" y="53579"/>
            <a:ext cx="8986520" cy="613171"/>
          </a:xfrm>
        </p:spPr>
        <p:txBody>
          <a:bodyPr>
            <a:normAutofit/>
          </a:bodyPr>
          <a:lstStyle>
            <a:lvl1pPr algn="l">
              <a:defRPr sz="2800" b="1">
                <a:solidFill>
                  <a:srgbClr val="0070C0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666750"/>
            <a:ext cx="8915400" cy="4038600"/>
          </a:xfrm>
        </p:spPr>
        <p:txBody>
          <a:bodyPr>
            <a:normAutofit/>
          </a:bodyPr>
          <a:lstStyle>
            <a:lvl1pPr>
              <a:defRPr sz="2500">
                <a:solidFill>
                  <a:srgbClr val="002060"/>
                </a:solidFill>
              </a:defRPr>
            </a:lvl1pPr>
            <a:lvl2pPr>
              <a:defRPr sz="2200"/>
            </a:lvl2pPr>
            <a:lvl3pPr>
              <a:defRPr sz="2000">
                <a:solidFill>
                  <a:srgbClr val="0070C0"/>
                </a:solidFill>
              </a:defRPr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857750"/>
            <a:ext cx="2133600" cy="273844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JULY 2020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857750"/>
            <a:ext cx="2895600" cy="273844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857750"/>
            <a:ext cx="2133600" cy="273844"/>
          </a:xfrm>
        </p:spPr>
        <p:txBody>
          <a:bodyPr/>
          <a:lstStyle/>
          <a:p>
            <a:r>
              <a:rPr lang="en-US" dirty="0"/>
              <a:t>ICT 4010 - </a:t>
            </a:r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Rectangle 6"/>
          <p:cNvSpPr/>
          <p:nvPr userDrawn="1"/>
        </p:nvSpPr>
        <p:spPr>
          <a:xfrm>
            <a:off x="609600" y="4812030"/>
            <a:ext cx="8534400" cy="4571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7" name="Picture 3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29" y="4365487"/>
            <a:ext cx="611871" cy="4694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0835118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JULY 2020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JULY 2020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JULY 2020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JULY 2020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JULY 2020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JULY 2020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JULY 2020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24200" y="234950"/>
            <a:ext cx="5962650" cy="4524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1047750"/>
            <a:ext cx="4876800" cy="2406650"/>
          </a:xfrm>
        </p:spPr>
        <p:txBody>
          <a:bodyPr>
            <a:normAutofit/>
          </a:bodyPr>
          <a:lstStyle/>
          <a:p>
            <a:r>
              <a:rPr lang="en-US" sz="4000" dirty="0"/>
              <a:t>Network </a:t>
            </a:r>
            <a:br>
              <a:rPr lang="en-US" sz="4000" dirty="0"/>
            </a:br>
            <a:r>
              <a:rPr lang="en-US" sz="4000" dirty="0"/>
              <a:t>and </a:t>
            </a:r>
            <a:br>
              <a:rPr lang="en-US" sz="4000" dirty="0"/>
            </a:br>
            <a:r>
              <a:rPr lang="en-US" sz="4000" dirty="0"/>
              <a:t>Cyber Security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81200" y="209550"/>
            <a:ext cx="5486400" cy="457200"/>
          </a:xfrm>
        </p:spPr>
        <p:txBody>
          <a:bodyPr>
            <a:normAutofit fontScale="92500" lnSpcReduction="10000"/>
          </a:bodyPr>
          <a:lstStyle/>
          <a:p>
            <a:r>
              <a:rPr lang="en-US" sz="2800" dirty="0"/>
              <a:t>Data and Communication Networks</a:t>
            </a:r>
          </a:p>
        </p:txBody>
      </p:sp>
      <p:sp>
        <p:nvSpPr>
          <p:cNvPr id="6" name="Rectangle 5"/>
          <p:cNvSpPr/>
          <p:nvPr/>
        </p:nvSpPr>
        <p:spPr>
          <a:xfrm>
            <a:off x="6781800" y="3943350"/>
            <a:ext cx="20574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600" dirty="0"/>
              <a:t>Phyela Mbewe</a:t>
            </a:r>
          </a:p>
          <a:p>
            <a:pPr algn="r"/>
            <a:r>
              <a:rPr lang="en-US" sz="1600" dirty="0"/>
              <a:t>LIS Department</a:t>
            </a:r>
          </a:p>
          <a:p>
            <a:pPr algn="r"/>
            <a:r>
              <a:rPr lang="en-US" sz="1600" dirty="0"/>
              <a:t>University of Zambia</a:t>
            </a:r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1828800" y="3333750"/>
            <a:ext cx="2286000" cy="381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0070C0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200" dirty="0"/>
              <a:t>Lecture 12</a:t>
            </a:r>
          </a:p>
        </p:txBody>
      </p:sp>
      <p:sp>
        <p:nvSpPr>
          <p:cNvPr id="9" name="Subtitle 2"/>
          <p:cNvSpPr txBox="1">
            <a:spLocks/>
          </p:cNvSpPr>
          <p:nvPr/>
        </p:nvSpPr>
        <p:spPr>
          <a:xfrm>
            <a:off x="1104900" y="234950"/>
            <a:ext cx="1333500" cy="457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rgbClr val="002060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ICT 4010</a:t>
            </a:r>
          </a:p>
        </p:txBody>
      </p:sp>
      <p:sp>
        <p:nvSpPr>
          <p:cNvPr id="10" name="Footer Placeholder 4"/>
          <p:cNvSpPr txBox="1">
            <a:spLocks/>
          </p:cNvSpPr>
          <p:nvPr/>
        </p:nvSpPr>
        <p:spPr>
          <a:xfrm>
            <a:off x="748682" y="4552950"/>
            <a:ext cx="2127868" cy="22139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600" dirty="0">
                <a:solidFill>
                  <a:schemeClr val="accent4">
                    <a:lumMod val="75000"/>
                  </a:schemeClr>
                </a:solidFill>
              </a:rPr>
              <a:t>September 2022</a:t>
            </a:r>
          </a:p>
        </p:txBody>
      </p:sp>
    </p:spTree>
    <p:extLst>
      <p:ext uri="{BB962C8B-B14F-4D97-AF65-F5344CB8AC3E}">
        <p14:creationId xmlns:p14="http://schemas.microsoft.com/office/powerpoint/2010/main" val="28862207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75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9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Non-secured Custom Applications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400" dirty="0"/>
              <a:t>Majority network attacks target specific applications</a:t>
            </a:r>
          </a:p>
          <a:p>
            <a:r>
              <a:rPr lang="en-GB" sz="2400" dirty="0"/>
              <a:t>Attackers have become more profit oriented rather than notoriety generated by creating a virus for example</a:t>
            </a:r>
          </a:p>
          <a:p>
            <a:r>
              <a:rPr lang="en-GB" sz="2400" dirty="0"/>
              <a:t>Most organisations use custom applications with no much security in mind  which become prime attack targets </a:t>
            </a:r>
          </a:p>
          <a:p>
            <a:pPr lvl="1"/>
            <a:r>
              <a:rPr lang="en-GB" sz="2200" dirty="0"/>
              <a:t>Attacks on custom applications not as preventable as attacks on “well-known” applications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ICT 4010  - </a:t>
            </a:r>
            <a:fld id="{B6F15528-21DE-4FAA-801E-634DDDAF4B2B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70101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Three Goals of Network Security (CIA)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400" dirty="0"/>
              <a:t>Confidentiality </a:t>
            </a:r>
            <a:r>
              <a:rPr lang="mr-IN" sz="2400" dirty="0"/>
              <a:t>–</a:t>
            </a:r>
            <a:r>
              <a:rPr lang="en-GB" sz="2400" dirty="0"/>
              <a:t> keeping data private</a:t>
            </a:r>
          </a:p>
          <a:p>
            <a:pPr lvl="1"/>
            <a:r>
              <a:rPr lang="en-GB" sz="2400" dirty="0"/>
              <a:t>Physically or logically restricting access to sensitive data</a:t>
            </a:r>
          </a:p>
          <a:p>
            <a:pPr lvl="1"/>
            <a:r>
              <a:rPr lang="en-GB" sz="2400" dirty="0"/>
              <a:t>Encrypting traffic through the network</a:t>
            </a:r>
          </a:p>
          <a:p>
            <a:pPr lvl="1"/>
            <a:r>
              <a:rPr lang="en-GB" sz="2400" dirty="0"/>
              <a:t>Examples of measures</a:t>
            </a:r>
          </a:p>
          <a:p>
            <a:pPr lvl="2"/>
            <a:r>
              <a:rPr lang="en-GB" sz="2400" dirty="0"/>
              <a:t>Use network security mechanisms e.g. firewalls, access control lists (ACL)</a:t>
            </a:r>
          </a:p>
          <a:p>
            <a:pPr lvl="2"/>
            <a:r>
              <a:rPr lang="en-GB" sz="2400" dirty="0"/>
              <a:t>Require appropriate credentials</a:t>
            </a:r>
          </a:p>
          <a:p>
            <a:pPr lvl="2"/>
            <a:r>
              <a:rPr lang="en-GB" sz="2400" dirty="0"/>
              <a:t>Encrypt data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ICT 4010 - </a:t>
            </a:r>
            <a:fld id="{B6F15528-21DE-4FAA-801E-634DDDAF4B2B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8695420"/>
      </p:ext>
    </p:extLst>
  </p:cSld>
  <p:clrMapOvr>
    <a:masterClrMapping/>
  </p:clrMapOvr>
  <p:transition spd="slow">
    <p:push dir="u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Three Goals of Network Security (CIA)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400" dirty="0"/>
              <a:t>Integrity </a:t>
            </a:r>
            <a:r>
              <a:rPr lang="mr-IN" sz="2400" dirty="0"/>
              <a:t>–</a:t>
            </a:r>
            <a:r>
              <a:rPr lang="en-GB" sz="2400" dirty="0"/>
              <a:t> ensure data has not been modified in transit</a:t>
            </a:r>
          </a:p>
          <a:p>
            <a:pPr lvl="1"/>
            <a:r>
              <a:rPr lang="en-GB" sz="2100" dirty="0"/>
              <a:t> (</a:t>
            </a:r>
            <a:r>
              <a:rPr lang="en-US" sz="2100" dirty="0"/>
              <a:t>Integrity is the Process of Preventing </a:t>
            </a:r>
            <a:r>
              <a:rPr lang="en-US" sz="2100" dirty="0" err="1"/>
              <a:t>unauthorised</a:t>
            </a:r>
            <a:r>
              <a:rPr lang="en-US" sz="2100" dirty="0"/>
              <a:t> </a:t>
            </a:r>
            <a:r>
              <a:rPr lang="en-US" sz="2100" dirty="0">
                <a:solidFill>
                  <a:srgbClr val="FF0000"/>
                </a:solidFill>
              </a:rPr>
              <a:t>modification</a:t>
            </a:r>
            <a:r>
              <a:rPr lang="en-US" sz="2100" dirty="0"/>
              <a:t> of information)</a:t>
            </a:r>
            <a:endParaRPr lang="en-GB" sz="2100" dirty="0"/>
          </a:p>
          <a:p>
            <a:pPr lvl="1"/>
            <a:r>
              <a:rPr lang="en-GB" sz="2100" dirty="0"/>
              <a:t>Authentication of origin</a:t>
            </a:r>
          </a:p>
          <a:p>
            <a:pPr lvl="1"/>
            <a:endParaRPr lang="en-GB" sz="2100" dirty="0"/>
          </a:p>
          <a:p>
            <a:pPr lvl="1"/>
            <a:r>
              <a:rPr lang="en-GB" sz="2100" dirty="0"/>
              <a:t>Integrity violations examples include</a:t>
            </a:r>
          </a:p>
          <a:p>
            <a:pPr lvl="2"/>
            <a:r>
              <a:rPr lang="en-GB" dirty="0"/>
              <a:t>Modifying appearance of a corporate website</a:t>
            </a:r>
          </a:p>
          <a:p>
            <a:pPr lvl="2"/>
            <a:r>
              <a:rPr lang="en-GB" dirty="0"/>
              <a:t>Intercepting and altering an e-commerce transaction</a:t>
            </a:r>
          </a:p>
          <a:p>
            <a:pPr lvl="2"/>
            <a:r>
              <a:rPr lang="en-GB" dirty="0"/>
              <a:t>Modifying electronic financial records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ICT 4010 - </a:t>
            </a:r>
            <a:fld id="{B6F15528-21DE-4FAA-801E-634DDDAF4B2B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286127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Three Goals of Network Security (CIA)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Availability </a:t>
            </a:r>
            <a:r>
              <a:rPr lang="mr-IN" sz="2400" dirty="0"/>
              <a:t>–</a:t>
            </a:r>
            <a:r>
              <a:rPr lang="en-US" sz="2400" dirty="0"/>
              <a:t> measure of data’s accessibility by authorized users as and when they demand</a:t>
            </a:r>
          </a:p>
          <a:p>
            <a:endParaRPr lang="en-US" sz="2400" dirty="0"/>
          </a:p>
          <a:p>
            <a:r>
              <a:rPr lang="en-US" sz="2400" dirty="0"/>
              <a:t>Example of attack ways</a:t>
            </a:r>
          </a:p>
          <a:p>
            <a:pPr lvl="1"/>
            <a:r>
              <a:rPr lang="en-US" sz="2400" dirty="0"/>
              <a:t>Send improperly formatted data to a networked device resulting in an unhandled exception error</a:t>
            </a:r>
          </a:p>
          <a:p>
            <a:pPr lvl="1"/>
            <a:r>
              <a:rPr lang="en-US" sz="2400" dirty="0"/>
              <a:t>DoS attack </a:t>
            </a:r>
            <a:r>
              <a:rPr lang="mr-IN" sz="2400" dirty="0"/>
              <a:t>–</a:t>
            </a:r>
            <a:r>
              <a:rPr lang="en-US" sz="2400" dirty="0"/>
              <a:t> flood network system with an excessive amount of traffic requests</a:t>
            </a:r>
          </a:p>
          <a:p>
            <a:pPr lvl="2"/>
            <a:r>
              <a:rPr lang="en-US" sz="2400" dirty="0"/>
              <a:t>Consume systems processing resources</a:t>
            </a:r>
            <a:endParaRPr lang="en-GB" sz="2400" dirty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ICT 4010 - </a:t>
            </a:r>
            <a:fld id="{B6F15528-21DE-4FAA-801E-634DDDAF4B2B}" type="slidenum">
              <a:rPr lang="en-US" smtClean="0"/>
              <a:pPr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818647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Access Controls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sz="2800" dirty="0"/>
              <a:t>The limitation and control of access through identification and authentication.</a:t>
            </a:r>
          </a:p>
          <a:p>
            <a:pPr>
              <a:defRPr/>
            </a:pPr>
            <a:r>
              <a:rPr lang="en-US" sz="2800" dirty="0"/>
              <a:t>A system needs to be able to identify and authenticate users for access to data, applications and hardware.</a:t>
            </a:r>
          </a:p>
          <a:p>
            <a:pPr>
              <a:defRPr/>
            </a:pPr>
            <a:r>
              <a:rPr lang="en-US" sz="2800" dirty="0"/>
              <a:t>In a large system there may be a complex structure determining which users and applications have access to which objects.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ICT 4010 - </a:t>
            </a:r>
            <a:fld id="{B6F15528-21DE-4FAA-801E-634DDDAF4B2B}" type="slidenum">
              <a:rPr lang="en-US" smtClean="0"/>
              <a:pPr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420604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Accountability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sz="2800" dirty="0"/>
              <a:t>The system managers are accountable to scrutiny from outside.</a:t>
            </a:r>
          </a:p>
          <a:p>
            <a:pPr>
              <a:defRPr/>
            </a:pPr>
            <a:endParaRPr lang="en-US" sz="2800" dirty="0"/>
          </a:p>
          <a:p>
            <a:pPr>
              <a:defRPr/>
            </a:pPr>
            <a:r>
              <a:rPr lang="en-US" sz="2800" dirty="0"/>
              <a:t>Audit Trails must be selectively kept and protected so that actions affecting security can be traced back to the responsible party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ICT 4010  - </a:t>
            </a:r>
            <a:fld id="{B6F15528-21DE-4FAA-801E-634DDDAF4B2B}" type="slidenum">
              <a:rPr lang="en-US" smtClean="0"/>
              <a:pPr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8971792"/>
      </p:ext>
    </p:extLst>
  </p:cSld>
  <p:clrMapOvr>
    <a:masterClrMapping/>
  </p:clrMapOvr>
  <p:transition spd="slow">
    <p:wipe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Categorizing Data			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800" dirty="0"/>
              <a:t>Different data require varying levels of security</a:t>
            </a:r>
          </a:p>
          <a:p>
            <a:r>
              <a:rPr lang="en-GB" sz="2800" dirty="0"/>
              <a:t>Organisations classify data in different categories with specific levels of security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ICT 4010  - </a:t>
            </a:r>
            <a:fld id="{B6F15528-21DE-4FAA-801E-634DDDAF4B2B}" type="slidenum">
              <a:rPr lang="en-US" smtClean="0"/>
              <a:pPr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885751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Government and Military Data Classification Model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2800" dirty="0"/>
              <a:t>Unclassified</a:t>
            </a:r>
          </a:p>
          <a:p>
            <a:pPr lvl="1"/>
            <a:r>
              <a:rPr lang="en-US" sz="2400" dirty="0"/>
              <a:t>Data that has few or no privacy requirements</a:t>
            </a:r>
          </a:p>
          <a:p>
            <a:endParaRPr lang="en-US" sz="2800" dirty="0"/>
          </a:p>
          <a:p>
            <a:r>
              <a:rPr lang="en-US" sz="2800" dirty="0"/>
              <a:t>Sensitive but unclassified (SBU)</a:t>
            </a:r>
          </a:p>
          <a:p>
            <a:pPr lvl="1"/>
            <a:r>
              <a:rPr lang="en-US" sz="2400" dirty="0"/>
              <a:t> Data that could cause embarrassment but not constitute a security threat if revealed</a:t>
            </a:r>
          </a:p>
          <a:p>
            <a:endParaRPr lang="en-US" sz="2800" dirty="0"/>
          </a:p>
          <a:p>
            <a:r>
              <a:rPr lang="en-US" sz="2800" dirty="0"/>
              <a:t>Confidential</a:t>
            </a:r>
          </a:p>
          <a:p>
            <a:pPr lvl="1"/>
            <a:r>
              <a:rPr lang="en-US" sz="2400" dirty="0"/>
              <a:t>Data that has a reasonable probability of causing damage if disclosed to an unauthorized party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ICT 4010  - </a:t>
            </a:r>
            <a:fld id="{B6F15528-21DE-4FAA-801E-634DDDAF4B2B}" type="slidenum">
              <a:rPr lang="en-US" smtClean="0"/>
              <a:pPr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575575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Government and Military Data Classification Model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Secret</a:t>
            </a:r>
          </a:p>
          <a:p>
            <a:pPr lvl="1"/>
            <a:r>
              <a:rPr lang="en-US" sz="2400" dirty="0"/>
              <a:t>Data that has a reasonable probability of causing serious damage if disclosed to an unauthorized party</a:t>
            </a:r>
          </a:p>
          <a:p>
            <a:endParaRPr lang="en-US" sz="2800" dirty="0"/>
          </a:p>
          <a:p>
            <a:r>
              <a:rPr lang="en-US" sz="2800" dirty="0"/>
              <a:t>Top-secret</a:t>
            </a:r>
          </a:p>
          <a:p>
            <a:pPr lvl="1"/>
            <a:r>
              <a:rPr lang="en-US" sz="2400" dirty="0"/>
              <a:t>Data that has a reasonable probability of causing exceptionally grave damage if disclosed to an unauthorized party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ICT 4010  - </a:t>
            </a:r>
            <a:fld id="{B6F15528-21DE-4FAA-801E-634DDDAF4B2B}" type="slidenum">
              <a:rPr lang="en-US" smtClean="0"/>
              <a:pPr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628775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Organisational Classification Model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sz="2800" dirty="0"/>
              <a:t>Public</a:t>
            </a:r>
          </a:p>
          <a:p>
            <a:pPr lvl="1"/>
            <a:r>
              <a:rPr lang="en-US" sz="2400" dirty="0"/>
              <a:t>Information made available to the public (for example, through marketing materials)</a:t>
            </a:r>
          </a:p>
          <a:p>
            <a:r>
              <a:rPr lang="en-US" sz="2800" dirty="0"/>
              <a:t>Sensitive</a:t>
            </a:r>
          </a:p>
          <a:p>
            <a:pPr lvl="1"/>
            <a:r>
              <a:rPr lang="en-US" sz="2400" dirty="0"/>
              <a:t>Data that could cause embarrassment but not constitute a security threat if revealed</a:t>
            </a:r>
          </a:p>
          <a:p>
            <a:r>
              <a:rPr lang="en-US" sz="2800" dirty="0"/>
              <a:t>Private</a:t>
            </a:r>
          </a:p>
          <a:p>
            <a:pPr lvl="1"/>
            <a:r>
              <a:rPr lang="en-US" sz="2400" dirty="0"/>
              <a:t>Organizational information that should be kept secret and whose accuracy should be maintained</a:t>
            </a:r>
          </a:p>
          <a:p>
            <a:r>
              <a:rPr lang="en-US" sz="2800" dirty="0"/>
              <a:t>Confidential</a:t>
            </a:r>
          </a:p>
          <a:p>
            <a:pPr lvl="1"/>
            <a:r>
              <a:rPr lang="en-US" sz="2400" dirty="0"/>
              <a:t>Sensitive organizational information (for example, employee records) that should be protected with great care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ICT 4010  - </a:t>
            </a:r>
            <a:fld id="{B6F15528-21DE-4FAA-801E-634DDDAF4B2B}" type="slidenum">
              <a:rPr lang="en-US" smtClean="0"/>
              <a:pPr/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77848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is Security?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None/>
              <a:defRPr/>
            </a:pPr>
            <a:r>
              <a:rPr lang="en-US" sz="2800" dirty="0"/>
              <a:t>Security is the protection of assets. </a:t>
            </a:r>
          </a:p>
          <a:p>
            <a:pPr>
              <a:buFontTx/>
              <a:buNone/>
              <a:defRPr/>
            </a:pPr>
            <a:r>
              <a:rPr lang="en-US" sz="2800" dirty="0"/>
              <a:t>Three main aspects of security:</a:t>
            </a:r>
          </a:p>
          <a:p>
            <a:pPr lvl="1">
              <a:defRPr/>
            </a:pPr>
            <a:r>
              <a:rPr lang="en-US" sz="2400" dirty="0"/>
              <a:t>Prevention</a:t>
            </a:r>
          </a:p>
          <a:p>
            <a:pPr lvl="1">
              <a:defRPr/>
            </a:pPr>
            <a:r>
              <a:rPr lang="en-US" sz="2400" dirty="0"/>
              <a:t>Detection</a:t>
            </a:r>
          </a:p>
          <a:p>
            <a:pPr lvl="1">
              <a:defRPr/>
            </a:pPr>
            <a:r>
              <a:rPr lang="en-US" sz="2400" dirty="0"/>
              <a:t>Reaction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ICT 4010  - </a:t>
            </a:r>
            <a:fld id="{B6F15528-21DE-4FAA-801E-634DDDAF4B2B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786007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Data Classification Characteristics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Value</a:t>
            </a:r>
          </a:p>
          <a:p>
            <a:pPr lvl="1"/>
            <a:r>
              <a:rPr lang="en-US" sz="2400" dirty="0"/>
              <a:t>How valuable the data is to the organization</a:t>
            </a:r>
          </a:p>
          <a:p>
            <a:r>
              <a:rPr lang="en-US" sz="2800" dirty="0"/>
              <a:t>Age</a:t>
            </a:r>
          </a:p>
          <a:p>
            <a:pPr lvl="1"/>
            <a:r>
              <a:rPr lang="en-US" sz="2400" dirty="0"/>
              <a:t>How old the data is</a:t>
            </a:r>
          </a:p>
          <a:p>
            <a:r>
              <a:rPr lang="en-US" sz="2800" dirty="0"/>
              <a:t>Useful life</a:t>
            </a:r>
          </a:p>
          <a:p>
            <a:pPr lvl="1"/>
            <a:r>
              <a:rPr lang="en-US" sz="2400" dirty="0"/>
              <a:t>How long the data will be considered relevant</a:t>
            </a:r>
          </a:p>
          <a:p>
            <a:r>
              <a:rPr lang="en-US" sz="2800" dirty="0"/>
              <a:t>Personal association</a:t>
            </a:r>
          </a:p>
          <a:p>
            <a:pPr lvl="1"/>
            <a:r>
              <a:rPr lang="en-US" sz="2400" dirty="0"/>
              <a:t>How  personal the data is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ICT 4010  - </a:t>
            </a:r>
            <a:fld id="{B6F15528-21DE-4FAA-801E-634DDDAF4B2B}" type="slidenum">
              <a:rPr lang="en-US" smtClean="0"/>
              <a:pPr/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059159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Types of Hackers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White hat hacker</a:t>
            </a:r>
          </a:p>
          <a:p>
            <a:pPr lvl="1"/>
            <a:r>
              <a:rPr lang="en-US" dirty="0"/>
              <a:t>has  the skills to break into computer systems and do damage. However, he uses his skills to help organizations. For example, a white hat hacker might work for a company to test the security of its network</a:t>
            </a:r>
          </a:p>
          <a:p>
            <a:endParaRPr lang="en-US" sz="2800" dirty="0"/>
          </a:p>
          <a:p>
            <a:r>
              <a:rPr lang="en-US" sz="2800" dirty="0"/>
              <a:t>Black hat hacker</a:t>
            </a:r>
          </a:p>
          <a:p>
            <a:pPr lvl="1"/>
            <a:r>
              <a:rPr lang="en-US" dirty="0"/>
              <a:t>also known as a “cracker,” uses his skills for unethical reasons (for example, to steal funds).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ICT 4010 - </a:t>
            </a:r>
            <a:fld id="{B6F15528-21DE-4FAA-801E-634DDDAF4B2B}" type="slidenum">
              <a:rPr lang="en-US" smtClean="0"/>
              <a:pPr/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4090537"/>
      </p:ext>
    </p:extLst>
  </p:cSld>
  <p:clrMapOvr>
    <a:masterClrMapping/>
  </p:clrMapOvr>
  <p:transition spd="slow">
    <p:wipe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Types of Hackers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Gray hat hacker</a:t>
            </a:r>
          </a:p>
          <a:p>
            <a:pPr lvl="1"/>
            <a:r>
              <a:rPr lang="en-US" dirty="0"/>
              <a:t>can be thought of as a white hat hacker who occasionally strays and acts unethically. </a:t>
            </a:r>
          </a:p>
          <a:p>
            <a:pPr lvl="1"/>
            <a:r>
              <a:rPr lang="en-US" dirty="0"/>
              <a:t>For example, a gray hat hacker might be employed as a legitimate network security tester. However, in the course of his ethical duties, he finds an opportunity for personal gain and acts unethically to obtain that personal gain.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ICT 4010 - </a:t>
            </a:r>
            <a:fld id="{B6F15528-21DE-4FAA-801E-634DDDAF4B2B}" type="slidenum">
              <a:rPr lang="en-US" smtClean="0"/>
              <a:pPr/>
              <a:t>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667019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Types of Hackers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Script kiddy</a:t>
            </a:r>
          </a:p>
          <a:p>
            <a:pPr lvl="1"/>
            <a:r>
              <a:rPr lang="en-US" dirty="0"/>
              <a:t>a user who lacks the skills of a typical hacker. Rather, he downloads hacking utilities and uses those utilities to launch attacks, rather than writing his own programs</a:t>
            </a:r>
          </a:p>
          <a:p>
            <a:pPr lvl="1"/>
            <a:endParaRPr lang="en-US" dirty="0"/>
          </a:p>
          <a:p>
            <a:r>
              <a:rPr lang="en-US" sz="2800" dirty="0"/>
              <a:t>Hacktivist</a:t>
            </a:r>
          </a:p>
          <a:p>
            <a:pPr lvl="1"/>
            <a:r>
              <a:rPr lang="en-US" dirty="0"/>
              <a:t>a hacker with political motivations, such as someone who defaces the website of a political candidate.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ICT 4010 - </a:t>
            </a:r>
            <a:fld id="{B6F15528-21DE-4FAA-801E-634DDDAF4B2B}" type="slidenum">
              <a:rPr lang="en-US" smtClean="0"/>
              <a:pPr/>
              <a:t>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4969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Types of Hackers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Computer security hacker</a:t>
            </a:r>
          </a:p>
          <a:p>
            <a:pPr lvl="1"/>
            <a:r>
              <a:rPr lang="en-US" dirty="0"/>
              <a:t>knowledgeable about the technical aspects of computer and network security systems. For example, this person might attempt to attack a system protected by an IPS by fragmenting malicious traffic in a way that would go undetected by the IPS.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ICT 4010 - </a:t>
            </a:r>
            <a:fld id="{B6F15528-21DE-4FAA-801E-634DDDAF4B2B}" type="slidenum">
              <a:rPr lang="en-US" smtClean="0"/>
              <a:pPr/>
              <a:t>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789903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>
                <a:latin typeface="Arial" charset="0"/>
                <a:ea typeface="ＭＳ Ｐゴシック" charset="0"/>
              </a:rPr>
              <a:t>Common security attacks and their countermeasures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400" dirty="0">
                <a:latin typeface="Arial" charset="0"/>
                <a:ea typeface="ＭＳ Ｐゴシック" charset="0"/>
              </a:rPr>
              <a:t>Finding a way into the network</a:t>
            </a:r>
          </a:p>
          <a:p>
            <a:pPr lvl="1">
              <a:lnSpc>
                <a:spcPct val="90000"/>
              </a:lnSpc>
            </a:pPr>
            <a:r>
              <a:rPr lang="en-US" sz="2400" dirty="0">
                <a:latin typeface="Arial" charset="0"/>
                <a:ea typeface="ＭＳ Ｐゴシック" charset="0"/>
              </a:rPr>
              <a:t>Firewalls</a:t>
            </a:r>
          </a:p>
          <a:p>
            <a:pPr lvl="1">
              <a:lnSpc>
                <a:spcPct val="90000"/>
              </a:lnSpc>
            </a:pPr>
            <a:endParaRPr lang="en-US" sz="2400" dirty="0">
              <a:latin typeface="Arial" charset="0"/>
              <a:ea typeface="ＭＳ Ｐゴシック" charset="0"/>
            </a:endParaRPr>
          </a:p>
          <a:p>
            <a:pPr>
              <a:lnSpc>
                <a:spcPct val="90000"/>
              </a:lnSpc>
            </a:pPr>
            <a:r>
              <a:rPr lang="en-US" sz="2400" dirty="0">
                <a:latin typeface="Arial" charset="0"/>
                <a:ea typeface="ＭＳ Ｐゴシック" charset="0"/>
              </a:rPr>
              <a:t>Exploiting software bugs, buffer overflows</a:t>
            </a:r>
          </a:p>
          <a:p>
            <a:pPr lvl="1">
              <a:lnSpc>
                <a:spcPct val="90000"/>
              </a:lnSpc>
            </a:pPr>
            <a:r>
              <a:rPr lang="en-US" sz="2400" dirty="0">
                <a:latin typeface="Arial" charset="0"/>
                <a:ea typeface="ＭＳ Ｐゴシック" charset="0"/>
              </a:rPr>
              <a:t>Intrusion Detection Systems</a:t>
            </a:r>
          </a:p>
          <a:p>
            <a:pPr lvl="1">
              <a:lnSpc>
                <a:spcPct val="90000"/>
              </a:lnSpc>
            </a:pPr>
            <a:endParaRPr lang="en-US" sz="2400" dirty="0">
              <a:latin typeface="Arial" charset="0"/>
              <a:ea typeface="ＭＳ Ｐゴシック" charset="0"/>
            </a:endParaRPr>
          </a:p>
          <a:p>
            <a:pPr>
              <a:lnSpc>
                <a:spcPct val="90000"/>
              </a:lnSpc>
            </a:pPr>
            <a:r>
              <a:rPr lang="en-US" sz="2400" dirty="0">
                <a:latin typeface="Arial" charset="0"/>
                <a:ea typeface="ＭＳ Ｐゴシック" charset="0"/>
              </a:rPr>
              <a:t>Denial of Service</a:t>
            </a:r>
          </a:p>
          <a:p>
            <a:pPr lvl="1">
              <a:lnSpc>
                <a:spcPct val="90000"/>
              </a:lnSpc>
            </a:pPr>
            <a:r>
              <a:rPr lang="en-US" sz="2400" dirty="0">
                <a:latin typeface="Arial" charset="0"/>
                <a:ea typeface="ＭＳ Ｐゴシック" charset="0"/>
              </a:rPr>
              <a:t>Ingress filtering, IDS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ICT 4010 - </a:t>
            </a:r>
            <a:fld id="{B6F15528-21DE-4FAA-801E-634DDDAF4B2B}" type="slidenum">
              <a:rPr lang="en-US" smtClean="0"/>
              <a:pPr/>
              <a:t>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82223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>
                <a:latin typeface="Arial" charset="0"/>
                <a:ea typeface="ＭＳ Ｐゴシック" charset="0"/>
              </a:rPr>
              <a:t>Common security attacks and their countermeasures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400" dirty="0">
                <a:latin typeface="Arial" charset="0"/>
                <a:ea typeface="ＭＳ Ｐゴシック" charset="0"/>
              </a:rPr>
              <a:t>TCP hijacking</a:t>
            </a:r>
          </a:p>
          <a:p>
            <a:pPr lvl="1">
              <a:lnSpc>
                <a:spcPct val="90000"/>
              </a:lnSpc>
            </a:pPr>
            <a:r>
              <a:rPr lang="en-US" sz="2400" dirty="0" err="1">
                <a:latin typeface="Arial" charset="0"/>
                <a:ea typeface="ＭＳ Ｐゴシック" charset="0"/>
              </a:rPr>
              <a:t>IPSec</a:t>
            </a:r>
            <a:endParaRPr lang="en-US" sz="2400" dirty="0">
              <a:latin typeface="Arial" charset="0"/>
              <a:ea typeface="ＭＳ Ｐゴシック" charset="0"/>
            </a:endParaRPr>
          </a:p>
          <a:p>
            <a:pPr lvl="1">
              <a:lnSpc>
                <a:spcPct val="90000"/>
              </a:lnSpc>
            </a:pPr>
            <a:endParaRPr lang="en-US" sz="2400" dirty="0">
              <a:latin typeface="Arial" charset="0"/>
              <a:ea typeface="ＭＳ Ｐゴシック" charset="0"/>
            </a:endParaRPr>
          </a:p>
          <a:p>
            <a:pPr>
              <a:lnSpc>
                <a:spcPct val="90000"/>
              </a:lnSpc>
            </a:pPr>
            <a:r>
              <a:rPr lang="en-US" sz="2400" dirty="0">
                <a:latin typeface="Arial" charset="0"/>
                <a:ea typeface="ＭＳ Ｐゴシック" charset="0"/>
              </a:rPr>
              <a:t>Packet sniffing</a:t>
            </a:r>
          </a:p>
          <a:p>
            <a:pPr lvl="1">
              <a:lnSpc>
                <a:spcPct val="90000"/>
              </a:lnSpc>
            </a:pPr>
            <a:r>
              <a:rPr lang="en-US" sz="2400" dirty="0">
                <a:latin typeface="Arial" charset="0"/>
                <a:ea typeface="ＭＳ Ｐゴシック" charset="0"/>
              </a:rPr>
              <a:t>Encryption (SSH, SSL, HTTPS)</a:t>
            </a:r>
          </a:p>
          <a:p>
            <a:pPr lvl="1">
              <a:lnSpc>
                <a:spcPct val="90000"/>
              </a:lnSpc>
            </a:pPr>
            <a:endParaRPr lang="en-US" sz="2400" dirty="0">
              <a:latin typeface="Arial" charset="0"/>
              <a:ea typeface="ＭＳ Ｐゴシック" charset="0"/>
            </a:endParaRPr>
          </a:p>
          <a:p>
            <a:pPr>
              <a:lnSpc>
                <a:spcPct val="90000"/>
              </a:lnSpc>
            </a:pPr>
            <a:r>
              <a:rPr lang="en-US" sz="2400" dirty="0">
                <a:latin typeface="Arial" charset="0"/>
                <a:ea typeface="ＭＳ Ｐゴシック" charset="0"/>
              </a:rPr>
              <a:t>Social problems</a:t>
            </a:r>
          </a:p>
          <a:p>
            <a:pPr lvl="1">
              <a:lnSpc>
                <a:spcPct val="90000"/>
              </a:lnSpc>
            </a:pPr>
            <a:r>
              <a:rPr lang="en-US" sz="2400" dirty="0">
                <a:latin typeface="Arial" charset="0"/>
                <a:ea typeface="ＭＳ Ｐゴシック" charset="0"/>
              </a:rPr>
              <a:t>Education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ICT 4010 - </a:t>
            </a:r>
            <a:fld id="{B6F15528-21DE-4FAA-801E-634DDDAF4B2B}" type="slidenum">
              <a:rPr lang="en-US" smtClean="0"/>
              <a:pPr/>
              <a:t>26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147533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Firewalls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590550"/>
            <a:ext cx="8229600" cy="3733800"/>
          </a:xfrm>
        </p:spPr>
        <p:txBody>
          <a:bodyPr>
            <a:normAutofit/>
          </a:bodyPr>
          <a:lstStyle/>
          <a:p>
            <a:pPr lvl="1"/>
            <a:r>
              <a:rPr lang="en-US" sz="2400" dirty="0"/>
              <a:t>A security device (the form of computer hardware or software) that monitors and filters incoming and outgoing network traffic</a:t>
            </a:r>
            <a:endParaRPr lang="en-US" altLang="en-US" sz="2400" dirty="0"/>
          </a:p>
          <a:p>
            <a:pPr lvl="2"/>
            <a:r>
              <a:rPr lang="en-US" altLang="en-US" dirty="0"/>
              <a:t>This can include blocking packets from outside your network</a:t>
            </a:r>
          </a:p>
          <a:p>
            <a:pPr lvl="3"/>
            <a:r>
              <a:rPr lang="en-US" altLang="en-US" sz="2000" dirty="0"/>
              <a:t>Firewall can be configured to disallow incoming traffic from outside sources</a:t>
            </a:r>
          </a:p>
          <a:p>
            <a:pPr lvl="2"/>
            <a:endParaRPr lang="en-US" altLang="en-US" dirty="0"/>
          </a:p>
          <a:p>
            <a:pPr marL="457200" lvl="1" indent="0">
              <a:buNone/>
            </a:pPr>
            <a:endParaRPr lang="en-US" altLang="en-US" sz="1800" dirty="0"/>
          </a:p>
          <a:p>
            <a:endParaRPr lang="en-GB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ICT 4010 - </a:t>
            </a:r>
            <a:fld id="{B6F15528-21DE-4FAA-801E-634DDDAF4B2B}" type="slidenum">
              <a:rPr lang="en-US" smtClean="0"/>
              <a:pPr/>
              <a:t>27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957743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Firewalls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590550"/>
            <a:ext cx="8229600" cy="3733800"/>
          </a:xfrm>
        </p:spPr>
        <p:txBody>
          <a:bodyPr>
            <a:normAutofit/>
          </a:bodyPr>
          <a:lstStyle/>
          <a:p>
            <a:pPr lvl="2"/>
            <a:endParaRPr lang="en-US" altLang="en-US" dirty="0"/>
          </a:p>
          <a:p>
            <a:pPr lvl="2"/>
            <a:r>
              <a:rPr lang="en-US" dirty="0">
                <a:ea typeface="ＭＳ Ｐゴシック" charset="0"/>
              </a:rPr>
              <a:t>Can be hardware or software: Some routers come with firewall functionality, various OS have built-in firewall software</a:t>
            </a:r>
          </a:p>
          <a:p>
            <a:pPr marL="457200" lvl="1" indent="0">
              <a:buNone/>
            </a:pPr>
            <a:endParaRPr lang="en-US" altLang="en-US" sz="1800" dirty="0"/>
          </a:p>
          <a:p>
            <a:endParaRPr lang="en-GB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ICT 4010 - </a:t>
            </a:r>
            <a:fld id="{B6F15528-21DE-4FAA-801E-634DDDAF4B2B}" type="slidenum">
              <a:rPr lang="en-US" smtClean="0"/>
              <a:pPr/>
              <a:t>28</a:t>
            </a:fld>
            <a:endParaRPr lang="en-US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20" t="4043" r="1842"/>
          <a:stretch/>
        </p:blipFill>
        <p:spPr bwMode="auto">
          <a:xfrm>
            <a:off x="2590800" y="2419350"/>
            <a:ext cx="6260583" cy="21607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5344614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" charset="0"/>
                <a:ea typeface="ＭＳ Ｐゴシック" charset="0"/>
              </a:rPr>
              <a:t>Firewalls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>
                <a:ea typeface="ＭＳ Ｐゴシック" charset="0"/>
              </a:rPr>
              <a:t>Basic problem – many network applications and protocols have security problems that are fixed over time</a:t>
            </a:r>
          </a:p>
          <a:p>
            <a:pPr lvl="1"/>
            <a:r>
              <a:rPr lang="en-US" sz="2400" dirty="0">
                <a:ea typeface="ＭＳ Ｐゴシック" charset="0"/>
              </a:rPr>
              <a:t>Difficult for users to keep up with changes and keep host secure</a:t>
            </a:r>
          </a:p>
          <a:p>
            <a:pPr lvl="1"/>
            <a:r>
              <a:rPr lang="en-US" sz="2400" dirty="0">
                <a:ea typeface="ＭＳ Ｐゴシック" charset="0"/>
              </a:rPr>
              <a:t>Solution</a:t>
            </a:r>
          </a:p>
          <a:p>
            <a:pPr lvl="2"/>
            <a:r>
              <a:rPr lang="en-US" sz="2400" dirty="0">
                <a:ea typeface="ＭＳ Ｐゴシック" charset="0"/>
              </a:rPr>
              <a:t>Administrators limit access to end hosts by using a firewall</a:t>
            </a:r>
          </a:p>
          <a:p>
            <a:pPr lvl="2"/>
            <a:r>
              <a:rPr lang="en-US" sz="2400" dirty="0">
                <a:ea typeface="ＭＳ Ｐゴシック" charset="0"/>
              </a:rPr>
              <a:t>Firewall is kept up-to-date by administrators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ICT 4010 - </a:t>
            </a:r>
            <a:fld id="{B6F15528-21DE-4FAA-801E-634DDDAF4B2B}" type="slidenum">
              <a:rPr lang="en-US" smtClean="0"/>
              <a:pPr/>
              <a:t>29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5683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Security Definitions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sz="2800" dirty="0"/>
              <a:t>Assets</a:t>
            </a:r>
          </a:p>
          <a:p>
            <a:pPr lvl="1"/>
            <a:r>
              <a:rPr lang="en-US" sz="2000" dirty="0">
                <a:sym typeface="Wingdings"/>
              </a:rPr>
              <a:t>tangible  &amp;  intangible</a:t>
            </a:r>
          </a:p>
          <a:p>
            <a:pPr lvl="1"/>
            <a:endParaRPr lang="en-US" sz="2000" dirty="0">
              <a:sym typeface="Wingdings"/>
            </a:endParaRPr>
          </a:p>
          <a:p>
            <a:r>
              <a:rPr lang="en-US" dirty="0"/>
              <a:t>Tangible  assets</a:t>
            </a:r>
          </a:p>
          <a:p>
            <a:pPr lvl="1"/>
            <a:r>
              <a:rPr lang="en-US" dirty="0"/>
              <a:t>physical  ICT infrastructure (server rooms and all its elements)</a:t>
            </a:r>
          </a:p>
          <a:p>
            <a:endParaRPr lang="en-US" dirty="0"/>
          </a:p>
          <a:p>
            <a:r>
              <a:rPr lang="en-US" dirty="0"/>
              <a:t>Intangible assets</a:t>
            </a:r>
          </a:p>
          <a:p>
            <a:pPr lvl="1"/>
            <a:r>
              <a:rPr lang="en-US" dirty="0"/>
              <a:t>systems +  data + communications</a:t>
            </a:r>
          </a:p>
          <a:p>
            <a:endParaRPr lang="en-US" dirty="0"/>
          </a:p>
          <a:p>
            <a:r>
              <a:rPr lang="en-US" dirty="0"/>
              <a:t>Critical Cyber Assets</a:t>
            </a:r>
          </a:p>
          <a:p>
            <a:pPr lvl="1"/>
            <a:r>
              <a:rPr lang="en-US" dirty="0"/>
              <a:t>Facilities, systems, and equipment which, if destroyed, degraded, or otherwise rendered unavailable, would affect the EXISTENCE AND OPERATION OF THE ORGANISATION. </a:t>
            </a:r>
          </a:p>
          <a:p>
            <a:pPr lvl="1"/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ICT 4010  - </a:t>
            </a:r>
            <a:fld id="{B6F15528-21DE-4FAA-801E-634DDDAF4B2B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4795262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" charset="0"/>
                <a:ea typeface="ＭＳ Ｐゴシック" charset="0"/>
              </a:rPr>
              <a:t>Intrusion Detection System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>
                <a:latin typeface="Arial" charset="0"/>
                <a:ea typeface="ＭＳ Ｐゴシック" charset="0"/>
              </a:rPr>
              <a:t>Used to monitor for </a:t>
            </a:r>
            <a:r>
              <a:rPr lang="en-US" altLang="ja-JP" sz="2400" dirty="0">
                <a:latin typeface="Arial" charset="0"/>
                <a:ea typeface="ＭＳ Ｐゴシック" charset="0"/>
              </a:rPr>
              <a:t>suspicious activity on a network</a:t>
            </a:r>
          </a:p>
          <a:p>
            <a:pPr lvl="1"/>
            <a:r>
              <a:rPr lang="en-US" sz="2400" dirty="0">
                <a:latin typeface="Arial" charset="0"/>
                <a:ea typeface="ＭＳ Ｐゴシック" charset="0"/>
              </a:rPr>
              <a:t>Can protect against known software exploits, like buffer overflow attacks</a:t>
            </a:r>
          </a:p>
          <a:p>
            <a:pPr lvl="1"/>
            <a:endParaRPr lang="en-US" sz="2400" dirty="0">
              <a:latin typeface="Arial" charset="0"/>
              <a:ea typeface="ＭＳ Ｐゴシック" charset="0"/>
            </a:endParaRPr>
          </a:p>
          <a:p>
            <a:r>
              <a:rPr lang="en-US" sz="2400" dirty="0">
                <a:latin typeface="Arial" charset="0"/>
                <a:ea typeface="ＭＳ Ｐゴシック" charset="0"/>
              </a:rPr>
              <a:t>Open Source IDS: Snort, www.snort.org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ICT 4010 - </a:t>
            </a:r>
            <a:fld id="{B6F15528-21DE-4FAA-801E-634DDDAF4B2B}" type="slidenum">
              <a:rPr lang="en-US" smtClean="0"/>
              <a:pPr/>
              <a:t>30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0382625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Intrusion Detection Systems (IDS)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Font typeface="Wingdings" charset="2"/>
              <a:buChar char="§"/>
            </a:pPr>
            <a:r>
              <a:rPr lang="en-US" sz="2800" dirty="0"/>
              <a:t>Intrusion Detection Systems are Systems that look for attack signatures, which are basically specific patterns or Traffic Patterns that usually indicate malicious or suspicious activities on your Network.</a:t>
            </a:r>
          </a:p>
          <a:p>
            <a:pPr algn="just">
              <a:buFont typeface="Wingdings" charset="2"/>
              <a:buChar char="§"/>
            </a:pPr>
            <a:r>
              <a:rPr lang="en-US" sz="2800" dirty="0"/>
              <a:t>When some suspicious activity is noticed, they immediately send an ALERT Message to the Network administrator. The IDS usually know the normal behavior of a Network.   E.G.   Snort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ICT 4010 - </a:t>
            </a:r>
            <a:fld id="{B6F15528-21DE-4FAA-801E-634DDDAF4B2B}" type="slidenum">
              <a:rPr lang="en-US" smtClean="0"/>
              <a:pPr/>
              <a:t>31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6522082"/>
      </p:ext>
    </p:extLst>
  </p:cSld>
  <p:clrMapOvr>
    <a:masterClrMapping/>
  </p:clrMapOvr>
  <p:transition spd="slow">
    <p:push dir="u"/>
  </p:transition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Types of Attacks - </a:t>
            </a:r>
            <a:r>
              <a:rPr lang="en-US" dirty="0">
                <a:latin typeface="Arial" charset="0"/>
                <a:ea typeface="ＭＳ Ｐゴシック" charset="0"/>
              </a:rPr>
              <a:t>Dictionary Attack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An attempt to gain unauthorized access to a computer system by using a very large set of words to generate potential passwords.</a:t>
            </a:r>
            <a:endParaRPr lang="en-US" sz="2800" dirty="0">
              <a:latin typeface="Arial" charset="0"/>
              <a:ea typeface="ＭＳ Ｐゴシック" charset="0"/>
            </a:endParaRPr>
          </a:p>
          <a:p>
            <a:endParaRPr lang="en-US" sz="2800" dirty="0">
              <a:latin typeface="Arial" charset="0"/>
              <a:ea typeface="ＭＳ Ｐゴシック" charset="0"/>
            </a:endParaRPr>
          </a:p>
          <a:p>
            <a:r>
              <a:rPr lang="en-US" sz="2800" dirty="0">
                <a:latin typeface="Arial" charset="0"/>
                <a:ea typeface="ＭＳ Ｐゴシック" charset="0"/>
              </a:rPr>
              <a:t>This is why your passwords should be meaningless random junk!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ICT 4010 - </a:t>
            </a:r>
            <a:fld id="{B6F15528-21DE-4FAA-801E-634DDDAF4B2B}" type="slidenum">
              <a:rPr lang="en-US" smtClean="0"/>
              <a:pPr/>
              <a:t>32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2419531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" charset="0"/>
                <a:ea typeface="ＭＳ Ｐゴシック" charset="0"/>
              </a:rPr>
              <a:t>Denial of Service Attack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an attack meant to shut down a machine or network, making it inaccessible to its intended users</a:t>
            </a:r>
          </a:p>
          <a:p>
            <a:r>
              <a:rPr lang="en-US" sz="2400" dirty="0">
                <a:latin typeface="Arial" charset="0"/>
                <a:ea typeface="ＭＳ Ｐゴシック" charset="0"/>
              </a:rPr>
              <a:t>Purpose: Make a network service unusable, usually by overloading the server or network</a:t>
            </a:r>
          </a:p>
          <a:p>
            <a:endParaRPr lang="en-US" sz="2400" dirty="0">
              <a:latin typeface="Arial" charset="0"/>
              <a:ea typeface="ＭＳ Ｐゴシック" charset="0"/>
            </a:endParaRPr>
          </a:p>
          <a:p>
            <a:r>
              <a:rPr lang="en-US" sz="2400" dirty="0">
                <a:latin typeface="Arial" charset="0"/>
                <a:ea typeface="ＭＳ Ｐゴシック" charset="0"/>
              </a:rPr>
              <a:t>Many different kinds of DoS attacks</a:t>
            </a:r>
          </a:p>
          <a:p>
            <a:pPr lvl="1"/>
            <a:r>
              <a:rPr lang="en-US" sz="2400" dirty="0">
                <a:latin typeface="Arial" charset="0"/>
                <a:ea typeface="ＭＳ Ｐゴシック" charset="0"/>
              </a:rPr>
              <a:t>SYN Flood attack</a:t>
            </a:r>
          </a:p>
          <a:p>
            <a:pPr lvl="1"/>
            <a:r>
              <a:rPr lang="en-US" sz="2400" dirty="0">
                <a:latin typeface="Arial" charset="0"/>
                <a:ea typeface="ＭＳ Ｐゴシック" charset="0"/>
              </a:rPr>
              <a:t>SMURF IP attack</a:t>
            </a:r>
            <a:endParaRPr lang="en-GB" dirty="0"/>
          </a:p>
          <a:p>
            <a:pPr lvl="1"/>
            <a:r>
              <a:rPr lang="en-US" sz="2400" dirty="0">
                <a:latin typeface="Arial" charset="0"/>
                <a:ea typeface="ＭＳ Ｐゴシック" charset="0"/>
              </a:rPr>
              <a:t>LAND attack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ICT 4010 - </a:t>
            </a:r>
            <a:fld id="{B6F15528-21DE-4FAA-801E-634DDDAF4B2B}" type="slidenum">
              <a:rPr lang="en-US" smtClean="0"/>
              <a:pPr/>
              <a:t>33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2715369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" charset="0"/>
                <a:ea typeface="ＭＳ Ｐゴシック" charset="0"/>
              </a:rPr>
              <a:t>TCP Attacks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400" dirty="0">
                <a:latin typeface="Arial" charset="0"/>
                <a:ea typeface="ＭＳ Ｐゴシック" charset="0"/>
              </a:rPr>
              <a:t>An attack whereby end hosts intentionally include wrong information with data being transmitted, information which does not affect delivery of the data</a:t>
            </a:r>
          </a:p>
          <a:p>
            <a:pPr lvl="1">
              <a:lnSpc>
                <a:spcPct val="90000"/>
              </a:lnSpc>
            </a:pPr>
            <a:r>
              <a:rPr lang="en-US" sz="2400" dirty="0">
                <a:latin typeface="Arial" charset="0"/>
                <a:ea typeface="ＭＳ Ｐゴシック" charset="0"/>
              </a:rPr>
              <a:t>Fake source address – host may trick destination into believing that the packet is from a trusted source</a:t>
            </a:r>
          </a:p>
          <a:p>
            <a:pPr lvl="2">
              <a:lnSpc>
                <a:spcPct val="90000"/>
              </a:lnSpc>
            </a:pPr>
            <a:r>
              <a:rPr lang="en-US" sz="2400" dirty="0">
                <a:latin typeface="Arial" charset="0"/>
                <a:ea typeface="ＭＳ Ｐゴシック" charset="0"/>
              </a:rPr>
              <a:t>Especially applications which use IP addresses as a simple authentication method</a:t>
            </a:r>
          </a:p>
          <a:p>
            <a:pPr lvl="2">
              <a:lnSpc>
                <a:spcPct val="90000"/>
              </a:lnSpc>
            </a:pPr>
            <a:r>
              <a:rPr lang="en-US" sz="2400" dirty="0">
                <a:latin typeface="Arial" charset="0"/>
                <a:ea typeface="ＭＳ Ｐゴシック" charset="0"/>
              </a:rPr>
              <a:t>Solution – use better authentication methods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ICT 4010 - </a:t>
            </a:r>
            <a:fld id="{B6F15528-21DE-4FAA-801E-634DDDAF4B2B}" type="slidenum">
              <a:rPr lang="en-US" smtClean="0"/>
              <a:pPr/>
              <a:t>34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6301228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" charset="0"/>
                <a:ea typeface="ＭＳ Ｐゴシック" charset="0"/>
              </a:rPr>
              <a:t>Packet Sniffing Attack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>
              <a:lnSpc>
                <a:spcPct val="90000"/>
              </a:lnSpc>
            </a:pPr>
            <a:r>
              <a:rPr lang="en-US" b="1" dirty="0">
                <a:latin typeface="Arial" charset="0"/>
                <a:ea typeface="ＭＳ Ｐゴシック" charset="0"/>
              </a:rPr>
              <a:t>Packet sniffing </a:t>
            </a:r>
            <a:r>
              <a:rPr lang="en-US" dirty="0">
                <a:latin typeface="Arial" charset="0"/>
                <a:ea typeface="ＭＳ Ｐゴシック" charset="0"/>
              </a:rPr>
              <a:t>is a technique whereby packet data flowing across the network is detected and observed. </a:t>
            </a:r>
          </a:p>
          <a:p>
            <a:pPr lvl="2">
              <a:lnSpc>
                <a:spcPct val="90000"/>
              </a:lnSpc>
            </a:pPr>
            <a:r>
              <a:rPr lang="en-US" sz="1800" dirty="0">
                <a:latin typeface="Arial" charset="0"/>
                <a:ea typeface="ＭＳ Ｐゴシック" charset="0"/>
              </a:rPr>
              <a:t>Network administrators use packet sniffing tools to monitor a network</a:t>
            </a:r>
          </a:p>
          <a:p>
            <a:pPr lvl="2">
              <a:lnSpc>
                <a:spcPct val="90000"/>
              </a:lnSpc>
            </a:pPr>
            <a:endParaRPr lang="en-US" dirty="0">
              <a:latin typeface="Arial" charset="0"/>
              <a:ea typeface="ＭＳ Ｐゴシック" charset="0"/>
            </a:endParaRPr>
          </a:p>
          <a:p>
            <a:pPr lvl="2">
              <a:lnSpc>
                <a:spcPct val="90000"/>
              </a:lnSpc>
            </a:pPr>
            <a:endParaRPr lang="en-US" dirty="0">
              <a:latin typeface="Arial" charset="0"/>
              <a:ea typeface="ＭＳ Ｐゴシック" charset="0"/>
            </a:endParaRPr>
          </a:p>
          <a:p>
            <a:pPr lvl="1">
              <a:lnSpc>
                <a:spcPct val="90000"/>
              </a:lnSpc>
            </a:pPr>
            <a:r>
              <a:rPr lang="en-US" b="1" dirty="0">
                <a:latin typeface="Arial" charset="0"/>
                <a:ea typeface="ＭＳ Ｐゴシック" charset="0"/>
              </a:rPr>
              <a:t>Packet Sniffing Attack </a:t>
            </a:r>
            <a:r>
              <a:rPr lang="en-US" dirty="0">
                <a:latin typeface="Arial" charset="0"/>
                <a:ea typeface="ＭＳ Ｐゴシック" charset="0"/>
              </a:rPr>
              <a:t>is an unauthorized interception of data</a:t>
            </a:r>
          </a:p>
          <a:p>
            <a:pPr lvl="2">
              <a:lnSpc>
                <a:spcPct val="90000"/>
              </a:lnSpc>
            </a:pPr>
            <a:r>
              <a:rPr lang="en-US" sz="1800" dirty="0">
                <a:latin typeface="Arial" charset="0"/>
                <a:ea typeface="ＭＳ Ｐゴシック" charset="0"/>
              </a:rPr>
              <a:t>When a user wants to send a packet to someone else …</a:t>
            </a:r>
          </a:p>
          <a:p>
            <a:pPr lvl="2">
              <a:lnSpc>
                <a:spcPct val="90000"/>
              </a:lnSpc>
            </a:pPr>
            <a:r>
              <a:rPr lang="en-US" sz="1800" dirty="0">
                <a:latin typeface="Arial" charset="0"/>
                <a:ea typeface="ＭＳ Ｐゴシック" charset="0"/>
              </a:rPr>
              <a:t>They send bits over a physical medium(like a cable) with the destination MAC address</a:t>
            </a:r>
          </a:p>
          <a:p>
            <a:pPr lvl="2">
              <a:lnSpc>
                <a:spcPct val="90000"/>
              </a:lnSpc>
            </a:pPr>
            <a:r>
              <a:rPr lang="en-US" sz="1800" dirty="0">
                <a:latin typeface="Arial" charset="0"/>
                <a:ea typeface="ＭＳ Ｐゴシック" charset="0"/>
              </a:rPr>
              <a:t>Other hosts are listening on the cable to detect </a:t>
            </a:r>
            <a:r>
              <a:rPr lang="en-US" dirty="0">
                <a:latin typeface="Arial" charset="0"/>
                <a:ea typeface="ＭＳ Ｐゴシック" charset="0"/>
              </a:rPr>
              <a:t>for collisions</a:t>
            </a:r>
          </a:p>
          <a:p>
            <a:pPr lvl="2">
              <a:lnSpc>
                <a:spcPct val="90000"/>
              </a:lnSpc>
            </a:pPr>
            <a:r>
              <a:rPr lang="en-US" sz="1800" dirty="0">
                <a:latin typeface="Arial" charset="0"/>
                <a:ea typeface="ＭＳ Ｐゴシック" charset="0"/>
              </a:rPr>
              <a:t>This works for wireless too.</a:t>
            </a:r>
          </a:p>
          <a:p>
            <a:pPr lvl="1">
              <a:lnSpc>
                <a:spcPct val="90000"/>
              </a:lnSpc>
            </a:pPr>
            <a:endParaRPr lang="en-US" sz="2000" dirty="0">
              <a:latin typeface="Arial" charset="0"/>
              <a:ea typeface="ＭＳ Ｐゴシック" charset="0"/>
            </a:endParaRPr>
          </a:p>
          <a:p>
            <a:pPr lvl="1">
              <a:lnSpc>
                <a:spcPct val="90000"/>
              </a:lnSpc>
            </a:pP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ICT 4010 - </a:t>
            </a:r>
            <a:fld id="{B6F15528-21DE-4FAA-801E-634DDDAF4B2B}" type="slidenum">
              <a:rPr lang="en-US" smtClean="0"/>
              <a:pPr/>
              <a:t>35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1874678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" charset="0"/>
                <a:ea typeface="ＭＳ Ｐゴシック" charset="0"/>
              </a:rPr>
              <a:t>Social Problems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>
                <a:latin typeface="Arial" charset="0"/>
                <a:ea typeface="ＭＳ Ｐゴシック" charset="0"/>
              </a:rPr>
              <a:t>People can be just as dangerous as unprotected computer systems</a:t>
            </a:r>
          </a:p>
          <a:p>
            <a:pPr lvl="1"/>
            <a:r>
              <a:rPr lang="en-US" sz="2400" dirty="0">
                <a:latin typeface="Arial" charset="0"/>
                <a:ea typeface="ＭＳ Ｐゴシック" charset="0"/>
              </a:rPr>
              <a:t>People can be lied to, manipulated, bribed, threatened, harmed, tortured, etc. to give up valuable information</a:t>
            </a:r>
          </a:p>
          <a:p>
            <a:pPr lvl="1"/>
            <a:r>
              <a:rPr lang="en-US" sz="2400" dirty="0">
                <a:latin typeface="Arial" charset="0"/>
                <a:ea typeface="ＭＳ Ｐゴシック" charset="0"/>
              </a:rPr>
              <a:t>Most humans will breakdown once they are at the </a:t>
            </a:r>
            <a:r>
              <a:rPr lang="ja-JP" altLang="en-US" sz="2400" dirty="0">
                <a:latin typeface="Arial" charset="0"/>
                <a:ea typeface="ＭＳ Ｐゴシック" charset="0"/>
              </a:rPr>
              <a:t>“</a:t>
            </a:r>
            <a:r>
              <a:rPr lang="en-US" altLang="ja-JP" sz="2400" dirty="0">
                <a:latin typeface="Arial" charset="0"/>
                <a:ea typeface="ＭＳ Ｐゴシック" charset="0"/>
              </a:rPr>
              <a:t>harmed</a:t>
            </a:r>
            <a:r>
              <a:rPr lang="ja-JP" altLang="en-US" sz="2400" dirty="0">
                <a:latin typeface="Arial" charset="0"/>
                <a:ea typeface="ＭＳ Ｐゴシック" charset="0"/>
              </a:rPr>
              <a:t>”</a:t>
            </a:r>
            <a:r>
              <a:rPr lang="en-US" altLang="ja-JP" sz="2400" dirty="0">
                <a:latin typeface="Arial" charset="0"/>
                <a:ea typeface="ＭＳ Ｐゴシック" charset="0"/>
              </a:rPr>
              <a:t> stage, unless they have been specially trained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ICT 4010  - </a:t>
            </a:r>
            <a:fld id="{B6F15528-21DE-4FAA-801E-634DDDAF4B2B}" type="slidenum">
              <a:rPr lang="en-US" smtClean="0"/>
              <a:pPr/>
              <a:t>36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3916106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" charset="0"/>
                <a:ea typeface="ＭＳ Ｐゴシック" charset="0"/>
              </a:rPr>
              <a:t>Social Problems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>
                <a:latin typeface="Arial" charset="0"/>
                <a:ea typeface="ＭＳ Ｐゴシック" charset="0"/>
              </a:rPr>
              <a:t>There aren’</a:t>
            </a:r>
            <a:r>
              <a:rPr lang="en-US" altLang="ja-JP" sz="2400" dirty="0">
                <a:latin typeface="Arial" charset="0"/>
                <a:ea typeface="ＭＳ Ｐゴシック" charset="0"/>
              </a:rPr>
              <a:t>t always solutions to all the kinds of social problems</a:t>
            </a:r>
          </a:p>
          <a:p>
            <a:pPr lvl="1"/>
            <a:r>
              <a:rPr lang="en-US" sz="2400" dirty="0">
                <a:latin typeface="Arial" charset="0"/>
                <a:ea typeface="ＭＳ Ｐゴシック" charset="0"/>
              </a:rPr>
              <a:t>Humans will continue to be tricked into giving out information they shouldn’</a:t>
            </a:r>
            <a:r>
              <a:rPr lang="en-US" altLang="ja-JP" sz="2400" dirty="0">
                <a:latin typeface="Arial" charset="0"/>
                <a:ea typeface="ＭＳ Ｐゴシック" charset="0"/>
              </a:rPr>
              <a:t>t</a:t>
            </a:r>
          </a:p>
          <a:p>
            <a:pPr lvl="1"/>
            <a:r>
              <a:rPr lang="en-US" sz="2400" dirty="0">
                <a:latin typeface="Arial" charset="0"/>
                <a:ea typeface="ＭＳ Ｐゴシック" charset="0"/>
              </a:rPr>
              <a:t>Educating people (users) may help a little to mitigate social engineering attacks</a:t>
            </a:r>
          </a:p>
          <a:p>
            <a:pPr lvl="2"/>
            <a:r>
              <a:rPr lang="en-US" dirty="0">
                <a:latin typeface="Arial" charset="0"/>
                <a:ea typeface="ＭＳ Ｐゴシック" charset="0"/>
              </a:rPr>
              <a:t>social engineering attack:  a range of malicious activities accomplished through human interactions involving manipulating people so they give up confidential information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ICT 4010  - </a:t>
            </a:r>
            <a:fld id="{B6F15528-21DE-4FAA-801E-634DDDAF4B2B}" type="slidenum">
              <a:rPr lang="en-US" smtClean="0"/>
              <a:pPr/>
              <a:t>37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4299990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Malware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A Malware is a set of instructions or Software Programmes  that run on your computer and make your system do something that an attacker wants it to do.</a:t>
            </a:r>
          </a:p>
          <a:p>
            <a:endParaRPr lang="en-US" sz="2800" dirty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ICT 4010  - </a:t>
            </a:r>
            <a:fld id="{B6F15528-21DE-4FAA-801E-634DDDAF4B2B}" type="slidenum">
              <a:rPr lang="en-US" smtClean="0"/>
              <a:pPr/>
              <a:t>38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0262970"/>
      </p:ext>
    </p:extLst>
  </p:cSld>
  <p:clrMapOvr>
    <a:masterClrMapping/>
  </p:clrMapOvr>
  <p:transition spd="slow">
    <p:push dir="u"/>
  </p:transition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Times New Roman"/>
                <a:cs typeface="Times New Roman"/>
              </a:rPr>
              <a:t>Examples  of Malware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Malware  is simply bad software. Malware is software intentionally destructive to the computer</a:t>
            </a:r>
            <a:endParaRPr lang="en-US" dirty="0"/>
          </a:p>
          <a:p>
            <a:pPr lvl="1"/>
            <a:r>
              <a:rPr lang="en-US" dirty="0"/>
              <a:t>Viruses                            </a:t>
            </a:r>
            <a:endParaRPr lang="en-US" u="sng" dirty="0">
              <a:latin typeface="Times New Roman"/>
              <a:cs typeface="Times New Roman"/>
            </a:endParaRPr>
          </a:p>
          <a:p>
            <a:pPr lvl="1"/>
            <a:r>
              <a:rPr lang="en-US" dirty="0"/>
              <a:t>Worms			</a:t>
            </a:r>
          </a:p>
          <a:p>
            <a:pPr lvl="1"/>
            <a:r>
              <a:rPr lang="en-US" dirty="0"/>
              <a:t>Trojan Horses                      	</a:t>
            </a:r>
          </a:p>
          <a:p>
            <a:pPr lvl="1"/>
            <a:r>
              <a:rPr lang="en-US" dirty="0" err="1"/>
              <a:t>RootKits</a:t>
            </a:r>
            <a:r>
              <a:rPr lang="en-US" dirty="0"/>
              <a:t>                                   	</a:t>
            </a:r>
          </a:p>
          <a:p>
            <a:pPr lvl="1"/>
            <a:r>
              <a:rPr lang="en-US" dirty="0" err="1"/>
              <a:t>Keyloggers</a:t>
            </a:r>
            <a:endParaRPr lang="en-US" dirty="0"/>
          </a:p>
          <a:p>
            <a:pPr lvl="1"/>
            <a:r>
              <a:rPr lang="en-US" dirty="0"/>
              <a:t>Logic Bombs</a:t>
            </a:r>
          </a:p>
          <a:p>
            <a:pPr lvl="1"/>
            <a:r>
              <a:rPr lang="en-US" dirty="0"/>
              <a:t>Spyware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ICT 4010  - </a:t>
            </a:r>
            <a:fld id="{B6F15528-21DE-4FAA-801E-634DDDAF4B2B}" type="slidenum">
              <a:rPr lang="en-US" smtClean="0"/>
              <a:pPr/>
              <a:t>39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62081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Cyberspace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sz="2400" dirty="0">
                <a:cs typeface="Arial Black"/>
              </a:rPr>
              <a:t>Virtual or physical area where communication occurs with the aid of computers</a:t>
            </a:r>
          </a:p>
          <a:p>
            <a:pPr lvl="1">
              <a:defRPr/>
            </a:pPr>
            <a:endParaRPr lang="en-US" sz="2400" dirty="0">
              <a:cs typeface="Arial Black"/>
            </a:endParaRPr>
          </a:p>
          <a:p>
            <a:pPr>
              <a:defRPr/>
            </a:pPr>
            <a:r>
              <a:rPr lang="en-US" sz="2400" dirty="0">
                <a:solidFill>
                  <a:schemeClr val="tx1"/>
                </a:solidFill>
                <a:cs typeface="Arial Black"/>
              </a:rPr>
              <a:t>Need to define what you want to protect in your space</a:t>
            </a:r>
          </a:p>
          <a:p>
            <a:pPr lvl="1">
              <a:defRPr/>
            </a:pPr>
            <a:r>
              <a:rPr lang="en-US" sz="2400" dirty="0">
                <a:cs typeface="Arial Black"/>
              </a:rPr>
              <a:t>Network, sub-network, segments, VLANs, systems, applications, data at rest;  data in transit; communications etc.) </a:t>
            </a:r>
          </a:p>
          <a:p>
            <a:pPr lvl="1">
              <a:defRPr/>
            </a:pPr>
            <a:r>
              <a:rPr lang="en-US" sz="2400" dirty="0">
                <a:solidFill>
                  <a:schemeClr val="tx1"/>
                </a:solidFill>
                <a:cs typeface="Arial Black"/>
              </a:rPr>
              <a:t>Protection of the hardware assets as well</a:t>
            </a:r>
          </a:p>
          <a:p>
            <a:pPr lvl="2">
              <a:defRPr/>
            </a:pPr>
            <a:r>
              <a:rPr lang="en-US" dirty="0">
                <a:solidFill>
                  <a:schemeClr val="tx1"/>
                </a:solidFill>
                <a:cs typeface="Arial Black"/>
              </a:rPr>
              <a:t>Define why you want to protect them </a:t>
            </a:r>
          </a:p>
          <a:p>
            <a:pPr lvl="2">
              <a:defRPr/>
            </a:pPr>
            <a:r>
              <a:rPr lang="en-US" dirty="0">
                <a:solidFill>
                  <a:schemeClr val="tx1"/>
                </a:solidFill>
                <a:cs typeface="Arial Black"/>
              </a:rPr>
              <a:t>And how do you want to protect them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ICT 4010  - </a:t>
            </a:r>
            <a:fld id="{B6F15528-21DE-4FAA-801E-634DDDAF4B2B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7383706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Solutions for Malware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Using updated Antivirus software</a:t>
            </a:r>
          </a:p>
          <a:p>
            <a:r>
              <a:rPr lang="en-US" sz="2800" dirty="0"/>
              <a:t>Install Anti-Malware System (in addition to an Antivirus)</a:t>
            </a:r>
          </a:p>
          <a:p>
            <a:r>
              <a:rPr lang="en-US" sz="2800" dirty="0"/>
              <a:t>Avoid opening suspicious email attachments</a:t>
            </a:r>
          </a:p>
          <a:p>
            <a:r>
              <a:rPr lang="en-US" sz="2800" dirty="0"/>
              <a:t>Constantly update your System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ICT 4010  - </a:t>
            </a:r>
            <a:fld id="{B6F15528-21DE-4FAA-801E-634DDDAF4B2B}" type="slidenum">
              <a:rPr lang="en-US" smtClean="0"/>
              <a:pPr/>
              <a:t>40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61167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Why Network Security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400" dirty="0"/>
              <a:t>Network attacks are evolving in sophistication and ability to evade detection</a:t>
            </a:r>
          </a:p>
          <a:p>
            <a:r>
              <a:rPr lang="en-GB" sz="2400" dirty="0"/>
              <a:t>Attacks becoming more targeted</a:t>
            </a:r>
          </a:p>
          <a:p>
            <a:pPr lvl="1"/>
            <a:r>
              <a:rPr lang="en-GB" sz="2400" dirty="0"/>
              <a:t>Greater financial consequences for victims</a:t>
            </a:r>
          </a:p>
          <a:p>
            <a:pPr lvl="1"/>
            <a:r>
              <a:rPr lang="en-GB" sz="2400" dirty="0"/>
              <a:t>Loss of vital information</a:t>
            </a:r>
          </a:p>
          <a:p>
            <a:pPr lvl="1"/>
            <a:r>
              <a:rPr lang="en-GB" sz="2400" dirty="0"/>
              <a:t>etc.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ICT 4010  - </a:t>
            </a:r>
            <a:fld id="{B6F15528-21DE-4FAA-801E-634DDDAF4B2B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112337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Network Threats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666750"/>
            <a:ext cx="9067800" cy="4038600"/>
          </a:xfrm>
        </p:spPr>
        <p:txBody>
          <a:bodyPr>
            <a:normAutofit lnSpcReduction="10000"/>
          </a:bodyPr>
          <a:lstStyle/>
          <a:p>
            <a:r>
              <a:rPr lang="en-GB" sz="2400" dirty="0"/>
              <a:t>Connecting networks to the Internet introduces the  possibility of outside attackers</a:t>
            </a:r>
          </a:p>
          <a:p>
            <a:pPr lvl="1"/>
            <a:r>
              <a:rPr lang="en-GB" sz="2400" dirty="0"/>
              <a:t>Steal information</a:t>
            </a:r>
          </a:p>
          <a:p>
            <a:pPr lvl="1"/>
            <a:r>
              <a:rPr lang="en-GB" sz="2400" dirty="0"/>
              <a:t>Impact on performance</a:t>
            </a:r>
          </a:p>
          <a:p>
            <a:r>
              <a:rPr lang="en-GB" sz="2400" dirty="0"/>
              <a:t>Security threats exist even when  a network is isolated from internet</a:t>
            </a:r>
          </a:p>
          <a:p>
            <a:pPr lvl="1"/>
            <a:r>
              <a:rPr lang="en-GB" sz="2400" dirty="0"/>
              <a:t>60 to 80% of network misuse incidents originate from inside the network </a:t>
            </a:r>
          </a:p>
          <a:p>
            <a:pPr marL="457200" lvl="2" indent="0">
              <a:buNone/>
            </a:pPr>
            <a:r>
              <a:rPr lang="en-GB" dirty="0"/>
              <a:t>(Computer Security Institute (CSI) San Francisco, California)</a:t>
            </a:r>
          </a:p>
          <a:p>
            <a:pPr marL="457200" lvl="2" indent="0">
              <a:buNone/>
            </a:pPr>
            <a:endParaRPr lang="en-GB" sz="2400" dirty="0"/>
          </a:p>
          <a:p>
            <a:r>
              <a:rPr lang="en-GB" sz="2400" dirty="0"/>
              <a:t>Consider both internal and external security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ICT 4010  - </a:t>
            </a:r>
            <a:fld id="{B6F15528-21DE-4FAA-801E-634DDDAF4B2B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81313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Internal threats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400" dirty="0"/>
              <a:t>More serious than external threats</a:t>
            </a:r>
          </a:p>
          <a:p>
            <a:pPr lvl="1"/>
            <a:r>
              <a:rPr lang="en-GB" sz="2400" dirty="0"/>
              <a:t>Users already have knowledge of the network and its available resources</a:t>
            </a:r>
          </a:p>
          <a:p>
            <a:pPr lvl="1"/>
            <a:r>
              <a:rPr lang="en-GB" sz="2400" dirty="0"/>
              <a:t>Typically have some level of access granted by nature of their jobs</a:t>
            </a:r>
          </a:p>
          <a:p>
            <a:pPr lvl="1"/>
            <a:r>
              <a:rPr lang="en-GB" sz="2400" dirty="0"/>
              <a:t>Traditional security mechanisms like Intrusion Prevention System (IPS) and firewalls are ineffective against internal network misuse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ICT 4010  - </a:t>
            </a:r>
            <a:fld id="{B6F15528-21DE-4FAA-801E-634DDDAF4B2B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250510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External Threats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200" dirty="0"/>
              <a:t>Attacks tend to be more technical in nature because they(attacker) don</a:t>
            </a:r>
            <a:r>
              <a:rPr lang="mr-IN" sz="2200" dirty="0"/>
              <a:t>’</a:t>
            </a:r>
            <a:r>
              <a:rPr lang="en-GB" sz="2200" dirty="0"/>
              <a:t>t have intimate knowledge of the network</a:t>
            </a:r>
          </a:p>
          <a:p>
            <a:pPr lvl="1"/>
            <a:r>
              <a:rPr lang="en-GB" sz="2200" dirty="0"/>
              <a:t>Attacker could perform a ping sweep to identify IP addresses that respond</a:t>
            </a:r>
          </a:p>
          <a:p>
            <a:pPr lvl="1"/>
            <a:r>
              <a:rPr lang="en-GB" sz="2200" dirty="0"/>
              <a:t>Subject those IP addresses to port scan to discover open ports</a:t>
            </a:r>
          </a:p>
          <a:p>
            <a:pPr lvl="1"/>
            <a:r>
              <a:rPr lang="en-GB" sz="2200" dirty="0"/>
              <a:t>Exploit known vulnerabilities to compromise discovered service</a:t>
            </a:r>
          </a:p>
          <a:p>
            <a:pPr lvl="1"/>
            <a:r>
              <a:rPr lang="en-GB" sz="2200" dirty="0"/>
              <a:t>Attacker gains control of host and uses it as a jumping off point to attack others systems </a:t>
            </a:r>
          </a:p>
          <a:p>
            <a:pPr lvl="1"/>
            <a:endParaRPr lang="en-GB" sz="2200" dirty="0"/>
          </a:p>
          <a:p>
            <a:r>
              <a:rPr lang="en-GB" sz="2200" dirty="0"/>
              <a:t>Network administrators can mitigate these threats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ICT 4010  - </a:t>
            </a:r>
            <a:fld id="{B6F15528-21DE-4FAA-801E-634DDDAF4B2B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65248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75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75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75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750"/>
                            </p:stCondLst>
                            <p:childTnLst>
                              <p:par>
                                <p:cTn id="17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750"/>
                            </p:stCondLst>
                            <p:childTnLst>
                              <p:par>
                                <p:cTn id="23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75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75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75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Network Vulnerabilities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400" dirty="0"/>
              <a:t>Vulnerability</a:t>
            </a:r>
          </a:p>
          <a:p>
            <a:pPr lvl="1"/>
            <a:r>
              <a:rPr lang="en-GB" sz="2400" dirty="0"/>
              <a:t>Weakness that an attacker might leverage to gain access</a:t>
            </a:r>
          </a:p>
          <a:p>
            <a:pPr lvl="1"/>
            <a:r>
              <a:rPr lang="en-GB" sz="2400" dirty="0"/>
              <a:t>Attackers write a program intended to take advantage of the vulnerability </a:t>
            </a:r>
          </a:p>
          <a:p>
            <a:pPr lvl="2"/>
            <a:r>
              <a:rPr lang="en-GB" sz="2400" dirty="0"/>
              <a:t>This type of malicious program is called an exploit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ICT 4010 - </a:t>
            </a:r>
            <a:fld id="{B6F15528-21DE-4FAA-801E-634DDDAF4B2B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887347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19265</TotalTime>
  <Words>1996</Words>
  <Application>Microsoft Office PowerPoint</Application>
  <PresentationFormat>On-screen Show (16:9)</PresentationFormat>
  <Paragraphs>290</Paragraphs>
  <Slides>40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40</vt:i4>
      </vt:variant>
    </vt:vector>
  </HeadingPairs>
  <TitlesOfParts>
    <vt:vector size="48" baseType="lpstr">
      <vt:lpstr>ＭＳ Ｐゴシック</vt:lpstr>
      <vt:lpstr>Arial</vt:lpstr>
      <vt:lpstr>Arial Black</vt:lpstr>
      <vt:lpstr>Calibri</vt:lpstr>
      <vt:lpstr>Mangal</vt:lpstr>
      <vt:lpstr>Times New Roman</vt:lpstr>
      <vt:lpstr>Wingdings</vt:lpstr>
      <vt:lpstr>Office Theme</vt:lpstr>
      <vt:lpstr>Network  and  Cyber Security</vt:lpstr>
      <vt:lpstr>What is Security?</vt:lpstr>
      <vt:lpstr>Security Definitions</vt:lpstr>
      <vt:lpstr>Cyberspace</vt:lpstr>
      <vt:lpstr>Why Network Security</vt:lpstr>
      <vt:lpstr>Network Threats</vt:lpstr>
      <vt:lpstr>Internal threats</vt:lpstr>
      <vt:lpstr>External Threats</vt:lpstr>
      <vt:lpstr>Network Vulnerabilities</vt:lpstr>
      <vt:lpstr>Non-secured Custom Applications</vt:lpstr>
      <vt:lpstr>Three Goals of Network Security (CIA)</vt:lpstr>
      <vt:lpstr>Three Goals of Network Security (CIA)</vt:lpstr>
      <vt:lpstr>Three Goals of Network Security (CIA)</vt:lpstr>
      <vt:lpstr>Access Controls</vt:lpstr>
      <vt:lpstr>Accountability</vt:lpstr>
      <vt:lpstr>Categorizing Data   </vt:lpstr>
      <vt:lpstr>Government and Military Data Classification Model</vt:lpstr>
      <vt:lpstr>Government and Military Data Classification Model</vt:lpstr>
      <vt:lpstr>Organisational Classification Model</vt:lpstr>
      <vt:lpstr>Data Classification Characteristics</vt:lpstr>
      <vt:lpstr>Types of Hackers</vt:lpstr>
      <vt:lpstr>Types of Hackers</vt:lpstr>
      <vt:lpstr>Types of Hackers</vt:lpstr>
      <vt:lpstr>Types of Hackers</vt:lpstr>
      <vt:lpstr>Common security attacks and their countermeasures</vt:lpstr>
      <vt:lpstr>Common security attacks and their countermeasures</vt:lpstr>
      <vt:lpstr>Firewalls</vt:lpstr>
      <vt:lpstr>Firewalls</vt:lpstr>
      <vt:lpstr>Firewalls</vt:lpstr>
      <vt:lpstr>Intrusion Detection System</vt:lpstr>
      <vt:lpstr>Intrusion Detection Systems (IDS)</vt:lpstr>
      <vt:lpstr>Types of Attacks - Dictionary Attack</vt:lpstr>
      <vt:lpstr>Denial of Service Attack</vt:lpstr>
      <vt:lpstr>TCP Attacks</vt:lpstr>
      <vt:lpstr>Packet Sniffing Attack</vt:lpstr>
      <vt:lpstr>Social Problems</vt:lpstr>
      <vt:lpstr>Social Problems</vt:lpstr>
      <vt:lpstr>Malware</vt:lpstr>
      <vt:lpstr>Examples  of Malware</vt:lpstr>
      <vt:lpstr>Solutions for Malware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PSM</dc:creator>
  <cp:lastModifiedBy>Pious Kaira</cp:lastModifiedBy>
  <cp:revision>538</cp:revision>
  <dcterms:created xsi:type="dcterms:W3CDTF">2006-08-16T00:00:00Z</dcterms:created>
  <dcterms:modified xsi:type="dcterms:W3CDTF">2022-10-11T15:57:02Z</dcterms:modified>
</cp:coreProperties>
</file>