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37" r:id="rId1"/>
  </p:sldMasterIdLst>
  <p:sldIdLst>
    <p:sldId id="256" r:id="rId2"/>
    <p:sldId id="257" r:id="rId3"/>
    <p:sldId id="258" r:id="rId4"/>
    <p:sldId id="259" r:id="rId5"/>
    <p:sldId id="260" r:id="rId6"/>
    <p:sldId id="263" r:id="rId7"/>
    <p:sldId id="261" r:id="rId8"/>
    <p:sldId id="265" r:id="rId9"/>
    <p:sldId id="26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9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4384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7553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4064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4097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3100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0943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4531668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6436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811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597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7/25/2022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718387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7197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3800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6993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7/25/2022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954747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7/25/2022</a:t>
            </a:fld>
            <a:endParaRPr lang="en-US" dirty="0"/>
          </a:p>
        </p:txBody>
      </p:sp>
    </p:spTree>
    <p:extLst>
      <p:ext uri="{BB962C8B-B14F-4D97-AF65-F5344CB8AC3E}">
        <p14:creationId xmlns:p14="http://schemas.microsoft.com/office/powerpoint/2010/main" val="1598653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7/25/2022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4822206"/>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 id="2147483849" r:id="rId12"/>
    <p:sldLayoutId id="2147483850" r:id="rId13"/>
    <p:sldLayoutId id="2147483851" r:id="rId14"/>
    <p:sldLayoutId id="2147483852" r:id="rId15"/>
    <p:sldLayoutId id="214748385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404534"/>
            <a:ext cx="8628606" cy="1755342"/>
          </a:xfrm>
        </p:spPr>
        <p:txBody>
          <a:bodyPr/>
          <a:lstStyle/>
          <a:p>
            <a:r>
              <a:rPr lang="en-US" dirty="0" smtClean="0"/>
              <a:t>TRANSLATION</a:t>
            </a:r>
            <a:endParaRPr lang="en-US" dirty="0"/>
          </a:p>
        </p:txBody>
      </p:sp>
      <p:sp>
        <p:nvSpPr>
          <p:cNvPr id="3" name="Subtitle 2"/>
          <p:cNvSpPr>
            <a:spLocks noGrp="1"/>
          </p:cNvSpPr>
          <p:nvPr>
            <p:ph type="subTitle" idx="1"/>
          </p:nvPr>
        </p:nvSpPr>
        <p:spPr>
          <a:xfrm>
            <a:off x="1507067" y="4159876"/>
            <a:ext cx="8976336" cy="987856"/>
          </a:xfrm>
        </p:spPr>
        <p:txBody>
          <a:bodyPr>
            <a:normAutofit lnSpcReduction="10000"/>
          </a:bodyPr>
          <a:lstStyle/>
          <a:p>
            <a:r>
              <a:rPr lang="en-US" dirty="0"/>
              <a:t>AND</a:t>
            </a:r>
          </a:p>
          <a:p>
            <a:r>
              <a:rPr lang="en-US" sz="3600" dirty="0" smtClean="0"/>
              <a:t>INTERPRETATION</a:t>
            </a:r>
            <a:endParaRPr lang="en-US" sz="3600" dirty="0"/>
          </a:p>
        </p:txBody>
      </p:sp>
    </p:spTree>
    <p:extLst>
      <p:ext uri="{BB962C8B-B14F-4D97-AF65-F5344CB8AC3E}">
        <p14:creationId xmlns:p14="http://schemas.microsoft.com/office/powerpoint/2010/main" val="3228151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7314"/>
          </a:xfrm>
        </p:spPr>
        <p:txBody>
          <a:bodyPr>
            <a:normAutofit fontScale="90000"/>
          </a:bodyPr>
          <a:lstStyle/>
          <a:p>
            <a:r>
              <a:rPr lang="en-US" dirty="0"/>
              <a:t>Methods of Translation</a:t>
            </a:r>
            <a:br>
              <a:rPr lang="en-US" dirty="0"/>
            </a:br>
            <a:endParaRPr lang="en-US" dirty="0"/>
          </a:p>
        </p:txBody>
      </p:sp>
      <p:sp>
        <p:nvSpPr>
          <p:cNvPr id="3" name="Content Placeholder 2"/>
          <p:cNvSpPr>
            <a:spLocks noGrp="1"/>
          </p:cNvSpPr>
          <p:nvPr>
            <p:ph idx="1"/>
          </p:nvPr>
        </p:nvSpPr>
        <p:spPr>
          <a:xfrm>
            <a:off x="677334" y="1333275"/>
            <a:ext cx="11050209" cy="4704668"/>
          </a:xfrm>
        </p:spPr>
        <p:txBody>
          <a:bodyPr>
            <a:noAutofit/>
          </a:bodyPr>
          <a:lstStyle/>
          <a:p>
            <a:r>
              <a:rPr lang="en-US" sz="2400" b="1" dirty="0" smtClean="0"/>
              <a:t>Word-to-word Translation</a:t>
            </a:r>
            <a:r>
              <a:rPr lang="en-US" sz="2400" dirty="0" smtClean="0"/>
              <a:t>: this is a translation method in which words or morphemes are translated in isolation on the basis of their basic meanings without considering the context of use.</a:t>
            </a:r>
          </a:p>
          <a:p>
            <a:r>
              <a:rPr lang="en-US" sz="2400" b="1" dirty="0" smtClean="0"/>
              <a:t>Literal Translation</a:t>
            </a:r>
            <a:r>
              <a:rPr lang="en-US" sz="2400" dirty="0" smtClean="0"/>
              <a:t>: In this method of translation, words are translated in isolation without considering the context of use but using the structure of TL.</a:t>
            </a:r>
          </a:p>
          <a:p>
            <a:r>
              <a:rPr lang="en-US" sz="2400" b="1" dirty="0" smtClean="0"/>
              <a:t>Semantic Translation</a:t>
            </a:r>
            <a:r>
              <a:rPr lang="en-US" sz="2400" dirty="0" smtClean="0"/>
              <a:t>: this is a translation method in which the translator is said to be biased to the Source Language in that he/ she translates every word in SL but using syntactic and semantic features of TL.</a:t>
            </a:r>
          </a:p>
          <a:p>
            <a:r>
              <a:rPr lang="en-US" sz="2400" b="1" dirty="0" smtClean="0"/>
              <a:t>Communicative Translation</a:t>
            </a:r>
            <a:r>
              <a:rPr lang="en-US" sz="2400" dirty="0" smtClean="0"/>
              <a:t>: this is a kind of translation that pays a lot of attention to the contextual meaning of the original text.</a:t>
            </a:r>
            <a:endParaRPr lang="en-US" sz="2400" dirty="0"/>
          </a:p>
        </p:txBody>
      </p:sp>
    </p:spTree>
    <p:extLst>
      <p:ext uri="{BB962C8B-B14F-4D97-AF65-F5344CB8AC3E}">
        <p14:creationId xmlns:p14="http://schemas.microsoft.com/office/powerpoint/2010/main" val="4177836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TRANSLATION AND INTERPRETATION</a:t>
            </a:r>
            <a:r>
              <a:rPr lang="en-US" dirty="0"/>
              <a:t/>
            </a:r>
            <a:br>
              <a:rPr lang="en-US" dirty="0"/>
            </a:br>
            <a:endParaRPr lang="en-US" dirty="0"/>
          </a:p>
        </p:txBody>
      </p:sp>
      <p:sp>
        <p:nvSpPr>
          <p:cNvPr id="3" name="Content Placeholder 2"/>
          <p:cNvSpPr>
            <a:spLocks noGrp="1"/>
          </p:cNvSpPr>
          <p:nvPr>
            <p:ph idx="1"/>
          </p:nvPr>
        </p:nvSpPr>
        <p:spPr>
          <a:xfrm>
            <a:off x="677334" y="1790163"/>
            <a:ext cx="11351534" cy="4623515"/>
          </a:xfrm>
        </p:spPr>
        <p:txBody>
          <a:bodyPr>
            <a:normAutofit/>
          </a:bodyPr>
          <a:lstStyle/>
          <a:p>
            <a:r>
              <a:rPr lang="en-US" sz="2800" dirty="0" smtClean="0"/>
              <a:t>This topic provides an introductory exposure to basic principles involved in translation and interpretation. </a:t>
            </a:r>
          </a:p>
          <a:p>
            <a:r>
              <a:rPr lang="en-US" sz="2800" dirty="0" smtClean="0"/>
              <a:t>It is hoped you will be able to grasp what is involved in the two practices after and ultimately be able to translate and interpret texts at the end of this topic</a:t>
            </a:r>
            <a:r>
              <a:rPr lang="en-US" sz="2800" dirty="0" smtClean="0"/>
              <a:t>.</a:t>
            </a:r>
          </a:p>
          <a:p>
            <a:r>
              <a:rPr lang="en-US" sz="2800" dirty="0" smtClean="0"/>
              <a:t> It is important to note that translation and interpretation are very economically rewarding. </a:t>
            </a:r>
            <a:endParaRPr lang="en-US" sz="2800" dirty="0"/>
          </a:p>
        </p:txBody>
      </p:sp>
    </p:spTree>
    <p:extLst>
      <p:ext uri="{BB962C8B-B14F-4D97-AF65-F5344CB8AC3E}">
        <p14:creationId xmlns:p14="http://schemas.microsoft.com/office/powerpoint/2010/main" val="577988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7932"/>
            <a:ext cx="8596668" cy="807076"/>
          </a:xfrm>
        </p:spPr>
        <p:txBody>
          <a:bodyPr/>
          <a:lstStyle/>
          <a:p>
            <a:r>
              <a:rPr lang="en-US" dirty="0" smtClean="0"/>
              <a:t>TRANSLATION</a:t>
            </a:r>
            <a:endParaRPr lang="en-US" dirty="0"/>
          </a:p>
        </p:txBody>
      </p:sp>
      <p:sp>
        <p:nvSpPr>
          <p:cNvPr id="3" name="Content Placeholder 2"/>
          <p:cNvSpPr>
            <a:spLocks noGrp="1"/>
          </p:cNvSpPr>
          <p:nvPr>
            <p:ph idx="1"/>
          </p:nvPr>
        </p:nvSpPr>
        <p:spPr>
          <a:xfrm>
            <a:off x="677334" y="1275009"/>
            <a:ext cx="10063646" cy="4766354"/>
          </a:xfrm>
        </p:spPr>
        <p:txBody>
          <a:bodyPr>
            <a:normAutofit/>
          </a:bodyPr>
          <a:lstStyle/>
          <a:p>
            <a:r>
              <a:rPr lang="en-US" sz="2800" dirty="0" smtClean="0"/>
              <a:t>Translation is a process by which ideas are expressed into a different language in written form.</a:t>
            </a:r>
          </a:p>
          <a:p>
            <a:r>
              <a:rPr lang="en-US" sz="2800" dirty="0" smtClean="0"/>
              <a:t>The language from which information is taken is called  SOURCE LANGUAGE and the one into which the meaning is turned is called TARGET LANGUAGE.</a:t>
            </a:r>
          </a:p>
          <a:p>
            <a:r>
              <a:rPr lang="en-US" sz="2800" dirty="0"/>
              <a:t> </a:t>
            </a:r>
            <a:r>
              <a:rPr lang="en-US" sz="2800" dirty="0" smtClean="0"/>
              <a:t>The text in the source language is called the SOURCE TEXT. </a:t>
            </a:r>
          </a:p>
          <a:p>
            <a:r>
              <a:rPr lang="en-US" sz="2800" dirty="0" smtClean="0"/>
              <a:t>If we have a text in English  and we want speakers of Nyanja to understand it, which one will be the target language and which one will be a source language? </a:t>
            </a:r>
          </a:p>
          <a:p>
            <a:endParaRPr lang="en-US" sz="2800" dirty="0"/>
          </a:p>
        </p:txBody>
      </p:sp>
    </p:spTree>
    <p:extLst>
      <p:ext uri="{BB962C8B-B14F-4D97-AF65-F5344CB8AC3E}">
        <p14:creationId xmlns:p14="http://schemas.microsoft.com/office/powerpoint/2010/main" val="138638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66057"/>
            <a:ext cx="8596668" cy="827314"/>
          </a:xfrm>
        </p:spPr>
        <p:txBody>
          <a:bodyPr/>
          <a:lstStyle/>
          <a:p>
            <a:r>
              <a:rPr lang="en-US" dirty="0"/>
              <a:t>TRANSLATION</a:t>
            </a:r>
          </a:p>
        </p:txBody>
      </p:sp>
      <p:sp>
        <p:nvSpPr>
          <p:cNvPr id="3" name="Content Placeholder 2"/>
          <p:cNvSpPr>
            <a:spLocks noGrp="1"/>
          </p:cNvSpPr>
          <p:nvPr>
            <p:ph idx="1"/>
          </p:nvPr>
        </p:nvSpPr>
        <p:spPr>
          <a:xfrm>
            <a:off x="677333" y="1582057"/>
            <a:ext cx="10222895" cy="4459305"/>
          </a:xfrm>
        </p:spPr>
        <p:txBody>
          <a:bodyPr>
            <a:normAutofit/>
          </a:bodyPr>
          <a:lstStyle/>
          <a:p>
            <a:r>
              <a:rPr lang="en-US" sz="3200" dirty="0" smtClean="0"/>
              <a:t>Translation makes it possible for information to reach those who speak other languages. </a:t>
            </a:r>
          </a:p>
          <a:p>
            <a:r>
              <a:rPr lang="en-US" sz="3200" dirty="0" smtClean="0"/>
              <a:t>Think about the Bible, and other pieces of writing. Translation has enabled speakers of other languages to get information in languages they do not speak. </a:t>
            </a:r>
          </a:p>
          <a:p>
            <a:r>
              <a:rPr lang="en-US" sz="3200" dirty="0" smtClean="0"/>
              <a:t>What are the other advantages you can think of? How would life be without translation?</a:t>
            </a:r>
          </a:p>
          <a:p>
            <a:endParaRPr lang="en-US" sz="3200" dirty="0"/>
          </a:p>
        </p:txBody>
      </p:sp>
    </p:spTree>
    <p:extLst>
      <p:ext uri="{BB962C8B-B14F-4D97-AF65-F5344CB8AC3E}">
        <p14:creationId xmlns:p14="http://schemas.microsoft.com/office/powerpoint/2010/main" val="4126431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INTERPRETATION</a:t>
            </a:r>
            <a:endParaRPr lang="en-US" dirty="0"/>
          </a:p>
        </p:txBody>
      </p:sp>
      <p:sp>
        <p:nvSpPr>
          <p:cNvPr id="3" name="Content Placeholder 2"/>
          <p:cNvSpPr>
            <a:spLocks noGrp="1"/>
          </p:cNvSpPr>
          <p:nvPr>
            <p:ph idx="1"/>
          </p:nvPr>
        </p:nvSpPr>
        <p:spPr>
          <a:xfrm>
            <a:off x="677333" y="1407887"/>
            <a:ext cx="10426095" cy="4633476"/>
          </a:xfrm>
        </p:spPr>
        <p:txBody>
          <a:bodyPr>
            <a:noAutofit/>
          </a:bodyPr>
          <a:lstStyle/>
          <a:p>
            <a:r>
              <a:rPr lang="en-US" sz="2800" dirty="0" smtClean="0"/>
              <a:t>This is the transfer of messages from one language to another in form of speech. It involves one person speaking in Language A and another speaking the same message in another Language B. </a:t>
            </a:r>
            <a:r>
              <a:rPr lang="en-US" sz="2800" dirty="0" err="1" smtClean="0"/>
              <a:t>E.g</a:t>
            </a:r>
            <a:r>
              <a:rPr lang="en-US" sz="2800" dirty="0" smtClean="0"/>
              <a:t> Language A being English and Language B, Nyanja. Can you think of a situation where interpretation is done in Zambia?</a:t>
            </a:r>
          </a:p>
          <a:p>
            <a:r>
              <a:rPr lang="en-US" sz="2800" dirty="0" smtClean="0"/>
              <a:t>What is the difference between translation and interpretation?</a:t>
            </a:r>
          </a:p>
          <a:p>
            <a:endParaRPr lang="en-US" sz="2800" dirty="0"/>
          </a:p>
          <a:p>
            <a:endParaRPr lang="en-US" sz="2800" dirty="0"/>
          </a:p>
        </p:txBody>
      </p:sp>
    </p:spTree>
    <p:extLst>
      <p:ext uri="{BB962C8B-B14F-4D97-AF65-F5344CB8AC3E}">
        <p14:creationId xmlns:p14="http://schemas.microsoft.com/office/powerpoint/2010/main" val="104370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 Principles</a:t>
            </a:r>
            <a:endParaRPr lang="en-US" dirty="0"/>
          </a:p>
        </p:txBody>
      </p:sp>
      <p:sp>
        <p:nvSpPr>
          <p:cNvPr id="3" name="Content Placeholder 2"/>
          <p:cNvSpPr>
            <a:spLocks noGrp="1"/>
          </p:cNvSpPr>
          <p:nvPr>
            <p:ph idx="1"/>
          </p:nvPr>
        </p:nvSpPr>
        <p:spPr>
          <a:xfrm>
            <a:off x="677333" y="1320801"/>
            <a:ext cx="10266437" cy="4720562"/>
          </a:xfrm>
        </p:spPr>
        <p:txBody>
          <a:bodyPr>
            <a:normAutofit fontScale="92500"/>
          </a:bodyPr>
          <a:lstStyle/>
          <a:p>
            <a:endParaRPr lang="en-US" sz="2400" b="1" dirty="0" smtClean="0"/>
          </a:p>
          <a:p>
            <a:r>
              <a:rPr lang="en-US" sz="2400" b="1" dirty="0" smtClean="0"/>
              <a:t>Competence </a:t>
            </a:r>
            <a:r>
              <a:rPr lang="en-US" sz="2400" b="1" dirty="0" smtClean="0"/>
              <a:t>in languages involved</a:t>
            </a:r>
            <a:r>
              <a:rPr lang="en-US" sz="2400" dirty="0" smtClean="0"/>
              <a:t>: The translator must be competent in both the source language and target language. The translator must have a very good command of English, for example and Kaonde. For you to become a successful translator, you must work hard at improving in languages beforehand. Translation makes use of tools like dictionaries, general or specialized ones. These could be monolingual or bilingual dictionaries. For example, English –Bemba or vice versa</a:t>
            </a:r>
            <a:r>
              <a:rPr lang="en-US" sz="2400" dirty="0" smtClean="0"/>
              <a:t>.</a:t>
            </a:r>
          </a:p>
          <a:p>
            <a:r>
              <a:rPr lang="en-US" sz="2400" b="1" dirty="0" smtClean="0"/>
              <a:t>Understanding the topic in question</a:t>
            </a:r>
            <a:r>
              <a:rPr lang="en-US" sz="2400" dirty="0" smtClean="0"/>
              <a:t>: The translator must understand the field covered by the source text. Knowledge of the field is important because different fields have different sets of terms which bear special meaning in those fields. Using specialized dictionaries helps. </a:t>
            </a:r>
            <a:endParaRPr lang="en-US" sz="2400" dirty="0"/>
          </a:p>
        </p:txBody>
      </p:sp>
    </p:spTree>
    <p:extLst>
      <p:ext uri="{BB962C8B-B14F-4D97-AF65-F5344CB8AC3E}">
        <p14:creationId xmlns:p14="http://schemas.microsoft.com/office/powerpoint/2010/main" val="412996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Translation Principles</a:t>
            </a:r>
          </a:p>
        </p:txBody>
      </p:sp>
      <p:sp>
        <p:nvSpPr>
          <p:cNvPr id="3" name="Content Placeholder 2"/>
          <p:cNvSpPr>
            <a:spLocks noGrp="1"/>
          </p:cNvSpPr>
          <p:nvPr>
            <p:ph idx="1"/>
          </p:nvPr>
        </p:nvSpPr>
        <p:spPr>
          <a:xfrm>
            <a:off x="387047" y="1277256"/>
            <a:ext cx="11035695" cy="5297715"/>
          </a:xfrm>
        </p:spPr>
        <p:txBody>
          <a:bodyPr>
            <a:noAutofit/>
          </a:bodyPr>
          <a:lstStyle/>
          <a:p>
            <a:endParaRPr lang="en-US" sz="2800" dirty="0" smtClean="0"/>
          </a:p>
          <a:p>
            <a:r>
              <a:rPr lang="en-US" sz="2800" dirty="0" smtClean="0"/>
              <a:t>Understanding </a:t>
            </a:r>
            <a:r>
              <a:rPr lang="en-US" sz="2800" dirty="0" smtClean="0"/>
              <a:t>the challenges of equivalence: Some content items are not easily translatable. They lack equivalence. It is not always the case that there is one-to-one correspondence in vocabulary in the two languages involved. A word in SL only have one word but the TL several words. For example, the word  </a:t>
            </a:r>
            <a:r>
              <a:rPr lang="en-US" sz="2800" b="1" i="1" dirty="0" smtClean="0"/>
              <a:t>broom </a:t>
            </a:r>
            <a:r>
              <a:rPr lang="en-US" sz="2800" b="1" dirty="0" smtClean="0"/>
              <a:t> </a:t>
            </a:r>
            <a:r>
              <a:rPr lang="en-US" sz="2800" dirty="0" smtClean="0"/>
              <a:t>may have several words in Bemba </a:t>
            </a:r>
            <a:r>
              <a:rPr lang="en-US" sz="2800" b="1" i="1" dirty="0" smtClean="0"/>
              <a:t>icipyango, iceeswa, umukusao</a:t>
            </a:r>
          </a:p>
          <a:p>
            <a:r>
              <a:rPr lang="en-US" sz="2800" dirty="0" smtClean="0"/>
              <a:t>The translator must know the problem of equivalence and make choices according.  What does the translator do when he finds a word whose English or Nyanja counterpart is not known?</a:t>
            </a:r>
          </a:p>
        </p:txBody>
      </p:sp>
    </p:spTree>
    <p:extLst>
      <p:ext uri="{BB962C8B-B14F-4D97-AF65-F5344CB8AC3E}">
        <p14:creationId xmlns:p14="http://schemas.microsoft.com/office/powerpoint/2010/main" val="4261653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9257"/>
          </a:xfrm>
        </p:spPr>
        <p:txBody>
          <a:bodyPr/>
          <a:lstStyle/>
          <a:p>
            <a:r>
              <a:rPr lang="en-US" dirty="0"/>
              <a:t>Translation Principles</a:t>
            </a:r>
          </a:p>
        </p:txBody>
      </p:sp>
      <p:sp>
        <p:nvSpPr>
          <p:cNvPr id="3" name="Content Placeholder 2"/>
          <p:cNvSpPr>
            <a:spLocks noGrp="1"/>
          </p:cNvSpPr>
          <p:nvPr>
            <p:ph idx="1"/>
          </p:nvPr>
        </p:nvSpPr>
        <p:spPr>
          <a:xfrm>
            <a:off x="677334" y="1698171"/>
            <a:ext cx="10716380" cy="4775200"/>
          </a:xfrm>
        </p:spPr>
        <p:txBody>
          <a:bodyPr>
            <a:normAutofit lnSpcReduction="10000"/>
          </a:bodyPr>
          <a:lstStyle/>
          <a:p>
            <a:pPr lvl="0">
              <a:buClr>
                <a:srgbClr val="E32D91"/>
              </a:buClr>
            </a:pPr>
            <a:r>
              <a:rPr lang="en-US" sz="2800" dirty="0">
                <a:solidFill>
                  <a:prstClr val="black">
                    <a:lumMod val="75000"/>
                    <a:lumOff val="25000"/>
                  </a:prstClr>
                </a:solidFill>
              </a:rPr>
              <a:t>There are three possibilities: first, the translator may coin his/her own words. </a:t>
            </a:r>
            <a:endParaRPr lang="en-US" sz="2800" dirty="0" smtClean="0">
              <a:solidFill>
                <a:prstClr val="black">
                  <a:lumMod val="75000"/>
                  <a:lumOff val="25000"/>
                </a:prstClr>
              </a:solidFill>
            </a:endParaRPr>
          </a:p>
          <a:p>
            <a:pPr lvl="0">
              <a:buClr>
                <a:srgbClr val="E32D91"/>
              </a:buClr>
            </a:pPr>
            <a:r>
              <a:rPr lang="en-US" sz="2800" dirty="0" smtClean="0">
                <a:solidFill>
                  <a:prstClr val="black">
                    <a:lumMod val="75000"/>
                    <a:lumOff val="25000"/>
                  </a:prstClr>
                </a:solidFill>
              </a:rPr>
              <a:t>Second</a:t>
            </a:r>
            <a:r>
              <a:rPr lang="en-US" sz="2800" dirty="0">
                <a:solidFill>
                  <a:prstClr val="black">
                    <a:lumMod val="75000"/>
                    <a:lumOff val="25000"/>
                  </a:prstClr>
                </a:solidFill>
              </a:rPr>
              <a:t>, the words that are difficult to translate may be taken as they are into the target language (of course with modifications). The modifications that are normally done to these words are phonological and morphological if the languages involved are different in those aspects. For example, the Nyanja word nsima is normally </a:t>
            </a:r>
            <a:r>
              <a:rPr lang="en-US" sz="2800" dirty="0" smtClean="0">
                <a:solidFill>
                  <a:prstClr val="black">
                    <a:lumMod val="75000"/>
                    <a:lumOff val="25000"/>
                  </a:prstClr>
                </a:solidFill>
              </a:rPr>
              <a:t>translated </a:t>
            </a:r>
            <a:r>
              <a:rPr lang="en-US" sz="2800" dirty="0">
                <a:solidFill>
                  <a:prstClr val="black">
                    <a:lumMod val="75000"/>
                    <a:lumOff val="25000"/>
                  </a:prstClr>
                </a:solidFill>
              </a:rPr>
              <a:t>as nsima in English</a:t>
            </a:r>
            <a:r>
              <a:rPr lang="en-US" sz="2800" dirty="0" smtClean="0">
                <a:solidFill>
                  <a:prstClr val="black">
                    <a:lumMod val="75000"/>
                    <a:lumOff val="25000"/>
                  </a:prstClr>
                </a:solidFill>
              </a:rPr>
              <a:t>.</a:t>
            </a:r>
          </a:p>
          <a:p>
            <a:pPr lvl="0">
              <a:buClr>
                <a:srgbClr val="E32D91"/>
              </a:buClr>
            </a:pPr>
            <a:r>
              <a:rPr lang="en-US" sz="2800" dirty="0" smtClean="0">
                <a:solidFill>
                  <a:prstClr val="black">
                    <a:lumMod val="75000"/>
                    <a:lumOff val="25000"/>
                  </a:prstClr>
                </a:solidFill>
              </a:rPr>
              <a:t> </a:t>
            </a:r>
            <a:r>
              <a:rPr lang="en-US" sz="2800" dirty="0">
                <a:solidFill>
                  <a:prstClr val="black">
                    <a:lumMod val="75000"/>
                    <a:lumOff val="25000"/>
                  </a:prstClr>
                </a:solidFill>
              </a:rPr>
              <a:t>Third, the translator may take a closely related word in a target language. </a:t>
            </a:r>
          </a:p>
          <a:p>
            <a:endParaRPr lang="en-US" sz="2800" dirty="0"/>
          </a:p>
        </p:txBody>
      </p:sp>
    </p:spTree>
    <p:extLst>
      <p:ext uri="{BB962C8B-B14F-4D97-AF65-F5344CB8AC3E}">
        <p14:creationId xmlns:p14="http://schemas.microsoft.com/office/powerpoint/2010/main" val="736577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3771"/>
          </a:xfrm>
        </p:spPr>
        <p:txBody>
          <a:bodyPr/>
          <a:lstStyle/>
          <a:p>
            <a:r>
              <a:rPr lang="en-US" dirty="0"/>
              <a:t>Translation Principles</a:t>
            </a:r>
          </a:p>
        </p:txBody>
      </p:sp>
      <p:sp>
        <p:nvSpPr>
          <p:cNvPr id="3" name="Content Placeholder 2"/>
          <p:cNvSpPr>
            <a:spLocks noGrp="1"/>
          </p:cNvSpPr>
          <p:nvPr>
            <p:ph idx="1"/>
          </p:nvPr>
        </p:nvSpPr>
        <p:spPr>
          <a:xfrm>
            <a:off x="677333" y="1553029"/>
            <a:ext cx="10948609" cy="4862285"/>
          </a:xfrm>
        </p:spPr>
        <p:txBody>
          <a:bodyPr>
            <a:normAutofit/>
          </a:bodyPr>
          <a:lstStyle/>
          <a:p>
            <a:r>
              <a:rPr lang="en-US" sz="2400" b="1" dirty="0" smtClean="0"/>
              <a:t>Considering the style</a:t>
            </a:r>
            <a:r>
              <a:rPr lang="en-US" sz="2400" dirty="0" smtClean="0"/>
              <a:t>: the translator has to consider the style used by the author of the next in the Source Language (SL). Here the translator has to preserve or modify the style used in the source language.</a:t>
            </a:r>
          </a:p>
          <a:p>
            <a:r>
              <a:rPr lang="en-US" sz="2400" dirty="0" smtClean="0"/>
              <a:t> Sometimes it is important to change the style of the author in the source language by adopting the form that the translator thinks will make readers of the translated work understand.</a:t>
            </a:r>
          </a:p>
          <a:p>
            <a:r>
              <a:rPr lang="en-US" sz="2400" b="1" dirty="0" smtClean="0"/>
              <a:t>Avoiding personal opinions and prejudices</a:t>
            </a:r>
            <a:r>
              <a:rPr lang="en-US" sz="2400" dirty="0" smtClean="0"/>
              <a:t>: as a human being, the translator is likely to have personal opinions and prejudices on what he/she is translating. If you are translating something that is completely against your religion, what will you do?</a:t>
            </a:r>
            <a:endParaRPr lang="en-US" sz="2400" dirty="0"/>
          </a:p>
        </p:txBody>
      </p:sp>
    </p:spTree>
    <p:extLst>
      <p:ext uri="{BB962C8B-B14F-4D97-AF65-F5344CB8AC3E}">
        <p14:creationId xmlns:p14="http://schemas.microsoft.com/office/powerpoint/2010/main" val="2003126538"/>
      </p:ext>
    </p:extLst>
  </p:cSld>
  <p:clrMapOvr>
    <a:masterClrMapping/>
  </p:clrMapOvr>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320</TotalTime>
  <Words>861</Words>
  <Application>Microsoft Office PowerPoint</Application>
  <PresentationFormat>Widescreen</PresentationFormat>
  <Paragraphs>40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Trebuchet MS</vt:lpstr>
      <vt:lpstr>Wingdings 3</vt:lpstr>
      <vt:lpstr>Facet</vt:lpstr>
      <vt:lpstr>TRANSLATION</vt:lpstr>
      <vt:lpstr>TRANSLATION AND INTERPRETATION </vt:lpstr>
      <vt:lpstr>TRANSLATION</vt:lpstr>
      <vt:lpstr>TRANSLATION</vt:lpstr>
      <vt:lpstr>INTERPRETATION</vt:lpstr>
      <vt:lpstr>Translation Principles</vt:lpstr>
      <vt:lpstr>Translation Principles</vt:lpstr>
      <vt:lpstr>Translation Principles</vt:lpstr>
      <vt:lpstr>Translation Principles</vt:lpstr>
      <vt:lpstr>Methods of Translation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TRANSLATION</dc:title>
  <dc:creator>admin</dc:creator>
  <cp:lastModifiedBy>admin</cp:lastModifiedBy>
  <cp:revision>24</cp:revision>
  <dcterms:created xsi:type="dcterms:W3CDTF">2020-11-27T17:26:23Z</dcterms:created>
  <dcterms:modified xsi:type="dcterms:W3CDTF">2022-07-25T15:09:55Z</dcterms:modified>
</cp:coreProperties>
</file>