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2" r:id="rId1"/>
  </p:sldMasterIdLst>
  <p:notesMasterIdLst>
    <p:notesMasterId r:id="rId28"/>
  </p:notesMasterIdLst>
  <p:sldIdLst>
    <p:sldId id="256" r:id="rId2"/>
    <p:sldId id="280" r:id="rId3"/>
    <p:sldId id="257" r:id="rId4"/>
    <p:sldId id="258" r:id="rId5"/>
    <p:sldId id="259" r:id="rId6"/>
    <p:sldId id="260" r:id="rId7"/>
    <p:sldId id="261" r:id="rId8"/>
    <p:sldId id="262" r:id="rId9"/>
    <p:sldId id="263" r:id="rId10"/>
    <p:sldId id="283" r:id="rId11"/>
    <p:sldId id="264" r:id="rId12"/>
    <p:sldId id="265" r:id="rId13"/>
    <p:sldId id="266" r:id="rId14"/>
    <p:sldId id="267" r:id="rId15"/>
    <p:sldId id="281" r:id="rId16"/>
    <p:sldId id="268" r:id="rId17"/>
    <p:sldId id="269" r:id="rId18"/>
    <p:sldId id="270" r:id="rId19"/>
    <p:sldId id="272" r:id="rId20"/>
    <p:sldId id="271" r:id="rId21"/>
    <p:sldId id="273" r:id="rId22"/>
    <p:sldId id="274" r:id="rId23"/>
    <p:sldId id="275" r:id="rId24"/>
    <p:sldId id="276" r:id="rId25"/>
    <p:sldId id="277" r:id="rId26"/>
    <p:sldId id="28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6535" autoAdjust="0"/>
  </p:normalViewPr>
  <p:slideViewPr>
    <p:cSldViewPr snapToGrid="0">
      <p:cViewPr varScale="1">
        <p:scale>
          <a:sx n="57" d="100"/>
          <a:sy n="57" d="100"/>
        </p:scale>
        <p:origin x="12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D656FC-BCE2-49D9-95DF-B5F9E62E443A}" type="datetimeFigureOut">
              <a:rPr lang="en-US" smtClean="0"/>
              <a:t>7/18/2022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564F41-C3DB-4DF3-AB1A-D8548890A058}" type="slidenum">
              <a:rPr lang="en-US" smtClean="0"/>
              <a:t>‹#›</a:t>
            </a:fld>
            <a:endParaRPr lang="en-US"/>
          </a:p>
        </p:txBody>
      </p:sp>
    </p:spTree>
    <p:extLst>
      <p:ext uri="{BB962C8B-B14F-4D97-AF65-F5344CB8AC3E}">
        <p14:creationId xmlns:p14="http://schemas.microsoft.com/office/powerpoint/2010/main" val="2291601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564F41-C3DB-4DF3-AB1A-D8548890A058}" type="slidenum">
              <a:rPr lang="en-US" smtClean="0"/>
              <a:t>4</a:t>
            </a:fld>
            <a:endParaRPr lang="en-US"/>
          </a:p>
        </p:txBody>
      </p:sp>
    </p:spTree>
    <p:extLst>
      <p:ext uri="{BB962C8B-B14F-4D97-AF65-F5344CB8AC3E}">
        <p14:creationId xmlns:p14="http://schemas.microsoft.com/office/powerpoint/2010/main" val="1140380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564F41-C3DB-4DF3-AB1A-D8548890A058}" type="slidenum">
              <a:rPr lang="en-US" smtClean="0"/>
              <a:t>13</a:t>
            </a:fld>
            <a:endParaRPr lang="en-US"/>
          </a:p>
        </p:txBody>
      </p:sp>
    </p:spTree>
    <p:extLst>
      <p:ext uri="{BB962C8B-B14F-4D97-AF65-F5344CB8AC3E}">
        <p14:creationId xmlns:p14="http://schemas.microsoft.com/office/powerpoint/2010/main" val="3686002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564F41-C3DB-4DF3-AB1A-D8548890A058}" type="slidenum">
              <a:rPr lang="en-US" smtClean="0"/>
              <a:t>16</a:t>
            </a:fld>
            <a:endParaRPr lang="en-US"/>
          </a:p>
        </p:txBody>
      </p:sp>
    </p:spTree>
    <p:extLst>
      <p:ext uri="{BB962C8B-B14F-4D97-AF65-F5344CB8AC3E}">
        <p14:creationId xmlns:p14="http://schemas.microsoft.com/office/powerpoint/2010/main" val="2195969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564F41-C3DB-4DF3-AB1A-D8548890A058}" type="slidenum">
              <a:rPr lang="en-US" smtClean="0"/>
              <a:t>18</a:t>
            </a:fld>
            <a:endParaRPr lang="en-US"/>
          </a:p>
        </p:txBody>
      </p:sp>
    </p:spTree>
    <p:extLst>
      <p:ext uri="{BB962C8B-B14F-4D97-AF65-F5344CB8AC3E}">
        <p14:creationId xmlns:p14="http://schemas.microsoft.com/office/powerpoint/2010/main" val="522585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564F41-C3DB-4DF3-AB1A-D8548890A058}" type="slidenum">
              <a:rPr lang="en-US" smtClean="0"/>
              <a:t>22</a:t>
            </a:fld>
            <a:endParaRPr lang="en-US"/>
          </a:p>
        </p:txBody>
      </p:sp>
    </p:spTree>
    <p:extLst>
      <p:ext uri="{BB962C8B-B14F-4D97-AF65-F5344CB8AC3E}">
        <p14:creationId xmlns:p14="http://schemas.microsoft.com/office/powerpoint/2010/main" val="527572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488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2738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5077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14426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61796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72028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92895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49809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36972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95369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87386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56860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5032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08190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2839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7/18/2022</a:t>
            </a:fld>
            <a:endParaRPr lang="en-US" dirty="0"/>
          </a:p>
        </p:txBody>
      </p:sp>
    </p:spTree>
    <p:extLst>
      <p:ext uri="{BB962C8B-B14F-4D97-AF65-F5344CB8AC3E}">
        <p14:creationId xmlns:p14="http://schemas.microsoft.com/office/powerpoint/2010/main" val="290173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7/18/2022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62689574"/>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 id="2147483735" r:id="rId13"/>
    <p:sldLayoutId id="2147483736" r:id="rId14"/>
    <p:sldLayoutId id="2147483737" r:id="rId15"/>
    <p:sldLayoutId id="214748373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6818" y="1547446"/>
            <a:ext cx="8761413" cy="1814732"/>
          </a:xfrm>
        </p:spPr>
        <p:txBody>
          <a:bodyPr>
            <a:noAutofit/>
          </a:bodyPr>
          <a:lstStyle/>
          <a:p>
            <a:pPr algn="ctr"/>
            <a:r>
              <a:rPr lang="en-US" sz="5400" dirty="0" smtClean="0"/>
              <a:t>WELCOME TO TERM TWO</a:t>
            </a:r>
            <a:br>
              <a:rPr lang="en-US" sz="5400" dirty="0" smtClean="0"/>
            </a:br>
            <a:r>
              <a:rPr lang="en-US" sz="5400" dirty="0" smtClean="0"/>
              <a:t/>
            </a:r>
            <a:br>
              <a:rPr lang="en-US" sz="5400" dirty="0" smtClean="0"/>
            </a:br>
            <a:r>
              <a:rPr lang="en-US" sz="5400" dirty="0" smtClean="0"/>
              <a:t>INTRODUCTION TO LINGUISTICS</a:t>
            </a:r>
            <a:endParaRPr lang="en-US" sz="5400" dirty="0"/>
          </a:p>
        </p:txBody>
      </p:sp>
    </p:spTree>
    <p:extLst>
      <p:ext uri="{BB962C8B-B14F-4D97-AF65-F5344CB8AC3E}">
        <p14:creationId xmlns:p14="http://schemas.microsoft.com/office/powerpoint/2010/main" val="101224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0264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8839" y="890840"/>
            <a:ext cx="9923489" cy="5078313"/>
          </a:xfrm>
          <a:prstGeom prst="rect">
            <a:avLst/>
          </a:prstGeom>
        </p:spPr>
        <p:txBody>
          <a:bodyPr wrap="square">
            <a:spAutoFit/>
          </a:bodyPr>
          <a:lstStyle/>
          <a:p>
            <a:endParaRPr lang="en-US" sz="3600" dirty="0">
              <a:solidFill>
                <a:srgbClr val="000000"/>
              </a:solidFill>
              <a:latin typeface="Calibri" panose="020F0502020204030204" pitchFamily="34" charset="0"/>
            </a:endParaRPr>
          </a:p>
          <a:p>
            <a:r>
              <a:rPr lang="en-US" sz="3600" dirty="0">
                <a:solidFill>
                  <a:schemeClr val="accent5">
                    <a:lumMod val="75000"/>
                  </a:schemeClr>
                </a:solidFill>
              </a:rPr>
              <a:t>For a student of language </a:t>
            </a:r>
            <a:endParaRPr lang="en-US" sz="3600" dirty="0" smtClean="0">
              <a:solidFill>
                <a:schemeClr val="accent5">
                  <a:lumMod val="75000"/>
                </a:schemeClr>
              </a:solidFill>
            </a:endParaRPr>
          </a:p>
          <a:p>
            <a:endParaRPr lang="en-US" sz="3600" dirty="0">
              <a:solidFill>
                <a:schemeClr val="accent5">
                  <a:lumMod val="75000"/>
                </a:schemeClr>
              </a:solidFill>
            </a:endParaRPr>
          </a:p>
          <a:p>
            <a:r>
              <a:rPr lang="en-US" sz="3600" dirty="0" smtClean="0">
                <a:latin typeface="Constantia" panose="02030602050306030303" pitchFamily="18" charset="0"/>
              </a:rPr>
              <a:t>To </a:t>
            </a:r>
            <a:r>
              <a:rPr lang="en-US" sz="3600" dirty="0">
                <a:latin typeface="Constantia" panose="02030602050306030303" pitchFamily="18" charset="0"/>
              </a:rPr>
              <a:t>know the general properties of language can help the student to have </a:t>
            </a:r>
            <a:r>
              <a:rPr lang="en-US" sz="3600" i="1" dirty="0">
                <a:latin typeface="Constantia" panose="02030602050306030303" pitchFamily="18" charset="0"/>
              </a:rPr>
              <a:t>an overview of human language </a:t>
            </a:r>
            <a:r>
              <a:rPr lang="en-US" sz="3600" dirty="0">
                <a:latin typeface="Constantia" panose="02030602050306030303" pitchFamily="18" charset="0"/>
              </a:rPr>
              <a:t>which in turn will stop him/her from asking unnecessary questions. </a:t>
            </a:r>
            <a:endParaRPr lang="en-US" sz="3600" dirty="0">
              <a:latin typeface="Calibri" panose="020F0502020204030204" pitchFamily="34" charset="0"/>
            </a:endParaRPr>
          </a:p>
          <a:p>
            <a:endParaRPr lang="en-US" sz="3600" dirty="0">
              <a:latin typeface="Calibri" panose="020F0502020204030204" pitchFamily="34" charset="0"/>
            </a:endParaRPr>
          </a:p>
          <a:p>
            <a:endParaRPr lang="en-US" sz="3600" dirty="0"/>
          </a:p>
        </p:txBody>
      </p:sp>
    </p:spTree>
    <p:extLst>
      <p:ext uri="{BB962C8B-B14F-4D97-AF65-F5344CB8AC3E}">
        <p14:creationId xmlns:p14="http://schemas.microsoft.com/office/powerpoint/2010/main" val="306805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1733" y="482040"/>
            <a:ext cx="11684000" cy="6540252"/>
          </a:xfrm>
          <a:prstGeom prst="rect">
            <a:avLst/>
          </a:prstGeom>
        </p:spPr>
        <p:txBody>
          <a:bodyPr wrap="square">
            <a:spAutoFit/>
          </a:bodyPr>
          <a:lstStyle/>
          <a:p>
            <a:endParaRPr lang="en-US" sz="1200" dirty="0">
              <a:solidFill>
                <a:srgbClr val="000000"/>
              </a:solidFill>
              <a:latin typeface="Calibri" panose="020F0502020204030204" pitchFamily="34" charset="0"/>
            </a:endParaRPr>
          </a:p>
          <a:p>
            <a:r>
              <a:rPr lang="en-US" sz="4500" dirty="0">
                <a:solidFill>
                  <a:schemeClr val="accent1">
                    <a:lumMod val="50000"/>
                  </a:schemeClr>
                </a:solidFill>
                <a:latin typeface="Calibri" panose="020F0502020204030204" pitchFamily="34" charset="0"/>
              </a:rPr>
              <a:t>For a teacher of foreign languages </a:t>
            </a:r>
          </a:p>
          <a:p>
            <a:r>
              <a:rPr lang="en-US" sz="2200" dirty="0">
                <a:latin typeface="Wingdings 2" panose="05020102010507070707" pitchFamily="18" charset="2"/>
              </a:rPr>
              <a:t></a:t>
            </a:r>
            <a:r>
              <a:rPr lang="en-US" sz="3200" dirty="0" smtClean="0">
                <a:latin typeface="Constantia" panose="02030602050306030303" pitchFamily="18" charset="0"/>
              </a:rPr>
              <a:t>S/he </a:t>
            </a:r>
            <a:r>
              <a:rPr lang="en-US" sz="3200" dirty="0">
                <a:latin typeface="Constantia" panose="02030602050306030303" pitchFamily="18" charset="0"/>
              </a:rPr>
              <a:t>will definitely benefit a great deal from </a:t>
            </a:r>
            <a:r>
              <a:rPr lang="en-US" sz="3200" i="1" dirty="0">
                <a:latin typeface="Constantia" panose="02030602050306030303" pitchFamily="18" charset="0"/>
              </a:rPr>
              <a:t>the knowledge of linguistics</a:t>
            </a:r>
            <a:r>
              <a:rPr lang="en-US" sz="3200" dirty="0" smtClean="0">
                <a:latin typeface="Constantia" panose="02030602050306030303" pitchFamily="18" charset="0"/>
              </a:rPr>
              <a:t>.</a:t>
            </a:r>
          </a:p>
          <a:p>
            <a:r>
              <a:rPr lang="en-US" sz="3200" dirty="0" smtClean="0">
                <a:latin typeface="Constantia" panose="02030602050306030303" pitchFamily="18" charset="0"/>
              </a:rPr>
              <a:t> </a:t>
            </a:r>
            <a:endParaRPr lang="en-US" sz="3200" dirty="0">
              <a:latin typeface="Constantia" panose="02030602050306030303" pitchFamily="18" charset="0"/>
            </a:endParaRPr>
          </a:p>
          <a:p>
            <a:r>
              <a:rPr lang="en-US" sz="3200" dirty="0">
                <a:latin typeface="Wingdings 2" panose="05020102010507070707" pitchFamily="18" charset="2"/>
              </a:rPr>
              <a:t></a:t>
            </a:r>
            <a:r>
              <a:rPr lang="en-US" sz="3200" dirty="0" smtClean="0">
                <a:latin typeface="Constantia" panose="02030602050306030303" pitchFamily="18" charset="0"/>
              </a:rPr>
              <a:t>S/he </a:t>
            </a:r>
            <a:r>
              <a:rPr lang="en-US" sz="3200" dirty="0">
                <a:latin typeface="Constantia" panose="02030602050306030303" pitchFamily="18" charset="0"/>
              </a:rPr>
              <a:t>will learn about not only how language is pronounced or structured, but also </a:t>
            </a:r>
            <a:r>
              <a:rPr lang="en-US" sz="3200" i="1" dirty="0">
                <a:latin typeface="Constantia" panose="02030602050306030303" pitchFamily="18" charset="0"/>
              </a:rPr>
              <a:t>how it should be presented to learners</a:t>
            </a:r>
            <a:r>
              <a:rPr lang="en-US" sz="3200" dirty="0">
                <a:latin typeface="Constantia" panose="02030602050306030303" pitchFamily="18" charset="0"/>
              </a:rPr>
              <a:t>. </a:t>
            </a:r>
            <a:endParaRPr lang="en-US" sz="3200" dirty="0" smtClean="0">
              <a:latin typeface="Constantia" panose="02030602050306030303" pitchFamily="18" charset="0"/>
            </a:endParaRPr>
          </a:p>
          <a:p>
            <a:endParaRPr lang="en-US" sz="3200" dirty="0">
              <a:latin typeface="Constantia" panose="02030602050306030303" pitchFamily="18" charset="0"/>
            </a:endParaRPr>
          </a:p>
          <a:p>
            <a:r>
              <a:rPr lang="en-US" sz="3200" dirty="0">
                <a:latin typeface="Wingdings 2" panose="05020102010507070707" pitchFamily="18" charset="2"/>
              </a:rPr>
              <a:t></a:t>
            </a:r>
            <a:r>
              <a:rPr lang="en-US" sz="3200" dirty="0" smtClean="0">
                <a:latin typeface="Constantia" panose="02030602050306030303" pitchFamily="18" charset="0"/>
              </a:rPr>
              <a:t>S/he </a:t>
            </a:r>
            <a:r>
              <a:rPr lang="en-US" sz="3200" dirty="0">
                <a:latin typeface="Constantia" panose="02030602050306030303" pitchFamily="18" charset="0"/>
              </a:rPr>
              <a:t>will know not only how each level of the language system is related to other levels, but also how language is closely related to many things outside itself, such as </a:t>
            </a:r>
            <a:r>
              <a:rPr lang="en-US" sz="3200" i="1" dirty="0">
                <a:latin typeface="Constantia" panose="02030602050306030303" pitchFamily="18" charset="0"/>
              </a:rPr>
              <a:t>the mind, the brain, and society</a:t>
            </a:r>
            <a:r>
              <a:rPr lang="en-US" sz="3200" dirty="0">
                <a:latin typeface="Constantia" panose="02030602050306030303" pitchFamily="18" charset="0"/>
              </a:rPr>
              <a:t>, among other things. </a:t>
            </a:r>
          </a:p>
          <a:p>
            <a:endParaRPr lang="en-US" sz="2400" dirty="0">
              <a:latin typeface="Constantia" panose="02030602050306030303" pitchFamily="18" charset="0"/>
            </a:endParaRPr>
          </a:p>
          <a:p>
            <a:endParaRPr lang="en-US" dirty="0"/>
          </a:p>
        </p:txBody>
      </p:sp>
    </p:spTree>
    <p:extLst>
      <p:ext uri="{BB962C8B-B14F-4D97-AF65-F5344CB8AC3E}">
        <p14:creationId xmlns:p14="http://schemas.microsoft.com/office/powerpoint/2010/main" val="2928828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862" y="881391"/>
            <a:ext cx="11557417" cy="5016758"/>
          </a:xfrm>
          <a:prstGeom prst="rect">
            <a:avLst/>
          </a:prstGeom>
        </p:spPr>
        <p:txBody>
          <a:bodyPr wrap="square">
            <a:spAutoFit/>
          </a:bodyPr>
          <a:lstStyle/>
          <a:p>
            <a:r>
              <a:rPr lang="en-US" sz="3200" b="1" dirty="0">
                <a:latin typeface="Times New Roman" panose="02020603050405020304" pitchFamily="18" charset="0"/>
                <a:cs typeface="Times New Roman" panose="02020603050405020304" pitchFamily="18" charset="0"/>
              </a:rPr>
              <a:t>For a researcher</a:t>
            </a:r>
          </a:p>
          <a:p>
            <a:r>
              <a:rPr lang="en-US" sz="3200" dirty="0">
                <a:latin typeface="Times New Roman" panose="02020603050405020304" pitchFamily="18" charset="0"/>
                <a:cs typeface="Times New Roman" panose="02020603050405020304" pitchFamily="18" charset="0"/>
              </a:rPr>
              <a:t>There is even more scope for displaying his/her abilities. First, there are various branches of linguistics, each of which is equally fascinating and challenging</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Secondly, linguistic research is going deeper and deeper, often from mere descriptions to logical and philosophical explanations.</a:t>
            </a:r>
          </a:p>
          <a:p>
            <a:r>
              <a:rPr lang="en-US" sz="3200" dirty="0">
                <a:latin typeface="Times New Roman" panose="02020603050405020304" pitchFamily="18" charset="0"/>
                <a:cs typeface="Times New Roman" panose="02020603050405020304" pitchFamily="18" charset="0"/>
              </a:rPr>
              <a:t>Thirdly, linguistics is becoming more and more interdisciplinary, which means that it draws on the findings of other disciplines while it also sheds light on their research.</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59452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SAUSSURIAN CONCEPTS</a:t>
            </a:r>
            <a:endParaRPr lang="en-US" dirty="0"/>
          </a:p>
        </p:txBody>
      </p:sp>
      <p:sp>
        <p:nvSpPr>
          <p:cNvPr id="3" name="Content Placeholder 2"/>
          <p:cNvSpPr>
            <a:spLocks noGrp="1"/>
          </p:cNvSpPr>
          <p:nvPr>
            <p:ph idx="1"/>
          </p:nvPr>
        </p:nvSpPr>
        <p:spPr>
          <a:xfrm>
            <a:off x="677334" y="1079292"/>
            <a:ext cx="11119926" cy="5276538"/>
          </a:xfrm>
        </p:spPr>
        <p:txBody>
          <a:bodyPr>
            <a:noAutofit/>
          </a:bodyPr>
          <a:lstStyle/>
          <a:p>
            <a:pPr marL="0" indent="0">
              <a:buNone/>
            </a:pPr>
            <a:r>
              <a:rPr lang="en-US" sz="4400" dirty="0" smtClean="0">
                <a:latin typeface="Times New Roman" panose="02020603050405020304" pitchFamily="18" charset="0"/>
                <a:cs typeface="Times New Roman" panose="02020603050405020304" pitchFamily="18" charset="0"/>
              </a:rPr>
              <a:t>Ferdinand de Saussure is regarded as the founder of modern linguistics. The following are some of the concepts that he presents:	</a:t>
            </a:r>
          </a:p>
          <a:p>
            <a:pPr marL="0" indent="0">
              <a:buNone/>
            </a:pPr>
            <a:r>
              <a:rPr lang="en-US" sz="4400" dirty="0">
                <a:latin typeface="Times New Roman" panose="02020603050405020304" pitchFamily="18" charset="0"/>
                <a:cs typeface="Times New Roman" panose="02020603050405020304" pitchFamily="18" charset="0"/>
              </a:rPr>
              <a:t> </a:t>
            </a:r>
            <a:r>
              <a:rPr lang="en-US" sz="4400" dirty="0" smtClean="0">
                <a:latin typeface="Times New Roman" panose="02020603050405020304" pitchFamily="18" charset="0"/>
                <a:cs typeface="Times New Roman" panose="02020603050405020304" pitchFamily="18" charset="0"/>
              </a:rPr>
              <a:t>a) </a:t>
            </a:r>
            <a:r>
              <a:rPr lang="en-US" sz="4400" b="1" dirty="0" err="1" smtClean="0">
                <a:latin typeface="Times New Roman" panose="02020603050405020304" pitchFamily="18" charset="0"/>
                <a:cs typeface="Times New Roman" panose="02020603050405020304" pitchFamily="18" charset="0"/>
              </a:rPr>
              <a:t>Diachrony</a:t>
            </a:r>
            <a:r>
              <a:rPr lang="en-US" sz="4400" b="1" dirty="0" smtClean="0">
                <a:latin typeface="Times New Roman" panose="02020603050405020304" pitchFamily="18" charset="0"/>
                <a:cs typeface="Times New Roman" panose="02020603050405020304" pitchFamily="18" charset="0"/>
              </a:rPr>
              <a:t>/Synchrony</a:t>
            </a:r>
            <a:endParaRPr lang="en-US" sz="4400" b="1" dirty="0">
              <a:latin typeface="Times New Roman" panose="02020603050405020304" pitchFamily="18" charset="0"/>
              <a:cs typeface="Times New Roman" panose="02020603050405020304" pitchFamily="18" charset="0"/>
            </a:endParaRPr>
          </a:p>
          <a:p>
            <a:pPr marL="0" indent="0">
              <a:buNone/>
            </a:pPr>
            <a:r>
              <a:rPr lang="en-US" sz="4400" dirty="0">
                <a:latin typeface="Times New Roman" panose="02020603050405020304" pitchFamily="18" charset="0"/>
                <a:cs typeface="Times New Roman" panose="02020603050405020304" pitchFamily="18" charset="0"/>
              </a:rPr>
              <a:t> </a:t>
            </a:r>
            <a:r>
              <a:rPr lang="en-US" sz="4400" dirty="0" smtClean="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dia</a:t>
            </a:r>
            <a:r>
              <a:rPr lang="en-US" sz="4400" i="1" dirty="0">
                <a:latin typeface="Times New Roman" panose="02020603050405020304" pitchFamily="18" charset="0"/>
                <a:cs typeface="Times New Roman" panose="02020603050405020304" pitchFamily="18" charset="0"/>
              </a:rPr>
              <a:t>-</a:t>
            </a:r>
            <a:r>
              <a:rPr lang="en-US" sz="4400" dirty="0">
                <a:latin typeface="Times New Roman" panose="02020603050405020304" pitchFamily="18" charset="0"/>
                <a:cs typeface="Times New Roman" panose="02020603050405020304" pitchFamily="18" charset="0"/>
              </a:rPr>
              <a:t>, through, across; </a:t>
            </a:r>
            <a:r>
              <a:rPr lang="en-US" sz="4400" i="1" dirty="0" err="1">
                <a:latin typeface="Times New Roman" panose="02020603050405020304" pitchFamily="18" charset="0"/>
                <a:cs typeface="Times New Roman" panose="02020603050405020304" pitchFamily="18" charset="0"/>
              </a:rPr>
              <a:t>chronos</a:t>
            </a:r>
            <a:r>
              <a:rPr lang="en-US" sz="4400" dirty="0">
                <a:latin typeface="Times New Roman" panose="02020603050405020304" pitchFamily="18" charset="0"/>
                <a:cs typeface="Times New Roman" panose="02020603050405020304" pitchFamily="18" charset="0"/>
              </a:rPr>
              <a:t>: time</a:t>
            </a:r>
            <a:r>
              <a:rPr lang="en-US" sz="4400" dirty="0" smtClean="0">
                <a:latin typeface="Times New Roman" panose="02020603050405020304" pitchFamily="18" charset="0"/>
                <a:cs typeface="Times New Roman" panose="02020603050405020304" pitchFamily="18" charset="0"/>
              </a:rPr>
              <a:t>) </a:t>
            </a:r>
          </a:p>
          <a:p>
            <a:pPr marL="0" indent="0">
              <a:buNone/>
            </a:pPr>
            <a:r>
              <a:rPr lang="en-US" sz="4400" dirty="0" smtClean="0">
                <a:latin typeface="Times New Roman" panose="02020603050405020304" pitchFamily="18" charset="0"/>
                <a:cs typeface="Times New Roman" panose="02020603050405020304" pitchFamily="18" charset="0"/>
              </a:rPr>
              <a:t>	</a:t>
            </a:r>
            <a:r>
              <a:rPr lang="en-US" sz="4400" dirty="0">
                <a:latin typeface="Times New Roman" panose="02020603050405020304" pitchFamily="18" charset="0"/>
                <a:cs typeface="Times New Roman" panose="02020603050405020304" pitchFamily="18" charset="0"/>
              </a:rPr>
              <a:t>	</a:t>
            </a:r>
            <a:r>
              <a:rPr lang="en-US" sz="4400" dirty="0" smtClean="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270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SAUSSURIAN CONCEPTS</a:t>
            </a:r>
          </a:p>
        </p:txBody>
      </p:sp>
      <p:sp>
        <p:nvSpPr>
          <p:cNvPr id="3" name="Content Placeholder 2"/>
          <p:cNvSpPr>
            <a:spLocks noGrp="1"/>
          </p:cNvSpPr>
          <p:nvPr>
            <p:ph idx="1"/>
          </p:nvPr>
        </p:nvSpPr>
        <p:spPr>
          <a:xfrm>
            <a:off x="677333" y="1456267"/>
            <a:ext cx="10972799" cy="4585095"/>
          </a:xfrm>
        </p:spPr>
        <p:txBody>
          <a:bodyPr>
            <a:noAutofit/>
          </a:bodyPr>
          <a:lstStyle/>
          <a:p>
            <a:pPr marL="0" indent="0">
              <a:buNone/>
            </a:pPr>
            <a:r>
              <a:rPr lang="en-US" sz="3200" b="1" dirty="0">
                <a:latin typeface="Segoe UI Historic" panose="020B0502040204020203" pitchFamily="34" charset="0"/>
                <a:ea typeface="Segoe UI Historic" panose="020B0502040204020203" pitchFamily="34" charset="0"/>
                <a:cs typeface="Segoe UI Historic" panose="020B0502040204020203" pitchFamily="34" charset="0"/>
              </a:rPr>
              <a:t>Diachronic </a:t>
            </a:r>
            <a:r>
              <a:rPr lang="en-US" sz="3200" dirty="0">
                <a:latin typeface="Segoe UI Historic" panose="020B0502040204020203" pitchFamily="34" charset="0"/>
                <a:ea typeface="Segoe UI Historic" panose="020B0502040204020203" pitchFamily="34" charset="0"/>
                <a:cs typeface="Segoe UI Historic" panose="020B0502040204020203" pitchFamily="34" charset="0"/>
              </a:rPr>
              <a:t>or Diachronous, from the Greek word </a:t>
            </a:r>
            <a:r>
              <a:rPr lang="en-US" sz="3200" dirty="0" err="1">
                <a:latin typeface="Segoe UI Historic" panose="020B0502040204020203" pitchFamily="34" charset="0"/>
                <a:ea typeface="Segoe UI Historic" panose="020B0502040204020203" pitchFamily="34" charset="0"/>
                <a:cs typeface="Segoe UI Historic" panose="020B0502040204020203" pitchFamily="34" charset="0"/>
              </a:rPr>
              <a:t>Δι</a:t>
            </a:r>
            <a:r>
              <a:rPr lang="en-US" sz="3200" dirty="0">
                <a:latin typeface="Segoe UI Historic" panose="020B0502040204020203" pitchFamily="34" charset="0"/>
                <a:ea typeface="Segoe UI Historic" panose="020B0502040204020203" pitchFamily="34" charset="0"/>
                <a:cs typeface="Segoe UI Historic" panose="020B0502040204020203" pitchFamily="34" charset="0"/>
              </a:rPr>
              <a:t>αχρονικός (Diahronikós), is a term for   </a:t>
            </a:r>
            <a:r>
              <a:rPr lang="en-US" sz="3200" b="1" dirty="0">
                <a:latin typeface="Segoe UI Historic" panose="020B0502040204020203" pitchFamily="34" charset="0"/>
                <a:ea typeface="Segoe UI Historic" panose="020B0502040204020203" pitchFamily="34" charset="0"/>
                <a:cs typeface="Segoe UI Historic" panose="020B0502040204020203" pitchFamily="34" charset="0"/>
              </a:rPr>
              <a:t>something happening over time</a:t>
            </a:r>
            <a:r>
              <a:rPr lang="en-US" sz="3200" dirty="0">
                <a:latin typeface="Segoe UI Historic" panose="020B0502040204020203" pitchFamily="34" charset="0"/>
                <a:ea typeface="Segoe UI Historic" panose="020B0502040204020203" pitchFamily="34" charset="0"/>
                <a:cs typeface="Segoe UI Historic" panose="020B0502040204020203" pitchFamily="34" charset="0"/>
              </a:rPr>
              <a:t>. </a:t>
            </a:r>
            <a:endParaRPr lang="en-US" sz="3200" dirty="0" smtClean="0">
              <a:latin typeface="Segoe UI Historic" panose="020B0502040204020203" pitchFamily="34" charset="0"/>
              <a:ea typeface="Segoe UI Historic" panose="020B0502040204020203" pitchFamily="34" charset="0"/>
              <a:cs typeface="Segoe UI Historic" panose="020B0502040204020203" pitchFamily="34" charset="0"/>
            </a:endParaRPr>
          </a:p>
          <a:p>
            <a:pPr marL="0" indent="0">
              <a:buNone/>
            </a:pPr>
            <a:r>
              <a:rPr lang="en-US" sz="3200" dirty="0" smtClean="0">
                <a:latin typeface="Segoe UI Historic" panose="020B0502040204020203" pitchFamily="34" charset="0"/>
                <a:ea typeface="Segoe UI Historic" panose="020B0502040204020203" pitchFamily="34" charset="0"/>
                <a:cs typeface="Segoe UI Historic" panose="020B0502040204020203" pitchFamily="34" charset="0"/>
              </a:rPr>
              <a:t>A </a:t>
            </a:r>
            <a:r>
              <a:rPr lang="en-US" sz="3200" dirty="0">
                <a:latin typeface="Segoe UI Historic" panose="020B0502040204020203" pitchFamily="34" charset="0"/>
                <a:ea typeface="Segoe UI Historic" panose="020B0502040204020203" pitchFamily="34" charset="0"/>
                <a:cs typeface="Segoe UI Historic" panose="020B0502040204020203" pitchFamily="34" charset="0"/>
              </a:rPr>
              <a:t>diachronic study or analysis concerns itself with </a:t>
            </a:r>
            <a:r>
              <a:rPr lang="en-US" sz="3200" i="1" dirty="0">
                <a:latin typeface="Segoe UI Historic" panose="020B0502040204020203" pitchFamily="34" charset="0"/>
                <a:ea typeface="Segoe UI Historic" panose="020B0502040204020203" pitchFamily="34" charset="0"/>
                <a:cs typeface="Segoe UI Historic" panose="020B0502040204020203" pitchFamily="34" charset="0"/>
              </a:rPr>
              <a:t>the evolution and change over time </a:t>
            </a:r>
            <a:r>
              <a:rPr lang="en-US" sz="3200" dirty="0">
                <a:latin typeface="Segoe UI Historic" panose="020B0502040204020203" pitchFamily="34" charset="0"/>
                <a:ea typeface="Segoe UI Historic" panose="020B0502040204020203" pitchFamily="34" charset="0"/>
                <a:cs typeface="Segoe UI Historic" panose="020B0502040204020203" pitchFamily="34" charset="0"/>
              </a:rPr>
              <a:t>of that which is studied; it is roughly equivalent to </a:t>
            </a:r>
            <a:r>
              <a:rPr lang="en-US" sz="3200" i="1" dirty="0">
                <a:latin typeface="Segoe UI Historic" panose="020B0502040204020203" pitchFamily="34" charset="0"/>
                <a:ea typeface="Segoe UI Historic" panose="020B0502040204020203" pitchFamily="34" charset="0"/>
                <a:cs typeface="Segoe UI Historic" panose="020B0502040204020203" pitchFamily="34" charset="0"/>
              </a:rPr>
              <a:t>historical</a:t>
            </a:r>
            <a:r>
              <a:rPr lang="en-US" sz="3200" dirty="0">
                <a:latin typeface="Segoe UI Historic" panose="020B0502040204020203" pitchFamily="34" charset="0"/>
                <a:ea typeface="Segoe UI Historic" panose="020B0502040204020203" pitchFamily="34" charset="0"/>
                <a:cs typeface="Segoe UI Historic" panose="020B0502040204020203" pitchFamily="34" charset="0"/>
              </a:rPr>
              <a:t>, the historical development of a </a:t>
            </a:r>
            <a:r>
              <a:rPr lang="en-US" sz="3200" dirty="0" smtClean="0">
                <a:latin typeface="Segoe UI Historic" panose="020B0502040204020203" pitchFamily="34" charset="0"/>
                <a:ea typeface="Segoe UI Historic" panose="020B0502040204020203" pitchFamily="34" charset="0"/>
                <a:cs typeface="Segoe UI Historic" panose="020B0502040204020203" pitchFamily="34" charset="0"/>
              </a:rPr>
              <a:t>language. Thus </a:t>
            </a:r>
            <a:r>
              <a:rPr lang="en-US" sz="3200" dirty="0">
                <a:latin typeface="Segoe UI Historic" panose="020B0502040204020203" pitchFamily="34" charset="0"/>
                <a:ea typeface="Segoe UI Historic" panose="020B0502040204020203" pitchFamily="34" charset="0"/>
                <a:cs typeface="Segoe UI Historic" panose="020B0502040204020203" pitchFamily="34" charset="0"/>
              </a:rPr>
              <a:t>diachronic linguistics is also known as </a:t>
            </a:r>
            <a:r>
              <a:rPr lang="en-US" sz="3200" dirty="0">
                <a:solidFill>
                  <a:srgbClr val="C00000"/>
                </a:solidFill>
                <a:latin typeface="Segoe UI Historic" panose="020B0502040204020203" pitchFamily="34" charset="0"/>
                <a:ea typeface="Segoe UI Historic" panose="020B0502040204020203" pitchFamily="34" charset="0"/>
                <a:cs typeface="Segoe UI Historic" panose="020B0502040204020203" pitchFamily="34" charset="0"/>
              </a:rPr>
              <a:t>historical linguistics</a:t>
            </a:r>
            <a:r>
              <a:rPr lang="en-US" sz="3200" dirty="0">
                <a:latin typeface="Segoe UI Historic" panose="020B0502040204020203" pitchFamily="34" charset="0"/>
                <a:ea typeface="Segoe UI Historic" panose="020B0502040204020203" pitchFamily="34" charset="0"/>
                <a:cs typeface="Segoe UI Historic" panose="020B0502040204020203" pitchFamily="34" charset="0"/>
              </a:rPr>
              <a:t>. </a:t>
            </a:r>
          </a:p>
          <a:p>
            <a:pPr marL="0" indent="0">
              <a:buNone/>
            </a:pPr>
            <a:r>
              <a:rPr lang="en-US" sz="3200" dirty="0">
                <a:latin typeface="Segoe UI Historic" panose="020B0502040204020203" pitchFamily="34" charset="0"/>
                <a:ea typeface="Segoe UI Historic" panose="020B0502040204020203" pitchFamily="34" charset="0"/>
                <a:cs typeface="Segoe UI Historic" panose="020B0502040204020203" pitchFamily="34" charset="0"/>
              </a:rPr>
              <a:t> </a:t>
            </a:r>
          </a:p>
          <a:p>
            <a:endParaRPr lang="en-US" sz="3200" dirty="0">
              <a:latin typeface="Segoe UI Historic" panose="020B0502040204020203" pitchFamily="34" charset="0"/>
              <a:ea typeface="Segoe UI Historic" panose="020B0502040204020203" pitchFamily="34" charset="0"/>
              <a:cs typeface="Segoe UI Historic" panose="020B0502040204020203" pitchFamily="34" charset="0"/>
            </a:endParaRPr>
          </a:p>
        </p:txBody>
      </p:sp>
    </p:spTree>
    <p:extLst>
      <p:ext uri="{BB962C8B-B14F-4D97-AF65-F5344CB8AC3E}">
        <p14:creationId xmlns:p14="http://schemas.microsoft.com/office/powerpoint/2010/main" val="878075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4682" y="760831"/>
            <a:ext cx="11342558" cy="6124754"/>
          </a:xfrm>
          <a:prstGeom prst="rect">
            <a:avLst/>
          </a:prstGeom>
        </p:spPr>
        <p:txBody>
          <a:bodyPr wrap="square">
            <a:spAutoFit/>
          </a:bodyPr>
          <a:lstStyle/>
          <a:p>
            <a:r>
              <a:rPr lang="en-US" sz="3200" dirty="0" smtClean="0">
                <a:latin typeface="Segoe UI Historic" panose="020B0502040204020203" pitchFamily="34" charset="0"/>
                <a:ea typeface="Segoe UI Historic" panose="020B0502040204020203" pitchFamily="34" charset="0"/>
                <a:cs typeface="Segoe UI Historic" panose="020B0502040204020203" pitchFamily="34" charset="0"/>
              </a:rPr>
              <a:t> 			cont.</a:t>
            </a:r>
          </a:p>
          <a:p>
            <a:r>
              <a:rPr lang="en-US" sz="3600" dirty="0" smtClean="0">
                <a:latin typeface="Segoe UI Historic" panose="020B0502040204020203" pitchFamily="34" charset="0"/>
                <a:ea typeface="Segoe UI Historic" panose="020B0502040204020203" pitchFamily="34" charset="0"/>
                <a:cs typeface="Segoe UI Historic" panose="020B0502040204020203" pitchFamily="34" charset="0"/>
              </a:rPr>
              <a:t>(</a:t>
            </a:r>
            <a:r>
              <a:rPr lang="en-US" sz="3600" i="1" dirty="0" err="1">
                <a:latin typeface="Segoe UI Historic" panose="020B0502040204020203" pitchFamily="34" charset="0"/>
                <a:ea typeface="Segoe UI Historic" panose="020B0502040204020203" pitchFamily="34" charset="0"/>
                <a:cs typeface="Segoe UI Historic" panose="020B0502040204020203" pitchFamily="34" charset="0"/>
              </a:rPr>
              <a:t>syn</a:t>
            </a:r>
            <a:r>
              <a:rPr lang="en-US" sz="3600" i="1" dirty="0">
                <a:latin typeface="Segoe UI Historic" panose="020B0502040204020203" pitchFamily="34" charset="0"/>
                <a:ea typeface="Segoe UI Historic" panose="020B0502040204020203" pitchFamily="34" charset="0"/>
                <a:cs typeface="Segoe UI Historic" panose="020B0502040204020203" pitchFamily="34" charset="0"/>
              </a:rPr>
              <a:t>-</a:t>
            </a:r>
            <a:r>
              <a:rPr lang="en-US" sz="3600" dirty="0">
                <a:latin typeface="Segoe UI Historic" panose="020B0502040204020203" pitchFamily="34" charset="0"/>
                <a:ea typeface="Segoe UI Historic" panose="020B0502040204020203" pitchFamily="34" charset="0"/>
                <a:cs typeface="Segoe UI Historic" panose="020B0502040204020203" pitchFamily="34" charset="0"/>
              </a:rPr>
              <a:t>, with, together; </a:t>
            </a:r>
            <a:r>
              <a:rPr lang="en-US" sz="3600" i="1" dirty="0" err="1">
                <a:latin typeface="Segoe UI Historic" panose="020B0502040204020203" pitchFamily="34" charset="0"/>
                <a:ea typeface="Segoe UI Historic" panose="020B0502040204020203" pitchFamily="34" charset="0"/>
                <a:cs typeface="Segoe UI Historic" panose="020B0502040204020203" pitchFamily="34" charset="0"/>
              </a:rPr>
              <a:t>chronos</a:t>
            </a:r>
            <a:r>
              <a:rPr lang="en-US" sz="3600" dirty="0">
                <a:latin typeface="Segoe UI Historic" panose="020B0502040204020203" pitchFamily="34" charset="0"/>
                <a:ea typeface="Segoe UI Historic" panose="020B0502040204020203" pitchFamily="34" charset="0"/>
                <a:cs typeface="Segoe UI Historic" panose="020B0502040204020203" pitchFamily="34" charset="0"/>
              </a:rPr>
              <a:t>: time) </a:t>
            </a:r>
          </a:p>
          <a:p>
            <a:r>
              <a:rPr lang="en-US" sz="3600" dirty="0">
                <a:latin typeface="Segoe UI Historic" panose="020B0502040204020203" pitchFamily="34" charset="0"/>
                <a:ea typeface="Segoe UI Historic" panose="020B0502040204020203" pitchFamily="34" charset="0"/>
                <a:cs typeface="Segoe UI Historic" panose="020B0502040204020203" pitchFamily="34" charset="0"/>
              </a:rPr>
              <a:t>A </a:t>
            </a:r>
            <a:r>
              <a:rPr lang="en-US" sz="3600" b="1" dirty="0">
                <a:latin typeface="Segoe UI Historic" panose="020B0502040204020203" pitchFamily="34" charset="0"/>
                <a:ea typeface="Segoe UI Historic" panose="020B0502040204020203" pitchFamily="34" charset="0"/>
                <a:cs typeface="Segoe UI Historic" panose="020B0502040204020203" pitchFamily="34" charset="0"/>
              </a:rPr>
              <a:t>synchronic </a:t>
            </a:r>
            <a:r>
              <a:rPr lang="en-US" sz="3600" dirty="0">
                <a:latin typeface="Segoe UI Historic" panose="020B0502040204020203" pitchFamily="34" charset="0"/>
                <a:ea typeface="Segoe UI Historic" panose="020B0502040204020203" pitchFamily="34" charset="0"/>
                <a:cs typeface="Segoe UI Historic" panose="020B0502040204020203" pitchFamily="34" charset="0"/>
              </a:rPr>
              <a:t>study or analysis, in contrast, limits its concern to </a:t>
            </a:r>
            <a:r>
              <a:rPr lang="en-US" sz="3600" i="1" dirty="0">
                <a:latin typeface="Segoe UI Historic" panose="020B0502040204020203" pitchFamily="34" charset="0"/>
                <a:ea typeface="Segoe UI Historic" panose="020B0502040204020203" pitchFamily="34" charset="0"/>
                <a:cs typeface="Segoe UI Historic" panose="020B0502040204020203" pitchFamily="34" charset="0"/>
              </a:rPr>
              <a:t>a particular moment of time</a:t>
            </a:r>
            <a:r>
              <a:rPr lang="en-US" sz="3600" dirty="0">
                <a:latin typeface="Segoe UI Historic" panose="020B0502040204020203" pitchFamily="34" charset="0"/>
                <a:ea typeface="Segoe UI Historic" panose="020B0502040204020203" pitchFamily="34" charset="0"/>
                <a:cs typeface="Segoe UI Historic" panose="020B0502040204020203" pitchFamily="34" charset="0"/>
              </a:rPr>
              <a:t>. </a:t>
            </a:r>
            <a:endParaRPr lang="en-US" sz="3600" dirty="0" smtClean="0">
              <a:latin typeface="Segoe UI Historic" panose="020B0502040204020203" pitchFamily="34" charset="0"/>
              <a:ea typeface="Segoe UI Historic" panose="020B0502040204020203" pitchFamily="34" charset="0"/>
              <a:cs typeface="Segoe UI Historic" panose="020B0502040204020203" pitchFamily="34" charset="0"/>
            </a:endParaRPr>
          </a:p>
          <a:p>
            <a:r>
              <a:rPr lang="en-US" sz="3600" dirty="0" smtClean="0">
                <a:latin typeface="Segoe UI Historic" panose="020B0502040204020203" pitchFamily="34" charset="0"/>
                <a:ea typeface="Segoe UI Historic" panose="020B0502040204020203" pitchFamily="34" charset="0"/>
                <a:cs typeface="Segoe UI Historic" panose="020B0502040204020203" pitchFamily="34" charset="0"/>
              </a:rPr>
              <a:t>Thus </a:t>
            </a:r>
            <a:r>
              <a:rPr lang="en-US" sz="3600" dirty="0">
                <a:latin typeface="Segoe UI Historic" panose="020B0502040204020203" pitchFamily="34" charset="0"/>
                <a:ea typeface="Segoe UI Historic" panose="020B0502040204020203" pitchFamily="34" charset="0"/>
                <a:cs typeface="Segoe UI Historic" panose="020B0502040204020203" pitchFamily="34" charset="0"/>
              </a:rPr>
              <a:t>synchronic linguistics takes a language as a working system </a:t>
            </a:r>
            <a:r>
              <a:rPr lang="en-US" sz="3600" b="1" dirty="0">
                <a:latin typeface="Segoe UI Historic" panose="020B0502040204020203" pitchFamily="34" charset="0"/>
                <a:ea typeface="Segoe UI Historic" panose="020B0502040204020203" pitchFamily="34" charset="0"/>
                <a:cs typeface="Segoe UI Historic" panose="020B0502040204020203" pitchFamily="34" charset="0"/>
              </a:rPr>
              <a:t>at a particular point in time </a:t>
            </a:r>
            <a:r>
              <a:rPr lang="en-US" sz="3600" dirty="0">
                <a:latin typeface="Segoe UI Historic" panose="020B0502040204020203" pitchFamily="34" charset="0"/>
                <a:ea typeface="Segoe UI Historic" panose="020B0502040204020203" pitchFamily="34" charset="0"/>
                <a:cs typeface="Segoe UI Historic" panose="020B0502040204020203" pitchFamily="34" charset="0"/>
              </a:rPr>
              <a:t>without concern for how it has developed to its present state. In other words, it deals with the description of languages as they are spoken at a given stage of their historical development </a:t>
            </a:r>
          </a:p>
          <a:p>
            <a:endParaRPr lang="en-US" sz="3600" dirty="0">
              <a:latin typeface="Segoe UI Historic" panose="020B0502040204020203" pitchFamily="34" charset="0"/>
              <a:ea typeface="Segoe UI Historic" panose="020B0502040204020203" pitchFamily="34" charset="0"/>
              <a:cs typeface="Segoe UI Historic" panose="020B0502040204020203" pitchFamily="34" charset="0"/>
            </a:endParaRPr>
          </a:p>
        </p:txBody>
      </p:sp>
    </p:spTree>
    <p:extLst>
      <p:ext uri="{BB962C8B-B14F-4D97-AF65-F5344CB8AC3E}">
        <p14:creationId xmlns:p14="http://schemas.microsoft.com/office/powerpoint/2010/main" val="41327819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410" y="1435388"/>
            <a:ext cx="10807908" cy="3539430"/>
          </a:xfrm>
          <a:prstGeom prst="rect">
            <a:avLst/>
          </a:prstGeom>
        </p:spPr>
        <p:txBody>
          <a:bodyPr wrap="square">
            <a:spAutoFit/>
          </a:bodyPr>
          <a:lstStyle/>
          <a:p>
            <a:r>
              <a:rPr lang="en-US" sz="3200" b="1" u="sng" dirty="0" smtClean="0">
                <a:latin typeface="Times New Roman" panose="02020603050405020304" pitchFamily="18" charset="0"/>
                <a:cs typeface="Times New Roman" panose="02020603050405020304" pitchFamily="18" charset="0"/>
              </a:rPr>
              <a:t>b) Langue/Parole</a:t>
            </a:r>
          </a:p>
          <a:p>
            <a:r>
              <a:rPr lang="en-US" sz="3200" dirty="0" smtClean="0">
                <a:latin typeface="Times New Roman" panose="02020603050405020304" pitchFamily="18" charset="0"/>
                <a:cs typeface="Times New Roman" panose="02020603050405020304" pitchFamily="18" charset="0"/>
              </a:rPr>
              <a:t> The terms Saussure uses are ‘langue’ and ‘parole correspond to Chomsky’s terms ‘competence’  and ‘performance’ respectively.</a:t>
            </a:r>
          </a:p>
          <a:p>
            <a:endParaRPr lang="en-US" sz="3200"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Langue is a system of  language passed on from one generation to another</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such as (vocabulary, morphology, syntax) and ‘parole’ is the language as actually used by a speaker.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9716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9548" y="856357"/>
            <a:ext cx="10163331" cy="6001643"/>
          </a:xfrm>
          <a:prstGeom prst="rect">
            <a:avLst/>
          </a:prstGeom>
        </p:spPr>
        <p:txBody>
          <a:bodyPr wrap="square">
            <a:spAutoFit/>
          </a:bodyPr>
          <a:lstStyle/>
          <a:p>
            <a:r>
              <a:rPr lang="en-US" sz="3200" b="1" u="sng" dirty="0" smtClean="0">
                <a:latin typeface="Times New Roman" panose="02020603050405020304" pitchFamily="18" charset="0"/>
                <a:cs typeface="Times New Roman" panose="02020603050405020304" pitchFamily="18" charset="0"/>
              </a:rPr>
              <a:t>c)Paradigmatic/Syntagmatic relation</a:t>
            </a:r>
          </a:p>
          <a:p>
            <a:r>
              <a:rPr lang="en-US" sz="3200" dirty="0">
                <a:latin typeface="Times New Roman" panose="02020603050405020304" pitchFamily="18" charset="0"/>
                <a:cs typeface="Times New Roman" panose="02020603050405020304" pitchFamily="18" charset="0"/>
              </a:rPr>
              <a:t>They are the two relationships between linguistic elements that define how language works, according to structuralism. They are complementary</a:t>
            </a:r>
            <a:r>
              <a:rPr lang="en-US" sz="3200" dirty="0" smtClean="0">
                <a:latin typeface="Times New Roman" panose="02020603050405020304" pitchFamily="18" charset="0"/>
                <a:cs typeface="Times New Roman" panose="02020603050405020304" pitchFamily="18" charset="0"/>
              </a:rPr>
              <a:t>. These are syntagmatic and paradigmatic relations.</a:t>
            </a:r>
          </a:p>
          <a:p>
            <a:r>
              <a:rPr lang="en-US" sz="3200" dirty="0" smtClean="0">
                <a:latin typeface="Times New Roman" panose="02020603050405020304" pitchFamily="18" charset="0"/>
                <a:cs typeface="Times New Roman" panose="02020603050405020304" pitchFamily="18" charset="0"/>
              </a:rPr>
              <a:t>Syntagmatic is a Greek term for linear, horizontal or put one after the other, where  paradigmatic is a vertical line crossing the syntagmatic line at the right angle.</a:t>
            </a:r>
          </a:p>
          <a:p>
            <a:endParaRPr lang="en-US" sz="3200" dirty="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syntagmatic relationship is how linguistic elements can be </a:t>
            </a:r>
            <a:r>
              <a:rPr lang="en-US" sz="3200" dirty="0" smtClean="0">
                <a:latin typeface="Times New Roman" panose="02020603050405020304" pitchFamily="18" charset="0"/>
                <a:cs typeface="Times New Roman" panose="02020603050405020304" pitchFamily="18" charset="0"/>
              </a:rPr>
              <a:t>sequenced (syntax, morphology and phonotactics).</a:t>
            </a:r>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30512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726" y="393252"/>
            <a:ext cx="11482464" cy="5509200"/>
          </a:xfrm>
          <a:prstGeom prst="rect">
            <a:avLst/>
          </a:prstGeom>
        </p:spPr>
        <p:txBody>
          <a:bodyPr wrap="square">
            <a:spAutoFit/>
          </a:bodyPr>
          <a:lstStyle/>
          <a:p>
            <a:pPr algn="just"/>
            <a:r>
              <a:rPr lang="en-US" sz="3200" dirty="0">
                <a:latin typeface="Times New Roman" panose="02020603050405020304" pitchFamily="18" charset="0"/>
                <a:cs typeface="Times New Roman" panose="02020603050405020304" pitchFamily="18" charset="0"/>
              </a:rPr>
              <a:t>The paradigmatic relationship is which linguistic elements behave in the same way in syntagmatic </a:t>
            </a:r>
            <a:r>
              <a:rPr lang="en-US" sz="3200" dirty="0" smtClean="0">
                <a:latin typeface="Times New Roman" panose="02020603050405020304" pitchFamily="18" charset="0"/>
                <a:cs typeface="Times New Roman" panose="02020603050405020304" pitchFamily="18" charset="0"/>
              </a:rPr>
              <a:t>relationships(lexicon, phonetics </a:t>
            </a:r>
            <a:r>
              <a:rPr lang="en-US" sz="3200" dirty="0" err="1" smtClean="0">
                <a:latin typeface="Times New Roman" panose="02020603050405020304" pitchFamily="18" charset="0"/>
                <a:cs typeface="Times New Roman" panose="02020603050405020304" pitchFamily="18" charset="0"/>
              </a:rPr>
              <a:t>e.t.c</a:t>
            </a:r>
            <a:r>
              <a:rPr lang="en-US" sz="3200" dirty="0" smtClean="0">
                <a:latin typeface="Times New Roman" panose="02020603050405020304" pitchFamily="18" charset="0"/>
                <a:cs typeface="Times New Roman" panose="02020603050405020304" pitchFamily="18" charset="0"/>
              </a:rPr>
              <a:t>).</a:t>
            </a:r>
          </a:p>
          <a:p>
            <a:pPr algn="just"/>
            <a:endParaRPr lang="en-US" sz="3200"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The syntagmatic relationship gives you the structure of </a:t>
            </a:r>
            <a:r>
              <a:rPr lang="en-US" sz="3200" dirty="0" smtClean="0">
                <a:latin typeface="Times New Roman" panose="02020603050405020304" pitchFamily="18" charset="0"/>
                <a:cs typeface="Times New Roman" panose="02020603050405020304" pitchFamily="18" charset="0"/>
              </a:rPr>
              <a:t>language or forms which  occur in a given sentence e. g (The)(baby)(ate)(the mango); </a:t>
            </a:r>
            <a:r>
              <a:rPr lang="en-US" sz="3200" dirty="0">
                <a:latin typeface="Times New Roman" panose="02020603050405020304" pitchFamily="18" charset="0"/>
                <a:cs typeface="Times New Roman" panose="02020603050405020304" pitchFamily="18" charset="0"/>
              </a:rPr>
              <a:t>the paradigmatic relationship defines the function of individual bits of </a:t>
            </a:r>
            <a:r>
              <a:rPr lang="en-US" sz="3200" dirty="0" smtClean="0">
                <a:latin typeface="Times New Roman" panose="02020603050405020304" pitchFamily="18" charset="0"/>
                <a:cs typeface="Times New Roman" panose="02020603050405020304" pitchFamily="18" charset="0"/>
              </a:rPr>
              <a:t>language. Terms or sequence of terms which may occupy the same position e. g sequences of terms in brackets</a:t>
            </a:r>
          </a:p>
          <a:p>
            <a:pPr algn="just"/>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e. g The baby ate the (mango)</a:t>
            </a:r>
          </a:p>
          <a:p>
            <a:pPr algn="just"/>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 orange)</a:t>
            </a:r>
          </a:p>
          <a:p>
            <a:pPr algn="just"/>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(apple)</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95660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49575"/>
          </a:xfrm>
        </p:spPr>
        <p:txBody>
          <a:bodyPr/>
          <a:lstStyle/>
          <a:p>
            <a:r>
              <a:rPr lang="en-US" dirty="0"/>
              <a:t>	</a:t>
            </a:r>
            <a:r>
              <a:rPr lang="en-US" dirty="0" smtClean="0"/>
              <a:t> TOPICS</a:t>
            </a:r>
            <a:endParaRPr lang="en-US" dirty="0"/>
          </a:p>
        </p:txBody>
      </p:sp>
      <p:sp>
        <p:nvSpPr>
          <p:cNvPr id="3" name="Content Placeholder 2"/>
          <p:cNvSpPr>
            <a:spLocks noGrp="1"/>
          </p:cNvSpPr>
          <p:nvPr>
            <p:ph idx="1"/>
          </p:nvPr>
        </p:nvSpPr>
        <p:spPr>
          <a:xfrm>
            <a:off x="677334" y="1259175"/>
            <a:ext cx="10070614" cy="5486400"/>
          </a:xfrm>
        </p:spPr>
        <p:txBody>
          <a:bodyPr>
            <a:noAutofit/>
          </a:bodyPr>
          <a:lstStyle/>
          <a:p>
            <a:pPr>
              <a:buFont typeface="Wingdings" panose="05000000000000000000" pitchFamily="2" charset="2"/>
              <a:buChar char="q"/>
            </a:pPr>
            <a:r>
              <a:rPr lang="en-US" sz="2400" dirty="0" smtClean="0"/>
              <a:t>What is linguistics?</a:t>
            </a:r>
          </a:p>
          <a:p>
            <a:pPr>
              <a:buFont typeface="Wingdings" panose="05000000000000000000" pitchFamily="2" charset="2"/>
              <a:buChar char="q"/>
            </a:pPr>
            <a:r>
              <a:rPr lang="en-US" sz="2400" dirty="0" smtClean="0"/>
              <a:t>Branches of linguistics</a:t>
            </a:r>
          </a:p>
          <a:p>
            <a:pPr>
              <a:buFont typeface="Wingdings" panose="05000000000000000000" pitchFamily="2" charset="2"/>
              <a:buChar char="q"/>
            </a:pPr>
            <a:r>
              <a:rPr lang="en-US" sz="2400" dirty="0" smtClean="0"/>
              <a:t>Levels of linguistic analysis</a:t>
            </a:r>
          </a:p>
          <a:p>
            <a:pPr marL="1428750" lvl="3" indent="-171450">
              <a:buFont typeface="Wingdings" panose="05000000000000000000" pitchFamily="2" charset="2"/>
              <a:buChar char="§"/>
            </a:pPr>
            <a:r>
              <a:rPr lang="en-US" sz="2400" dirty="0"/>
              <a:t>	</a:t>
            </a:r>
            <a:r>
              <a:rPr lang="en-US" sz="2400" dirty="0" smtClean="0"/>
              <a:t>Phonetics</a:t>
            </a:r>
          </a:p>
          <a:p>
            <a:pPr marL="1428750" lvl="3" indent="-171450">
              <a:buFont typeface="Wingdings" panose="05000000000000000000" pitchFamily="2" charset="2"/>
              <a:buChar char="§"/>
            </a:pPr>
            <a:r>
              <a:rPr lang="en-US" sz="2400" dirty="0"/>
              <a:t>	</a:t>
            </a:r>
            <a:r>
              <a:rPr lang="en-US" sz="2400" dirty="0" smtClean="0"/>
              <a:t>Phonology</a:t>
            </a:r>
          </a:p>
          <a:p>
            <a:pPr marL="1428750" lvl="3" indent="-171450">
              <a:buFont typeface="Wingdings" panose="05000000000000000000" pitchFamily="2" charset="2"/>
              <a:buChar char="§"/>
            </a:pPr>
            <a:r>
              <a:rPr lang="en-US" sz="2400" dirty="0"/>
              <a:t>	</a:t>
            </a:r>
            <a:r>
              <a:rPr lang="en-US" sz="2400" dirty="0" smtClean="0"/>
              <a:t>Morphology</a:t>
            </a:r>
          </a:p>
          <a:p>
            <a:pPr marL="1428750" lvl="3" indent="-171450">
              <a:buFont typeface="Wingdings" panose="05000000000000000000" pitchFamily="2" charset="2"/>
              <a:buChar char="§"/>
            </a:pPr>
            <a:r>
              <a:rPr lang="en-US" sz="2400" dirty="0"/>
              <a:t>	</a:t>
            </a:r>
            <a:r>
              <a:rPr lang="en-US" sz="2400" dirty="0" smtClean="0"/>
              <a:t>Syntax</a:t>
            </a:r>
          </a:p>
          <a:p>
            <a:pPr marL="1428750" lvl="3" indent="-171450">
              <a:buFont typeface="Wingdings" panose="05000000000000000000" pitchFamily="2" charset="2"/>
              <a:buChar char="§"/>
            </a:pPr>
            <a:r>
              <a:rPr lang="en-US" sz="2400" dirty="0"/>
              <a:t>	</a:t>
            </a:r>
            <a:r>
              <a:rPr lang="en-US" sz="2400" dirty="0" smtClean="0"/>
              <a:t>Semantics</a:t>
            </a:r>
          </a:p>
          <a:p>
            <a:pPr>
              <a:buFont typeface="Wingdings" panose="05000000000000000000" pitchFamily="2" charset="2"/>
              <a:buChar char="q"/>
            </a:pPr>
            <a:r>
              <a:rPr lang="en-US" sz="2400" dirty="0" smtClean="0"/>
              <a:t>	Pragmatics</a:t>
            </a:r>
          </a:p>
          <a:p>
            <a:pPr>
              <a:buFont typeface="Wingdings" panose="05000000000000000000" pitchFamily="2" charset="2"/>
              <a:buChar char="q"/>
            </a:pPr>
            <a:r>
              <a:rPr lang="en-US" sz="2400" dirty="0"/>
              <a:t>	</a:t>
            </a:r>
            <a:r>
              <a:rPr lang="en-US" sz="2400" dirty="0" smtClean="0"/>
              <a:t>Discourse Analysis</a:t>
            </a:r>
          </a:p>
          <a:p>
            <a:pPr>
              <a:buFont typeface="Wingdings" panose="05000000000000000000" pitchFamily="2" charset="2"/>
              <a:buChar char="q"/>
            </a:pPr>
            <a:r>
              <a:rPr lang="en-US" sz="2400" dirty="0" smtClean="0"/>
              <a:t>	Sociolinguistics</a:t>
            </a:r>
          </a:p>
        </p:txBody>
      </p:sp>
    </p:spTree>
    <p:extLst>
      <p:ext uri="{BB962C8B-B14F-4D97-AF65-F5344CB8AC3E}">
        <p14:creationId xmlns:p14="http://schemas.microsoft.com/office/powerpoint/2010/main" val="7857306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4518" y="1150575"/>
            <a:ext cx="10912839" cy="3046988"/>
          </a:xfrm>
          <a:prstGeom prst="rect">
            <a:avLst/>
          </a:prstGeom>
        </p:spPr>
        <p:txBody>
          <a:bodyPr wrap="square">
            <a:spAutoFit/>
          </a:bodyPr>
          <a:lstStyle/>
          <a:p>
            <a:pPr algn="just"/>
            <a:endParaRPr lang="en-US" sz="3200" dirty="0" smtClean="0">
              <a:solidFill>
                <a:srgbClr val="93A39A"/>
              </a:solidFill>
              <a:latin typeface="Times New Roman" panose="02020603050405020304" pitchFamily="18" charset="0"/>
              <a:cs typeface="Times New Roman" panose="02020603050405020304" pitchFamily="18" charset="0"/>
            </a:endParaRPr>
          </a:p>
          <a:p>
            <a:pPr algn="just"/>
            <a:r>
              <a:rPr lang="en-US" sz="3200" dirty="0" smtClean="0">
                <a:solidFill>
                  <a:srgbClr val="564B3C"/>
                </a:solidFill>
                <a:latin typeface="Times New Roman" panose="02020603050405020304" pitchFamily="18" charset="0"/>
                <a:cs typeface="Times New Roman" panose="02020603050405020304" pitchFamily="18" charset="0"/>
              </a:rPr>
              <a:t>Language </a:t>
            </a:r>
            <a:r>
              <a:rPr lang="en-US" sz="3200" dirty="0">
                <a:solidFill>
                  <a:srgbClr val="564B3C"/>
                </a:solidFill>
                <a:latin typeface="Times New Roman" panose="02020603050405020304" pitchFamily="18" charset="0"/>
                <a:cs typeface="Times New Roman" panose="02020603050405020304" pitchFamily="18" charset="0"/>
              </a:rPr>
              <a:t>in general </a:t>
            </a:r>
            <a:r>
              <a:rPr lang="en-US" sz="3200" dirty="0" smtClean="0">
                <a:solidFill>
                  <a:srgbClr val="564B3C"/>
                </a:solidFill>
                <a:latin typeface="Times New Roman" panose="02020603050405020304" pitchFamily="18" charset="0"/>
                <a:cs typeface="Times New Roman" panose="02020603050405020304" pitchFamily="18" charset="0"/>
              </a:rPr>
              <a:t>and language </a:t>
            </a:r>
            <a:r>
              <a:rPr lang="en-US" sz="3200" dirty="0">
                <a:solidFill>
                  <a:srgbClr val="564B3C"/>
                </a:solidFill>
                <a:latin typeface="Times New Roman" panose="02020603050405020304" pitchFamily="18" charset="0"/>
                <a:cs typeface="Times New Roman" panose="02020603050405020304" pitchFamily="18" charset="0"/>
              </a:rPr>
              <a:t>in particular can be</a:t>
            </a:r>
          </a:p>
          <a:p>
            <a:pPr algn="just"/>
            <a:r>
              <a:rPr lang="en-US" sz="3200" dirty="0">
                <a:solidFill>
                  <a:srgbClr val="564B3C"/>
                </a:solidFill>
                <a:latin typeface="Times New Roman" panose="02020603050405020304" pitchFamily="18" charset="0"/>
                <a:cs typeface="Times New Roman" panose="02020603050405020304" pitchFamily="18" charset="0"/>
              </a:rPr>
              <a:t>studied from different points </a:t>
            </a:r>
            <a:r>
              <a:rPr lang="en-US" sz="3200" dirty="0" smtClean="0">
                <a:solidFill>
                  <a:srgbClr val="564B3C"/>
                </a:solidFill>
                <a:latin typeface="Times New Roman" panose="02020603050405020304" pitchFamily="18" charset="0"/>
                <a:cs typeface="Times New Roman" panose="02020603050405020304" pitchFamily="18" charset="0"/>
              </a:rPr>
              <a:t>of view</a:t>
            </a:r>
          </a:p>
          <a:p>
            <a:pPr algn="just"/>
            <a:endParaRPr lang="en-US" sz="3200" dirty="0">
              <a:solidFill>
                <a:srgbClr val="564B3C"/>
              </a:solidFill>
              <a:latin typeface="Times New Roman" panose="02020603050405020304" pitchFamily="18" charset="0"/>
              <a:cs typeface="Times New Roman" panose="02020603050405020304" pitchFamily="18" charset="0"/>
            </a:endParaRPr>
          </a:p>
          <a:p>
            <a:pPr algn="just"/>
            <a:r>
              <a:rPr lang="en-US" sz="3200" dirty="0" smtClean="0">
                <a:solidFill>
                  <a:srgbClr val="564B3C"/>
                </a:solidFill>
                <a:latin typeface="Times New Roman" panose="02020603050405020304" pitchFamily="18" charset="0"/>
                <a:cs typeface="Times New Roman" panose="02020603050405020304" pitchFamily="18" charset="0"/>
              </a:rPr>
              <a:t>The </a:t>
            </a:r>
            <a:r>
              <a:rPr lang="en-US" sz="3200" dirty="0">
                <a:solidFill>
                  <a:srgbClr val="564B3C"/>
                </a:solidFill>
                <a:latin typeface="Times New Roman" panose="02020603050405020304" pitchFamily="18" charset="0"/>
                <a:cs typeface="Times New Roman" panose="02020603050405020304" pitchFamily="18" charset="0"/>
              </a:rPr>
              <a:t>field of linguistics as a </a:t>
            </a:r>
            <a:r>
              <a:rPr lang="en-US" sz="3200" dirty="0" smtClean="0">
                <a:solidFill>
                  <a:srgbClr val="564B3C"/>
                </a:solidFill>
                <a:latin typeface="Times New Roman" panose="02020603050405020304" pitchFamily="18" charset="0"/>
                <a:cs typeface="Times New Roman" panose="02020603050405020304" pitchFamily="18" charset="0"/>
              </a:rPr>
              <a:t>whole can </a:t>
            </a:r>
            <a:r>
              <a:rPr lang="en-US" sz="3200" dirty="0">
                <a:solidFill>
                  <a:srgbClr val="564B3C"/>
                </a:solidFill>
                <a:latin typeface="Times New Roman" panose="02020603050405020304" pitchFamily="18" charset="0"/>
                <a:cs typeface="Times New Roman" panose="02020603050405020304" pitchFamily="18" charset="0"/>
              </a:rPr>
              <a:t>be divided into several</a:t>
            </a:r>
          </a:p>
          <a:p>
            <a:pPr algn="just"/>
            <a:r>
              <a:rPr lang="en-US" sz="3200" dirty="0">
                <a:solidFill>
                  <a:srgbClr val="564B3C"/>
                </a:solidFill>
                <a:latin typeface="Times New Roman" panose="02020603050405020304" pitchFamily="18" charset="0"/>
                <a:cs typeface="Times New Roman" panose="02020603050405020304" pitchFamily="18" charset="0"/>
              </a:rPr>
              <a:t>subfields according to the </a:t>
            </a:r>
            <a:r>
              <a:rPr lang="en-US" sz="3200" dirty="0" smtClean="0">
                <a:solidFill>
                  <a:srgbClr val="564B3C"/>
                </a:solidFill>
                <a:latin typeface="Times New Roman" panose="02020603050405020304" pitchFamily="18" charset="0"/>
                <a:cs typeface="Times New Roman" panose="02020603050405020304" pitchFamily="18" charset="0"/>
              </a:rPr>
              <a:t>point of </a:t>
            </a:r>
            <a:r>
              <a:rPr lang="en-US" sz="3200" dirty="0">
                <a:solidFill>
                  <a:srgbClr val="564B3C"/>
                </a:solidFill>
                <a:latin typeface="Times New Roman" panose="02020603050405020304" pitchFamily="18" charset="0"/>
                <a:cs typeface="Times New Roman" panose="02020603050405020304" pitchFamily="18" charset="0"/>
              </a:rPr>
              <a:t>view that is adopted</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73127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4518" y="1150575"/>
            <a:ext cx="10912839" cy="584775"/>
          </a:xfrm>
          <a:prstGeom prst="rect">
            <a:avLst/>
          </a:prstGeom>
        </p:spPr>
        <p:txBody>
          <a:bodyPr wrap="square">
            <a:spAutoFit/>
          </a:bodyPr>
          <a:lstStyle/>
          <a:p>
            <a:pPr algn="just"/>
            <a:endParaRPr lang="en-US" sz="3200" dirty="0">
              <a:latin typeface="Times New Roman" panose="02020603050405020304" pitchFamily="18" charset="0"/>
              <a:cs typeface="Times New Roman" panose="02020603050405020304" pitchFamily="18" charset="0"/>
            </a:endParaRPr>
          </a:p>
        </p:txBody>
      </p:sp>
      <p:sp>
        <p:nvSpPr>
          <p:cNvPr id="6" name="Title 5"/>
          <p:cNvSpPr>
            <a:spLocks noGrp="1"/>
          </p:cNvSpPr>
          <p:nvPr>
            <p:ph type="title"/>
          </p:nvPr>
        </p:nvSpPr>
        <p:spPr/>
        <p:txBody>
          <a:bodyPr/>
          <a:lstStyle/>
          <a:p>
            <a:r>
              <a:rPr lang="en-US" dirty="0" smtClean="0"/>
              <a:t>FIRST DISTINCTION</a:t>
            </a:r>
            <a:endParaRPr lang="en-US" dirty="0"/>
          </a:p>
        </p:txBody>
      </p:sp>
      <p:sp>
        <p:nvSpPr>
          <p:cNvPr id="7" name="Content Placeholder 6"/>
          <p:cNvSpPr>
            <a:spLocks noGrp="1"/>
          </p:cNvSpPr>
          <p:nvPr>
            <p:ph sz="half" idx="1"/>
          </p:nvPr>
        </p:nvSpPr>
        <p:spPr>
          <a:xfrm>
            <a:off x="677334" y="1439333"/>
            <a:ext cx="4184035" cy="4602028"/>
          </a:xfrm>
        </p:spPr>
        <p:txBody>
          <a:bodyPr>
            <a:normAutofit/>
          </a:bodyPr>
          <a:lstStyle/>
          <a:p>
            <a:pPr marL="0" indent="0">
              <a:buNone/>
            </a:pPr>
            <a:r>
              <a:rPr lang="en-US" sz="2800" b="1" dirty="0"/>
              <a:t>GENERAL LINGUISTICS</a:t>
            </a:r>
          </a:p>
          <a:p>
            <a:r>
              <a:rPr lang="en-US" sz="2800" dirty="0" smtClean="0"/>
              <a:t> </a:t>
            </a:r>
            <a:r>
              <a:rPr lang="en-US" sz="2800" dirty="0"/>
              <a:t>Studying language in</a:t>
            </a:r>
          </a:p>
          <a:p>
            <a:pPr marL="0" indent="0">
              <a:buNone/>
            </a:pPr>
            <a:r>
              <a:rPr lang="en-US" sz="2800" dirty="0"/>
              <a:t>general</a:t>
            </a:r>
          </a:p>
          <a:p>
            <a:r>
              <a:rPr lang="en-US" sz="2800" dirty="0" smtClean="0"/>
              <a:t>Supplies </a:t>
            </a:r>
            <a:r>
              <a:rPr lang="en-US" sz="2800" dirty="0"/>
              <a:t>the </a:t>
            </a:r>
            <a:r>
              <a:rPr lang="en-US" sz="2800" dirty="0" smtClean="0"/>
              <a:t>concepts categories </a:t>
            </a:r>
            <a:r>
              <a:rPr lang="en-US" sz="2800" dirty="0"/>
              <a:t>in </a:t>
            </a:r>
            <a:r>
              <a:rPr lang="en-US" sz="2800" dirty="0" smtClean="0"/>
              <a:t>terms of </a:t>
            </a:r>
            <a:r>
              <a:rPr lang="en-US" sz="2800" dirty="0"/>
              <a:t>which </a:t>
            </a:r>
            <a:r>
              <a:rPr lang="en-US" sz="2800" dirty="0" smtClean="0"/>
              <a:t>particular languages </a:t>
            </a:r>
            <a:r>
              <a:rPr lang="en-US" sz="2800" dirty="0"/>
              <a:t>are to </a:t>
            </a:r>
            <a:r>
              <a:rPr lang="en-US" sz="2800" dirty="0" smtClean="0"/>
              <a:t>be analysed</a:t>
            </a:r>
            <a:endParaRPr lang="en-US" sz="2800" dirty="0"/>
          </a:p>
        </p:txBody>
      </p:sp>
      <p:sp>
        <p:nvSpPr>
          <p:cNvPr id="8" name="Content Placeholder 7"/>
          <p:cNvSpPr>
            <a:spLocks noGrp="1"/>
          </p:cNvSpPr>
          <p:nvPr>
            <p:ph sz="half" idx="2"/>
          </p:nvPr>
        </p:nvSpPr>
        <p:spPr>
          <a:xfrm>
            <a:off x="5089969" y="1150575"/>
            <a:ext cx="5611897" cy="4890787"/>
          </a:xfrm>
        </p:spPr>
        <p:txBody>
          <a:bodyPr>
            <a:noAutofit/>
          </a:bodyPr>
          <a:lstStyle/>
          <a:p>
            <a:pPr marL="0" indent="0">
              <a:buNone/>
            </a:pPr>
            <a:r>
              <a:rPr lang="en-US" sz="2800" b="1" dirty="0"/>
              <a:t>DESCRIPTIVE LINGUISTICS</a:t>
            </a:r>
          </a:p>
          <a:p>
            <a:r>
              <a:rPr lang="en-US" sz="2800" dirty="0" smtClean="0"/>
              <a:t>Studying </a:t>
            </a:r>
            <a:r>
              <a:rPr lang="en-US" sz="2800" dirty="0"/>
              <a:t>particular</a:t>
            </a:r>
          </a:p>
          <a:p>
            <a:pPr marL="0" indent="0">
              <a:buNone/>
            </a:pPr>
            <a:r>
              <a:rPr lang="en-US" sz="2800" dirty="0"/>
              <a:t>languages</a:t>
            </a:r>
          </a:p>
          <a:p>
            <a:r>
              <a:rPr lang="en-US" sz="2800" dirty="0" smtClean="0"/>
              <a:t>Provides </a:t>
            </a:r>
            <a:r>
              <a:rPr lang="en-US" sz="2800" dirty="0"/>
              <a:t>the data</a:t>
            </a:r>
          </a:p>
          <a:p>
            <a:pPr marL="0" indent="0">
              <a:buNone/>
            </a:pPr>
            <a:r>
              <a:rPr lang="en-US" sz="2800" dirty="0"/>
              <a:t>which confirm or refute</a:t>
            </a:r>
          </a:p>
          <a:p>
            <a:pPr marL="0" indent="0">
              <a:buNone/>
            </a:pPr>
            <a:r>
              <a:rPr lang="en-US" sz="2800" dirty="0"/>
              <a:t>the propositions and</a:t>
            </a:r>
          </a:p>
          <a:p>
            <a:pPr marL="0" indent="0">
              <a:buNone/>
            </a:pPr>
            <a:r>
              <a:rPr lang="en-US" sz="2800" dirty="0"/>
              <a:t>theories put forward in</a:t>
            </a:r>
          </a:p>
          <a:p>
            <a:pPr marL="0" indent="0">
              <a:buNone/>
            </a:pPr>
            <a:r>
              <a:rPr lang="en-US" sz="2800" dirty="0"/>
              <a:t>general linguistics</a:t>
            </a:r>
          </a:p>
        </p:txBody>
      </p:sp>
    </p:spTree>
    <p:extLst>
      <p:ext uri="{BB962C8B-B14F-4D97-AF65-F5344CB8AC3E}">
        <p14:creationId xmlns:p14="http://schemas.microsoft.com/office/powerpoint/2010/main" val="5279337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4518" y="1150575"/>
            <a:ext cx="10912839" cy="584775"/>
          </a:xfrm>
          <a:prstGeom prst="rect">
            <a:avLst/>
          </a:prstGeom>
        </p:spPr>
        <p:txBody>
          <a:bodyPr wrap="square">
            <a:spAutoFit/>
          </a:bodyPr>
          <a:lstStyle/>
          <a:p>
            <a:pPr algn="just"/>
            <a:endParaRPr lang="en-US" sz="3200" dirty="0">
              <a:latin typeface="Times New Roman" panose="02020603050405020304" pitchFamily="18" charset="0"/>
              <a:cs typeface="Times New Roman" panose="02020603050405020304" pitchFamily="18" charset="0"/>
            </a:endParaRPr>
          </a:p>
        </p:txBody>
      </p:sp>
      <p:sp>
        <p:nvSpPr>
          <p:cNvPr id="6" name="Title 5"/>
          <p:cNvSpPr>
            <a:spLocks noGrp="1"/>
          </p:cNvSpPr>
          <p:nvPr>
            <p:ph type="title"/>
          </p:nvPr>
        </p:nvSpPr>
        <p:spPr/>
        <p:txBody>
          <a:bodyPr/>
          <a:lstStyle/>
          <a:p>
            <a:r>
              <a:rPr lang="en-US" dirty="0" smtClean="0"/>
              <a:t>SECOND DISTINCTION</a:t>
            </a:r>
            <a:endParaRPr lang="en-US" dirty="0"/>
          </a:p>
        </p:txBody>
      </p:sp>
      <p:sp>
        <p:nvSpPr>
          <p:cNvPr id="7" name="Content Placeholder 6"/>
          <p:cNvSpPr>
            <a:spLocks noGrp="1"/>
          </p:cNvSpPr>
          <p:nvPr>
            <p:ph sz="half" idx="1"/>
          </p:nvPr>
        </p:nvSpPr>
        <p:spPr>
          <a:xfrm>
            <a:off x="510298" y="1366561"/>
            <a:ext cx="4412634" cy="5238641"/>
          </a:xfrm>
        </p:spPr>
        <p:txBody>
          <a:bodyPr>
            <a:noAutofit/>
          </a:bodyPr>
          <a:lstStyle/>
          <a:p>
            <a:pPr marL="0" indent="0">
              <a:buNone/>
            </a:pPr>
            <a:r>
              <a:rPr lang="en-US" sz="2000" dirty="0">
                <a:solidFill>
                  <a:srgbClr val="00B050"/>
                </a:solidFill>
              </a:rPr>
              <a:t>Diachronic (</a:t>
            </a:r>
            <a:r>
              <a:rPr lang="en-US" sz="2000" dirty="0" smtClean="0">
                <a:solidFill>
                  <a:srgbClr val="00B050"/>
                </a:solidFill>
              </a:rPr>
              <a:t>Historical) Linguistics</a:t>
            </a:r>
            <a:endParaRPr lang="en-US" sz="2000" dirty="0">
              <a:solidFill>
                <a:srgbClr val="00B050"/>
              </a:solidFill>
            </a:endParaRPr>
          </a:p>
          <a:p>
            <a:pPr marL="0" indent="0">
              <a:lnSpc>
                <a:spcPct val="150000"/>
              </a:lnSpc>
              <a:buNone/>
            </a:pPr>
            <a:r>
              <a:rPr lang="en-US" sz="2000" dirty="0" smtClean="0"/>
              <a:t>-Traces </a:t>
            </a:r>
            <a:r>
              <a:rPr lang="en-US" sz="2000" dirty="0"/>
              <a:t>the </a:t>
            </a:r>
            <a:r>
              <a:rPr lang="en-US" sz="2000" dirty="0" smtClean="0"/>
              <a:t>historical development </a:t>
            </a:r>
            <a:r>
              <a:rPr lang="en-US" sz="2000" dirty="0"/>
              <a:t>of </a:t>
            </a:r>
            <a:r>
              <a:rPr lang="en-US" sz="2000" dirty="0" smtClean="0"/>
              <a:t>the language </a:t>
            </a:r>
            <a:r>
              <a:rPr lang="en-US" sz="2000" dirty="0"/>
              <a:t>and </a:t>
            </a:r>
            <a:r>
              <a:rPr lang="en-US" sz="2000" dirty="0" smtClean="0"/>
              <a:t>records the </a:t>
            </a:r>
            <a:r>
              <a:rPr lang="en-US" sz="2000" dirty="0"/>
              <a:t>changes that </a:t>
            </a:r>
            <a:r>
              <a:rPr lang="en-US" sz="2000" dirty="0" smtClean="0"/>
              <a:t>have taken </a:t>
            </a:r>
            <a:r>
              <a:rPr lang="en-US" sz="2000" dirty="0"/>
              <a:t>place in it </a:t>
            </a:r>
            <a:r>
              <a:rPr lang="en-US" sz="2000" dirty="0" smtClean="0"/>
              <a:t>between successive </a:t>
            </a:r>
            <a:r>
              <a:rPr lang="en-US" sz="2000" dirty="0"/>
              <a:t>points in time</a:t>
            </a:r>
            <a:r>
              <a:rPr lang="en-US" sz="2000" dirty="0" smtClean="0"/>
              <a:t>: ‘</a:t>
            </a:r>
            <a:r>
              <a:rPr lang="en-US" sz="2000" dirty="0"/>
              <a:t>diachronic’ is </a:t>
            </a:r>
            <a:r>
              <a:rPr lang="en-US" sz="2000" dirty="0" smtClean="0"/>
              <a:t>equivalent to historical</a:t>
            </a:r>
          </a:p>
          <a:p>
            <a:pPr marL="0" indent="0">
              <a:lnSpc>
                <a:spcPct val="150000"/>
              </a:lnSpc>
              <a:buNone/>
            </a:pPr>
            <a:r>
              <a:rPr lang="en-US" sz="2000" dirty="0" smtClean="0"/>
              <a:t> -Of </a:t>
            </a:r>
            <a:r>
              <a:rPr lang="en-US" sz="2000" dirty="0"/>
              <a:t>particular interest </a:t>
            </a:r>
            <a:r>
              <a:rPr lang="en-US" sz="2000" dirty="0" smtClean="0"/>
              <a:t>to linguists </a:t>
            </a:r>
            <a:r>
              <a:rPr lang="en-US" sz="2000" dirty="0"/>
              <a:t>throughout </a:t>
            </a:r>
            <a:r>
              <a:rPr lang="en-US" sz="2000" dirty="0" smtClean="0"/>
              <a:t>the nineteenth </a:t>
            </a:r>
            <a:r>
              <a:rPr lang="en-US" sz="2000" dirty="0"/>
              <a:t>century</a:t>
            </a:r>
          </a:p>
        </p:txBody>
      </p:sp>
      <p:sp>
        <p:nvSpPr>
          <p:cNvPr id="8" name="Content Placeholder 7"/>
          <p:cNvSpPr>
            <a:spLocks noGrp="1"/>
          </p:cNvSpPr>
          <p:nvPr>
            <p:ph sz="half" idx="2"/>
          </p:nvPr>
        </p:nvSpPr>
        <p:spPr>
          <a:xfrm>
            <a:off x="5089970" y="1387011"/>
            <a:ext cx="4184034" cy="4654351"/>
          </a:xfrm>
        </p:spPr>
        <p:txBody>
          <a:bodyPr>
            <a:normAutofit/>
          </a:bodyPr>
          <a:lstStyle/>
          <a:p>
            <a:pPr marL="0" indent="0">
              <a:lnSpc>
                <a:spcPct val="150000"/>
              </a:lnSpc>
              <a:buNone/>
            </a:pPr>
            <a:r>
              <a:rPr lang="en-US" sz="2400" b="1" dirty="0">
                <a:solidFill>
                  <a:srgbClr val="00B050"/>
                </a:solidFill>
              </a:rPr>
              <a:t>Synchronic Linguistics</a:t>
            </a:r>
          </a:p>
          <a:p>
            <a:pPr marL="0" indent="0">
              <a:buNone/>
            </a:pPr>
            <a:r>
              <a:rPr lang="en-US" sz="2400" dirty="0" smtClean="0"/>
              <a:t>Non- </a:t>
            </a:r>
            <a:r>
              <a:rPr lang="en-US" sz="2400" dirty="0"/>
              <a:t>historical: presents</a:t>
            </a:r>
          </a:p>
          <a:p>
            <a:pPr marL="0" indent="0">
              <a:buNone/>
            </a:pPr>
            <a:r>
              <a:rPr lang="en-US" sz="2400" dirty="0"/>
              <a:t>an account of the</a:t>
            </a:r>
          </a:p>
          <a:p>
            <a:pPr marL="0" indent="0">
              <a:buNone/>
            </a:pPr>
            <a:r>
              <a:rPr lang="en-US" sz="2400" dirty="0"/>
              <a:t>language as it is at</a:t>
            </a:r>
          </a:p>
          <a:p>
            <a:pPr marL="0" indent="0">
              <a:buNone/>
            </a:pPr>
            <a:r>
              <a:rPr lang="en-US" sz="2400" dirty="0"/>
              <a:t>some particular point in</a:t>
            </a:r>
          </a:p>
          <a:p>
            <a:pPr marL="0" indent="0">
              <a:buNone/>
            </a:pPr>
            <a:r>
              <a:rPr lang="en-US" sz="2400" dirty="0"/>
              <a:t>time</a:t>
            </a:r>
          </a:p>
        </p:txBody>
      </p:sp>
    </p:spTree>
    <p:extLst>
      <p:ext uri="{BB962C8B-B14F-4D97-AF65-F5344CB8AC3E}">
        <p14:creationId xmlns:p14="http://schemas.microsoft.com/office/powerpoint/2010/main" val="19247159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4518" y="1150575"/>
            <a:ext cx="10912839" cy="584775"/>
          </a:xfrm>
          <a:prstGeom prst="rect">
            <a:avLst/>
          </a:prstGeom>
        </p:spPr>
        <p:txBody>
          <a:bodyPr wrap="square">
            <a:spAutoFit/>
          </a:bodyPr>
          <a:lstStyle/>
          <a:p>
            <a:pPr algn="just"/>
            <a:endParaRPr lang="en-US" sz="3200" dirty="0">
              <a:latin typeface="Times New Roman" panose="02020603050405020304" pitchFamily="18" charset="0"/>
              <a:cs typeface="Times New Roman" panose="02020603050405020304" pitchFamily="18" charset="0"/>
            </a:endParaRPr>
          </a:p>
        </p:txBody>
      </p:sp>
      <p:sp>
        <p:nvSpPr>
          <p:cNvPr id="6" name="Title 5"/>
          <p:cNvSpPr>
            <a:spLocks noGrp="1"/>
          </p:cNvSpPr>
          <p:nvPr>
            <p:ph type="title"/>
          </p:nvPr>
        </p:nvSpPr>
        <p:spPr/>
        <p:txBody>
          <a:bodyPr/>
          <a:lstStyle/>
          <a:p>
            <a:r>
              <a:rPr lang="en-US" dirty="0" smtClean="0"/>
              <a:t>THIRD DISTINCTION</a:t>
            </a:r>
            <a:endParaRPr lang="en-US" dirty="0"/>
          </a:p>
        </p:txBody>
      </p:sp>
      <p:sp>
        <p:nvSpPr>
          <p:cNvPr id="7" name="Content Placeholder 6"/>
          <p:cNvSpPr>
            <a:spLocks noGrp="1"/>
          </p:cNvSpPr>
          <p:nvPr>
            <p:ph sz="half" idx="1"/>
          </p:nvPr>
        </p:nvSpPr>
        <p:spPr>
          <a:xfrm>
            <a:off x="677334" y="1366092"/>
            <a:ext cx="4184035" cy="4675269"/>
          </a:xfrm>
        </p:spPr>
        <p:txBody>
          <a:bodyPr>
            <a:normAutofit/>
          </a:bodyPr>
          <a:lstStyle/>
          <a:p>
            <a:pPr marL="0" indent="0">
              <a:buNone/>
            </a:pPr>
            <a:r>
              <a:rPr lang="en-US" b="1" dirty="0"/>
              <a:t>Theoretical Linguistics</a:t>
            </a:r>
          </a:p>
          <a:p>
            <a:pPr marL="0" indent="0" algn="just">
              <a:lnSpc>
                <a:spcPct val="150000"/>
              </a:lnSpc>
              <a:buNone/>
            </a:pPr>
            <a:r>
              <a:rPr lang="en-US" dirty="0" smtClean="0"/>
              <a:t>Studies </a:t>
            </a:r>
            <a:r>
              <a:rPr lang="en-US" dirty="0"/>
              <a:t>language </a:t>
            </a:r>
            <a:r>
              <a:rPr lang="en-US" dirty="0" smtClean="0"/>
              <a:t>and languages </a:t>
            </a:r>
            <a:r>
              <a:rPr lang="en-US" dirty="0"/>
              <a:t>with a view </a:t>
            </a:r>
            <a:r>
              <a:rPr lang="en-US" dirty="0" smtClean="0"/>
              <a:t>to constructing </a:t>
            </a:r>
            <a:r>
              <a:rPr lang="en-US" dirty="0"/>
              <a:t>a theory </a:t>
            </a:r>
            <a:r>
              <a:rPr lang="en-US" dirty="0" smtClean="0"/>
              <a:t>of their </a:t>
            </a:r>
            <a:r>
              <a:rPr lang="en-US" dirty="0"/>
              <a:t>structure and </a:t>
            </a:r>
            <a:r>
              <a:rPr lang="en-US" dirty="0" smtClean="0"/>
              <a:t>functions and </a:t>
            </a:r>
            <a:r>
              <a:rPr lang="en-US" dirty="0"/>
              <a:t>without regard to </a:t>
            </a:r>
            <a:r>
              <a:rPr lang="en-US" dirty="0" smtClean="0"/>
              <a:t>any practical </a:t>
            </a:r>
            <a:r>
              <a:rPr lang="en-US" dirty="0"/>
              <a:t>applications </a:t>
            </a:r>
            <a:r>
              <a:rPr lang="en-US" dirty="0" smtClean="0"/>
              <a:t>that the </a:t>
            </a:r>
            <a:r>
              <a:rPr lang="en-US" dirty="0"/>
              <a:t>investigation </a:t>
            </a:r>
            <a:r>
              <a:rPr lang="en-US" dirty="0" smtClean="0"/>
              <a:t>of language </a:t>
            </a:r>
            <a:r>
              <a:rPr lang="en-US" dirty="0"/>
              <a:t>and </a:t>
            </a:r>
            <a:r>
              <a:rPr lang="en-US" dirty="0" smtClean="0"/>
              <a:t>languages might have</a:t>
            </a:r>
            <a:endParaRPr lang="en-US" dirty="0"/>
          </a:p>
          <a:p>
            <a:pPr marL="0" indent="0">
              <a:buNone/>
            </a:pPr>
            <a:r>
              <a:rPr lang="en-US" dirty="0" smtClean="0"/>
              <a:t>Goal</a:t>
            </a:r>
            <a:r>
              <a:rPr lang="en-US" dirty="0"/>
              <a:t>: formulation of a</a:t>
            </a:r>
          </a:p>
          <a:p>
            <a:pPr marL="0" indent="0">
              <a:buNone/>
            </a:pPr>
            <a:r>
              <a:rPr lang="en-US" dirty="0"/>
              <a:t>satisfactory theory of the</a:t>
            </a:r>
          </a:p>
          <a:p>
            <a:pPr marL="0" indent="0">
              <a:buNone/>
            </a:pPr>
            <a:r>
              <a:rPr lang="en-US" dirty="0"/>
              <a:t>structure of </a:t>
            </a:r>
            <a:r>
              <a:rPr lang="en-US" dirty="0" smtClean="0"/>
              <a:t>language in general</a:t>
            </a:r>
            <a:endParaRPr lang="en-US" dirty="0"/>
          </a:p>
        </p:txBody>
      </p:sp>
      <p:sp>
        <p:nvSpPr>
          <p:cNvPr id="8" name="Content Placeholder 7"/>
          <p:cNvSpPr>
            <a:spLocks noGrp="1"/>
          </p:cNvSpPr>
          <p:nvPr>
            <p:ph sz="half" idx="2"/>
          </p:nvPr>
        </p:nvSpPr>
        <p:spPr>
          <a:xfrm>
            <a:off x="5089970" y="1366093"/>
            <a:ext cx="4184034" cy="4675270"/>
          </a:xfrm>
        </p:spPr>
        <p:txBody>
          <a:bodyPr>
            <a:normAutofit/>
          </a:bodyPr>
          <a:lstStyle/>
          <a:p>
            <a:pPr marL="0" indent="0">
              <a:buNone/>
            </a:pPr>
            <a:r>
              <a:rPr lang="en-US" sz="2400" b="1" dirty="0"/>
              <a:t>Applied Linguistics</a:t>
            </a:r>
          </a:p>
          <a:p>
            <a:pPr marL="0" indent="0">
              <a:lnSpc>
                <a:spcPct val="150000"/>
              </a:lnSpc>
              <a:buNone/>
            </a:pPr>
            <a:r>
              <a:rPr lang="en-US" sz="2400" dirty="0" smtClean="0"/>
              <a:t> Application </a:t>
            </a:r>
            <a:r>
              <a:rPr lang="en-US" sz="2400" dirty="0"/>
              <a:t>of </a:t>
            </a:r>
            <a:r>
              <a:rPr lang="en-US" sz="2400" dirty="0" smtClean="0"/>
              <a:t>the concepts </a:t>
            </a:r>
            <a:r>
              <a:rPr lang="en-US" sz="2400" dirty="0"/>
              <a:t>and </a:t>
            </a:r>
            <a:r>
              <a:rPr lang="en-US" sz="2400" dirty="0" smtClean="0"/>
              <a:t>findings of </a:t>
            </a:r>
            <a:r>
              <a:rPr lang="en-US" sz="2400" dirty="0"/>
              <a:t>linguistics to a </a:t>
            </a:r>
            <a:r>
              <a:rPr lang="en-US" sz="2400" dirty="0" smtClean="0"/>
              <a:t>variety of </a:t>
            </a:r>
            <a:r>
              <a:rPr lang="en-US" sz="2400" dirty="0"/>
              <a:t>practical tasks </a:t>
            </a:r>
            <a:r>
              <a:rPr lang="en-US" sz="2400" dirty="0" smtClean="0"/>
              <a:t>,including language teaching</a:t>
            </a:r>
            <a:endParaRPr lang="en-US" sz="2400" dirty="0"/>
          </a:p>
          <a:p>
            <a:pPr marL="0" indent="0">
              <a:buNone/>
            </a:pPr>
            <a:r>
              <a:rPr lang="en-US" sz="2400" dirty="0" smtClean="0"/>
              <a:t>Concerned </a:t>
            </a:r>
            <a:r>
              <a:rPr lang="en-US" sz="2400" dirty="0"/>
              <a:t>with </a:t>
            </a:r>
            <a:r>
              <a:rPr lang="en-US" sz="2400" dirty="0" smtClean="0"/>
              <a:t>both the </a:t>
            </a:r>
            <a:r>
              <a:rPr lang="en-US" sz="2400" dirty="0"/>
              <a:t>general and</a:t>
            </a:r>
          </a:p>
          <a:p>
            <a:pPr marL="0" indent="0">
              <a:buNone/>
            </a:pPr>
            <a:r>
              <a:rPr lang="en-US" sz="2400" dirty="0"/>
              <a:t>descriptive branches </a:t>
            </a:r>
            <a:r>
              <a:rPr lang="en-US" sz="2400" dirty="0" smtClean="0"/>
              <a:t>of the </a:t>
            </a:r>
            <a:r>
              <a:rPr lang="en-US" sz="2400" dirty="0"/>
              <a:t>subject</a:t>
            </a:r>
          </a:p>
        </p:txBody>
      </p:sp>
    </p:spTree>
    <p:extLst>
      <p:ext uri="{BB962C8B-B14F-4D97-AF65-F5344CB8AC3E}">
        <p14:creationId xmlns:p14="http://schemas.microsoft.com/office/powerpoint/2010/main" val="16291316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4518" y="1150575"/>
            <a:ext cx="10912839" cy="584775"/>
          </a:xfrm>
          <a:prstGeom prst="rect">
            <a:avLst/>
          </a:prstGeom>
        </p:spPr>
        <p:txBody>
          <a:bodyPr wrap="square">
            <a:spAutoFit/>
          </a:bodyPr>
          <a:lstStyle/>
          <a:p>
            <a:pPr algn="just"/>
            <a:endParaRPr lang="en-US" sz="3200" dirty="0">
              <a:latin typeface="Times New Roman" panose="02020603050405020304" pitchFamily="18" charset="0"/>
              <a:cs typeface="Times New Roman" panose="02020603050405020304" pitchFamily="18" charset="0"/>
            </a:endParaRPr>
          </a:p>
        </p:txBody>
      </p:sp>
      <p:sp>
        <p:nvSpPr>
          <p:cNvPr id="6" name="Title 5"/>
          <p:cNvSpPr>
            <a:spLocks noGrp="1"/>
          </p:cNvSpPr>
          <p:nvPr>
            <p:ph type="title"/>
          </p:nvPr>
        </p:nvSpPr>
        <p:spPr/>
        <p:txBody>
          <a:bodyPr/>
          <a:lstStyle/>
          <a:p>
            <a:r>
              <a:rPr lang="en-US" dirty="0" smtClean="0"/>
              <a:t> FOURTH DISTINCTION</a:t>
            </a:r>
            <a:endParaRPr lang="en-US" dirty="0"/>
          </a:p>
        </p:txBody>
      </p:sp>
      <p:sp>
        <p:nvSpPr>
          <p:cNvPr id="7" name="Content Placeholder 6"/>
          <p:cNvSpPr>
            <a:spLocks noGrp="1"/>
          </p:cNvSpPr>
          <p:nvPr>
            <p:ph sz="half" idx="1"/>
          </p:nvPr>
        </p:nvSpPr>
        <p:spPr>
          <a:xfrm>
            <a:off x="677334" y="1735351"/>
            <a:ext cx="4184035" cy="3751050"/>
          </a:xfrm>
        </p:spPr>
        <p:txBody>
          <a:bodyPr>
            <a:normAutofit/>
          </a:bodyPr>
          <a:lstStyle/>
          <a:p>
            <a:r>
              <a:rPr lang="en-US" sz="2400" b="1" dirty="0"/>
              <a:t>Micro linguistics</a:t>
            </a:r>
          </a:p>
          <a:p>
            <a:pPr marL="0" indent="0">
              <a:buNone/>
            </a:pPr>
            <a:r>
              <a:rPr lang="en-US" sz="2400" dirty="0"/>
              <a:t>• Adopts the </a:t>
            </a:r>
            <a:r>
              <a:rPr lang="en-US" sz="2400" dirty="0" smtClean="0"/>
              <a:t>narrower view</a:t>
            </a:r>
            <a:endParaRPr lang="en-US" sz="2400" dirty="0"/>
          </a:p>
          <a:p>
            <a:pPr marL="0" indent="0">
              <a:buNone/>
            </a:pPr>
            <a:r>
              <a:rPr lang="en-US" sz="2400" dirty="0"/>
              <a:t>• Concerned solely </a:t>
            </a:r>
            <a:r>
              <a:rPr lang="en-US" sz="2400" dirty="0" smtClean="0"/>
              <a:t>with the </a:t>
            </a:r>
            <a:r>
              <a:rPr lang="en-US" sz="2400" dirty="0"/>
              <a:t>structures of </a:t>
            </a:r>
            <a:r>
              <a:rPr lang="en-US" sz="2400" dirty="0" smtClean="0"/>
              <a:t>the language </a:t>
            </a:r>
            <a:r>
              <a:rPr lang="en-US" sz="2400" dirty="0"/>
              <a:t>system </a:t>
            </a:r>
            <a:r>
              <a:rPr lang="en-US" sz="2400" dirty="0" smtClean="0"/>
              <a:t>in itself </a:t>
            </a:r>
            <a:r>
              <a:rPr lang="en-US" sz="2400" dirty="0"/>
              <a:t>and for itself</a:t>
            </a:r>
          </a:p>
        </p:txBody>
      </p:sp>
      <p:sp>
        <p:nvSpPr>
          <p:cNvPr id="8" name="Content Placeholder 7"/>
          <p:cNvSpPr>
            <a:spLocks noGrp="1"/>
          </p:cNvSpPr>
          <p:nvPr>
            <p:ph sz="half" idx="2"/>
          </p:nvPr>
        </p:nvSpPr>
        <p:spPr>
          <a:xfrm>
            <a:off x="5089970" y="1633591"/>
            <a:ext cx="4184034" cy="4037745"/>
          </a:xfrm>
        </p:spPr>
        <p:txBody>
          <a:bodyPr>
            <a:noAutofit/>
          </a:bodyPr>
          <a:lstStyle/>
          <a:p>
            <a:r>
              <a:rPr lang="en-US" sz="2000" b="1" dirty="0"/>
              <a:t>Macro linguistics</a:t>
            </a:r>
          </a:p>
          <a:p>
            <a:pPr marL="0" indent="0">
              <a:buNone/>
            </a:pPr>
            <a:r>
              <a:rPr lang="en-US" sz="2000" dirty="0"/>
              <a:t>• Adopts the broader view</a:t>
            </a:r>
          </a:p>
          <a:p>
            <a:pPr marL="0" indent="0">
              <a:buNone/>
            </a:pPr>
            <a:r>
              <a:rPr lang="en-US" sz="2000" dirty="0"/>
              <a:t>• Concerned with the way</a:t>
            </a:r>
          </a:p>
          <a:p>
            <a:pPr marL="0" indent="0">
              <a:buNone/>
            </a:pPr>
            <a:r>
              <a:rPr lang="en-US" sz="2000" dirty="0"/>
              <a:t>languages are </a:t>
            </a:r>
            <a:r>
              <a:rPr lang="en-US" sz="2000" dirty="0" smtClean="0"/>
              <a:t>acquired, stored </a:t>
            </a:r>
            <a:r>
              <a:rPr lang="en-US" sz="2000" dirty="0"/>
              <a:t>in the brain </a:t>
            </a:r>
            <a:r>
              <a:rPr lang="en-US" sz="2000" dirty="0" smtClean="0"/>
              <a:t>and used </a:t>
            </a:r>
            <a:r>
              <a:rPr lang="en-US" sz="2000" dirty="0"/>
              <a:t>for various </a:t>
            </a:r>
            <a:r>
              <a:rPr lang="en-US" sz="2000" dirty="0" smtClean="0"/>
              <a:t>functions; interdependence of language </a:t>
            </a:r>
            <a:r>
              <a:rPr lang="en-US" sz="2000" dirty="0"/>
              <a:t>and </a:t>
            </a:r>
            <a:r>
              <a:rPr lang="en-US" sz="2000" dirty="0" smtClean="0"/>
              <a:t>culture; physiological and psychological</a:t>
            </a:r>
            <a:endParaRPr lang="en-US" sz="2000" dirty="0"/>
          </a:p>
          <a:p>
            <a:pPr marL="0" indent="0">
              <a:buNone/>
            </a:pPr>
            <a:r>
              <a:rPr lang="en-US" sz="2000" dirty="0"/>
              <a:t>mechanisms involved in</a:t>
            </a:r>
          </a:p>
          <a:p>
            <a:pPr marL="0" indent="0">
              <a:buNone/>
            </a:pPr>
            <a:r>
              <a:rPr lang="en-US" sz="2000" dirty="0"/>
              <a:t>language behaviour</a:t>
            </a:r>
          </a:p>
        </p:txBody>
      </p:sp>
    </p:spTree>
    <p:extLst>
      <p:ext uri="{BB962C8B-B14F-4D97-AF65-F5344CB8AC3E}">
        <p14:creationId xmlns:p14="http://schemas.microsoft.com/office/powerpoint/2010/main" val="35055746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4518" y="1150575"/>
            <a:ext cx="10912839" cy="584775"/>
          </a:xfrm>
          <a:prstGeom prst="rect">
            <a:avLst/>
          </a:prstGeom>
        </p:spPr>
        <p:txBody>
          <a:bodyPr wrap="square">
            <a:spAutoFit/>
          </a:bodyPr>
          <a:lstStyle/>
          <a:p>
            <a:pPr algn="just"/>
            <a:endParaRPr lang="en-US" sz="3200" dirty="0">
              <a:latin typeface="Times New Roman" panose="02020603050405020304" pitchFamily="18" charset="0"/>
              <a:cs typeface="Times New Roman" panose="02020603050405020304" pitchFamily="18" charset="0"/>
            </a:endParaRPr>
          </a:p>
        </p:txBody>
      </p:sp>
      <p:sp>
        <p:nvSpPr>
          <p:cNvPr id="6" name="Title 5"/>
          <p:cNvSpPr>
            <a:spLocks noGrp="1"/>
          </p:cNvSpPr>
          <p:nvPr>
            <p:ph type="title"/>
          </p:nvPr>
        </p:nvSpPr>
        <p:spPr/>
        <p:txBody>
          <a:bodyPr/>
          <a:lstStyle/>
          <a:p>
            <a:r>
              <a:rPr lang="en-US" dirty="0" smtClean="0"/>
              <a:t> FOURTH DISTINCTION(CONT’D)</a:t>
            </a:r>
            <a:endParaRPr lang="en-US" dirty="0"/>
          </a:p>
        </p:txBody>
      </p:sp>
      <p:sp>
        <p:nvSpPr>
          <p:cNvPr id="7" name="Content Placeholder 6"/>
          <p:cNvSpPr>
            <a:spLocks noGrp="1"/>
          </p:cNvSpPr>
          <p:nvPr>
            <p:ph sz="half" idx="1"/>
          </p:nvPr>
        </p:nvSpPr>
        <p:spPr/>
        <p:txBody>
          <a:bodyPr>
            <a:normAutofit/>
          </a:bodyPr>
          <a:lstStyle/>
          <a:p>
            <a:pPr marL="0" indent="0">
              <a:buNone/>
            </a:pPr>
            <a:r>
              <a:rPr lang="en-US" b="1" dirty="0"/>
              <a:t>Micro Linguistics</a:t>
            </a:r>
          </a:p>
          <a:p>
            <a:r>
              <a:rPr lang="en-US" dirty="0"/>
              <a:t>• Phonetics</a:t>
            </a:r>
          </a:p>
          <a:p>
            <a:r>
              <a:rPr lang="en-US" dirty="0"/>
              <a:t>• Phonology</a:t>
            </a:r>
          </a:p>
          <a:p>
            <a:r>
              <a:rPr lang="en-US" dirty="0"/>
              <a:t>• </a:t>
            </a:r>
            <a:r>
              <a:rPr lang="en-US" dirty="0" smtClean="0"/>
              <a:t>Morphology</a:t>
            </a:r>
            <a:endParaRPr lang="en-US" dirty="0"/>
          </a:p>
        </p:txBody>
      </p:sp>
      <p:sp>
        <p:nvSpPr>
          <p:cNvPr id="8" name="Content Placeholder 7"/>
          <p:cNvSpPr>
            <a:spLocks noGrp="1"/>
          </p:cNvSpPr>
          <p:nvPr>
            <p:ph sz="half" idx="2"/>
          </p:nvPr>
        </p:nvSpPr>
        <p:spPr/>
        <p:txBody>
          <a:bodyPr>
            <a:normAutofit/>
          </a:bodyPr>
          <a:lstStyle/>
          <a:p>
            <a:pPr marL="0" indent="0">
              <a:buNone/>
            </a:pPr>
            <a:r>
              <a:rPr lang="en-US" b="1" dirty="0" smtClean="0"/>
              <a:t>Macro </a:t>
            </a:r>
            <a:r>
              <a:rPr lang="en-US" b="1" dirty="0"/>
              <a:t>linguistics</a:t>
            </a:r>
          </a:p>
          <a:p>
            <a:r>
              <a:rPr lang="en-US" dirty="0"/>
              <a:t>• Psycholinguistics</a:t>
            </a:r>
          </a:p>
          <a:p>
            <a:r>
              <a:rPr lang="en-US" dirty="0"/>
              <a:t>• Sociolinguistics</a:t>
            </a:r>
          </a:p>
          <a:p>
            <a:r>
              <a:rPr lang="en-US" dirty="0"/>
              <a:t>• </a:t>
            </a:r>
            <a:r>
              <a:rPr lang="en-US" dirty="0" smtClean="0"/>
              <a:t>Neurolinguistics</a:t>
            </a:r>
            <a:endParaRPr lang="en-US" dirty="0"/>
          </a:p>
        </p:txBody>
      </p:sp>
    </p:spTree>
    <p:extLst>
      <p:ext uri="{BB962C8B-B14F-4D97-AF65-F5344CB8AC3E}">
        <p14:creationId xmlns:p14="http://schemas.microsoft.com/office/powerpoint/2010/main" val="6948561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FOURTH DISTINCTION(CONT’D)</a:t>
            </a:r>
          </a:p>
        </p:txBody>
      </p:sp>
      <p:sp>
        <p:nvSpPr>
          <p:cNvPr id="3" name="Content Placeholder 2"/>
          <p:cNvSpPr>
            <a:spLocks noGrp="1"/>
          </p:cNvSpPr>
          <p:nvPr>
            <p:ph sz="half" idx="1"/>
          </p:nvPr>
        </p:nvSpPr>
        <p:spPr/>
        <p:txBody>
          <a:bodyPr>
            <a:normAutofit/>
          </a:bodyPr>
          <a:lstStyle/>
          <a:p>
            <a:r>
              <a:rPr lang="en-US" sz="3600" dirty="0" smtClean="0"/>
              <a:t> </a:t>
            </a:r>
            <a:r>
              <a:rPr lang="en-US" sz="3600" dirty="0"/>
              <a:t>Syntax</a:t>
            </a:r>
          </a:p>
          <a:p>
            <a:r>
              <a:rPr lang="en-US" sz="3600" dirty="0" smtClean="0"/>
              <a:t> </a:t>
            </a:r>
            <a:r>
              <a:rPr lang="en-US" sz="3600" dirty="0"/>
              <a:t>Semantics</a:t>
            </a:r>
          </a:p>
          <a:p>
            <a:r>
              <a:rPr lang="en-US" sz="3600" dirty="0" smtClean="0"/>
              <a:t> </a:t>
            </a:r>
            <a:r>
              <a:rPr lang="en-US" sz="3600" dirty="0"/>
              <a:t>Pragmatics</a:t>
            </a:r>
          </a:p>
          <a:p>
            <a:endParaRPr lang="en-US" sz="3600" dirty="0"/>
          </a:p>
        </p:txBody>
      </p:sp>
      <p:sp>
        <p:nvSpPr>
          <p:cNvPr id="4" name="Content Placeholder 3"/>
          <p:cNvSpPr>
            <a:spLocks noGrp="1"/>
          </p:cNvSpPr>
          <p:nvPr>
            <p:ph sz="half" idx="2"/>
          </p:nvPr>
        </p:nvSpPr>
        <p:spPr>
          <a:xfrm>
            <a:off x="5089969" y="2160589"/>
            <a:ext cx="5307097" cy="3880773"/>
          </a:xfrm>
        </p:spPr>
        <p:txBody>
          <a:bodyPr>
            <a:normAutofit/>
          </a:bodyPr>
          <a:lstStyle/>
          <a:p>
            <a:r>
              <a:rPr lang="en-US" sz="3600" dirty="0" smtClean="0"/>
              <a:t>Discourse </a:t>
            </a:r>
            <a:r>
              <a:rPr lang="en-US" sz="3600" dirty="0"/>
              <a:t>Analysis</a:t>
            </a:r>
          </a:p>
          <a:p>
            <a:r>
              <a:rPr lang="en-US" sz="3600" dirty="0" smtClean="0"/>
              <a:t> </a:t>
            </a:r>
            <a:r>
              <a:rPr lang="en-US" sz="3600" dirty="0"/>
              <a:t>Computational</a:t>
            </a:r>
          </a:p>
          <a:p>
            <a:pPr marL="0" indent="0">
              <a:buNone/>
            </a:pPr>
            <a:r>
              <a:rPr lang="en-US" sz="3600" dirty="0" smtClean="0"/>
              <a:t>    Linguistics</a:t>
            </a:r>
            <a:endParaRPr lang="en-US" sz="3600" dirty="0"/>
          </a:p>
          <a:p>
            <a:r>
              <a:rPr lang="en-US" sz="3600" dirty="0" smtClean="0"/>
              <a:t> </a:t>
            </a:r>
            <a:r>
              <a:rPr lang="en-US" sz="3600" dirty="0"/>
              <a:t>Applied Linguistics</a:t>
            </a:r>
          </a:p>
          <a:p>
            <a:endParaRPr lang="en-US" sz="3600" dirty="0"/>
          </a:p>
        </p:txBody>
      </p:sp>
    </p:spTree>
    <p:extLst>
      <p:ext uri="{BB962C8B-B14F-4D97-AF65-F5344CB8AC3E}">
        <p14:creationId xmlns:p14="http://schemas.microsoft.com/office/powerpoint/2010/main" val="1437912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168" y="695792"/>
            <a:ext cx="9905998" cy="1478570"/>
          </a:xfrm>
        </p:spPr>
        <p:txBody>
          <a:bodyPr>
            <a:normAutofit/>
          </a:bodyPr>
          <a:lstStyle/>
          <a:p>
            <a:r>
              <a:rPr lang="en-US" sz="4400" dirty="0" smtClean="0"/>
              <a:t>WHAT IS LINGUISTICS?</a:t>
            </a:r>
            <a:endParaRPr lang="en-US" sz="4400" dirty="0"/>
          </a:p>
        </p:txBody>
      </p:sp>
      <p:sp>
        <p:nvSpPr>
          <p:cNvPr id="3" name="Content Placeholder 2"/>
          <p:cNvSpPr>
            <a:spLocks noGrp="1"/>
          </p:cNvSpPr>
          <p:nvPr>
            <p:ph idx="1"/>
          </p:nvPr>
        </p:nvSpPr>
        <p:spPr>
          <a:xfrm>
            <a:off x="0" y="1406769"/>
            <a:ext cx="12309231" cy="4965897"/>
          </a:xfrm>
        </p:spPr>
        <p:txBody>
          <a:bodyPr>
            <a:noAutofit/>
          </a:bodyPr>
          <a:lstStyle/>
          <a:p>
            <a:r>
              <a:rPr lang="en-US" sz="3600" dirty="0" smtClean="0">
                <a:latin typeface="Times New Roman" panose="02020603050405020304" pitchFamily="18" charset="0"/>
                <a:cs typeface="Times New Roman" panose="02020603050405020304" pitchFamily="18" charset="0"/>
              </a:rPr>
              <a:t>Linguistics is the scientific study of human language in general and of particular languages.</a:t>
            </a:r>
          </a:p>
          <a:p>
            <a:r>
              <a:rPr lang="en-US" sz="3600" dirty="0" smtClean="0">
                <a:latin typeface="Times New Roman" panose="02020603050405020304" pitchFamily="18" charset="0"/>
                <a:cs typeface="Times New Roman" panose="02020603050405020304" pitchFamily="18" charset="0"/>
              </a:rPr>
              <a:t>The study of human language in general is called General Linguistics. General Linguistics is the study of basic concepts, methods and theories about languages.</a:t>
            </a:r>
          </a:p>
          <a:p>
            <a:r>
              <a:rPr lang="en-US" sz="3600" dirty="0" smtClean="0">
                <a:latin typeface="Times New Roman" panose="02020603050405020304" pitchFamily="18" charset="0"/>
                <a:cs typeface="Times New Roman" panose="02020603050405020304" pitchFamily="18" charset="0"/>
              </a:rPr>
              <a:t>Is linguistics a science? Linguistics is a science because it deals with data, that is observable facts and theories about language which can be verified empirically. </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34166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of linguistic theory</a:t>
            </a:r>
            <a:endParaRPr lang="en-US" dirty="0"/>
          </a:p>
        </p:txBody>
      </p:sp>
      <p:sp>
        <p:nvSpPr>
          <p:cNvPr id="5" name="Content Placeholder 4"/>
          <p:cNvSpPr>
            <a:spLocks noGrp="1"/>
          </p:cNvSpPr>
          <p:nvPr>
            <p:ph idx="1"/>
          </p:nvPr>
        </p:nvSpPr>
        <p:spPr>
          <a:xfrm>
            <a:off x="677334" y="1561515"/>
            <a:ext cx="11012918" cy="4479848"/>
          </a:xfrm>
        </p:spPr>
        <p:txBody>
          <a:bodyPr>
            <a:noAutofit/>
          </a:bodyPr>
          <a:lstStyle/>
          <a:p>
            <a:r>
              <a:rPr lang="en-US" sz="3200" dirty="0" smtClean="0">
                <a:latin typeface="Times New Roman" panose="02020603050405020304" pitchFamily="18" charset="0"/>
                <a:cs typeface="Times New Roman" panose="02020603050405020304" pitchFamily="18" charset="0"/>
              </a:rPr>
              <a:t>It strives to explain the following:</a:t>
            </a:r>
          </a:p>
          <a:p>
            <a:pPr lvl="1">
              <a:buFontTx/>
              <a:buChar char="-"/>
            </a:pPr>
            <a:r>
              <a:rPr lang="en-US" sz="3200" dirty="0" smtClean="0">
                <a:latin typeface="Times New Roman" panose="02020603050405020304" pitchFamily="18" charset="0"/>
                <a:cs typeface="Times New Roman" panose="02020603050405020304" pitchFamily="18" charset="0"/>
              </a:rPr>
              <a:t>What is the knowledge language?(Competence)</a:t>
            </a:r>
          </a:p>
          <a:p>
            <a:pPr>
              <a:buFontTx/>
              <a:buChar char="-"/>
            </a:pPr>
            <a:endParaRPr lang="en-US" sz="3200" dirty="0" smtClean="0">
              <a:latin typeface="Times New Roman" panose="02020603050405020304" pitchFamily="18" charset="0"/>
              <a:cs typeface="Times New Roman" panose="02020603050405020304" pitchFamily="18" charset="0"/>
            </a:endParaRPr>
          </a:p>
          <a:p>
            <a:pPr lvl="1">
              <a:buFontTx/>
              <a:buChar char="-"/>
            </a:pPr>
            <a:r>
              <a:rPr lang="en-US" sz="3200" dirty="0" smtClean="0">
                <a:latin typeface="Times New Roman" panose="02020603050405020304" pitchFamily="18" charset="0"/>
                <a:cs typeface="Times New Roman" panose="02020603050405020304" pitchFamily="18" charset="0"/>
              </a:rPr>
              <a:t>How is knowledge of language acquired? (Acquisition)</a:t>
            </a:r>
          </a:p>
          <a:p>
            <a:pPr>
              <a:buFontTx/>
              <a:buChar char="-"/>
            </a:pPr>
            <a:endParaRPr lang="en-US" sz="3200" dirty="0" smtClean="0">
              <a:latin typeface="Times New Roman" panose="02020603050405020304" pitchFamily="18" charset="0"/>
              <a:cs typeface="Times New Roman" panose="02020603050405020304" pitchFamily="18" charset="0"/>
            </a:endParaRPr>
          </a:p>
          <a:p>
            <a:pPr lvl="1">
              <a:buFontTx/>
              <a:buChar char="-"/>
            </a:pPr>
            <a:r>
              <a:rPr lang="en-US" sz="3200" dirty="0" smtClean="0">
                <a:latin typeface="Times New Roman" panose="02020603050405020304" pitchFamily="18" charset="0"/>
                <a:cs typeface="Times New Roman" panose="02020603050405020304" pitchFamily="18" charset="0"/>
              </a:rPr>
              <a:t>How is this knowledge of language put to use? (Performance/ language processing)</a:t>
            </a:r>
          </a:p>
          <a:p>
            <a:pPr>
              <a:buFontTx/>
              <a:buChar char="-"/>
            </a:pPr>
            <a:endParaRPr lang="en-US"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67882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755650"/>
            <a:ext cx="11704320" cy="5464175"/>
          </a:xfrm>
        </p:spPr>
        <p:txBody>
          <a:bodyPr>
            <a:noAutofit/>
          </a:bodyPr>
          <a:lstStyle/>
          <a:p>
            <a:pPr marL="0" indent="0">
              <a:buNone/>
            </a:pPr>
            <a:r>
              <a:rPr lang="en-US" sz="3200" b="1" dirty="0" smtClean="0">
                <a:latin typeface="Times New Roman" panose="02020603050405020304" pitchFamily="18" charset="0"/>
                <a:cs typeface="Times New Roman" panose="02020603050405020304" pitchFamily="18" charset="0"/>
              </a:rPr>
              <a:t>A grammar constitutes everything one knows about the structure of one’s language.</a:t>
            </a:r>
          </a:p>
          <a:p>
            <a:pPr lvl="1">
              <a:buFont typeface="Wingdings" panose="05000000000000000000" pitchFamily="2" charset="2"/>
              <a:buChar char="ü"/>
            </a:pPr>
            <a:r>
              <a:rPr lang="en-US" sz="3600" dirty="0" smtClean="0">
                <a:latin typeface="Times New Roman" panose="02020603050405020304" pitchFamily="18" charset="0"/>
                <a:cs typeface="Times New Roman" panose="02020603050405020304" pitchFamily="18" charset="0"/>
              </a:rPr>
              <a:t>Phonetics and Phonology(sound and sound system or patterns)</a:t>
            </a:r>
          </a:p>
          <a:p>
            <a:pPr lvl="1">
              <a:buFont typeface="Wingdings" panose="05000000000000000000" pitchFamily="2" charset="2"/>
              <a:buChar char="ü"/>
            </a:pPr>
            <a:r>
              <a:rPr lang="en-US" sz="3600" dirty="0" smtClean="0">
                <a:latin typeface="Times New Roman" panose="02020603050405020304" pitchFamily="18" charset="0"/>
                <a:cs typeface="Times New Roman" panose="02020603050405020304" pitchFamily="18" charset="0"/>
              </a:rPr>
              <a:t>Lexicon (words or vocabulary in the mental dictionary)</a:t>
            </a:r>
          </a:p>
          <a:p>
            <a:pPr lvl="1">
              <a:buFont typeface="Wingdings" panose="05000000000000000000" pitchFamily="2" charset="2"/>
              <a:buChar char="ü"/>
            </a:pPr>
            <a:r>
              <a:rPr lang="en-US" sz="3600" dirty="0" smtClean="0">
                <a:latin typeface="Times New Roman" panose="02020603050405020304" pitchFamily="18" charset="0"/>
                <a:cs typeface="Times New Roman" panose="02020603050405020304" pitchFamily="18" charset="0"/>
              </a:rPr>
              <a:t>Morphology(structure of words)</a:t>
            </a:r>
          </a:p>
          <a:p>
            <a:pPr lvl="1">
              <a:buFont typeface="Wingdings" panose="05000000000000000000" pitchFamily="2" charset="2"/>
              <a:buChar char="ü"/>
            </a:pPr>
            <a:r>
              <a:rPr lang="en-US" sz="3600" dirty="0" smtClean="0">
                <a:latin typeface="Times New Roman" panose="02020603050405020304" pitchFamily="18" charset="0"/>
                <a:cs typeface="Times New Roman" panose="02020603050405020304" pitchFamily="18" charset="0"/>
              </a:rPr>
              <a:t>Syntax(structure of phrases and sentences and the constraints on well-formedness of sentences)</a:t>
            </a:r>
          </a:p>
          <a:p>
            <a:pPr lvl="1">
              <a:buFont typeface="Wingdings" panose="05000000000000000000" pitchFamily="2" charset="2"/>
              <a:buChar char="ü"/>
            </a:pPr>
            <a:r>
              <a:rPr lang="en-US" sz="3600" dirty="0" smtClean="0">
                <a:latin typeface="Times New Roman" panose="02020603050405020304" pitchFamily="18" charset="0"/>
                <a:cs typeface="Times New Roman" panose="02020603050405020304" pitchFamily="18" charset="0"/>
              </a:rPr>
              <a:t>Semantics(meaning of words and sentences)</a:t>
            </a:r>
          </a:p>
          <a:p>
            <a:pPr>
              <a:buFont typeface="Wingdings" panose="05000000000000000000" pitchFamily="2" charset="2"/>
              <a:buChar char="ü"/>
            </a:pP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8631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151" y="847524"/>
            <a:ext cx="11812941" cy="5601533"/>
          </a:xfrm>
          <a:prstGeom prst="rect">
            <a:avLst/>
          </a:prstGeom>
        </p:spPr>
        <p:txBody>
          <a:bodyPr wrap="square">
            <a:spAutoFit/>
          </a:bodyPr>
          <a:lstStyle/>
          <a:p>
            <a:r>
              <a:rPr lang="en-US" sz="4400" dirty="0" smtClean="0">
                <a:latin typeface="Times New Roman" panose="02020603050405020304" pitchFamily="18" charset="0"/>
                <a:cs typeface="Times New Roman" panose="02020603050405020304" pitchFamily="18" charset="0"/>
              </a:rPr>
              <a:t>Linguistics (Descriptivism )vs</a:t>
            </a:r>
            <a:r>
              <a:rPr lang="en-US" sz="4400" dirty="0">
                <a:latin typeface="Times New Roman" panose="02020603050405020304" pitchFamily="18" charset="0"/>
                <a:cs typeface="Times New Roman" panose="02020603050405020304" pitchFamily="18" charset="0"/>
              </a:rPr>
              <a:t>. Traditional </a:t>
            </a:r>
            <a:r>
              <a:rPr lang="en-US" sz="4400" dirty="0" smtClean="0">
                <a:latin typeface="Times New Roman" panose="02020603050405020304" pitchFamily="18" charset="0"/>
                <a:cs typeface="Times New Roman" panose="02020603050405020304" pitchFamily="18" charset="0"/>
              </a:rPr>
              <a:t>Grammar(Prescriptivism): </a:t>
            </a:r>
          </a:p>
          <a:p>
            <a:endParaRPr lang="en-US" sz="3200" dirty="0" smtClean="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q"/>
            </a:pPr>
            <a:r>
              <a:rPr lang="en-US" sz="4400" dirty="0" smtClean="0">
                <a:latin typeface="Times New Roman" panose="02020603050405020304" pitchFamily="18" charset="0"/>
                <a:cs typeface="Times New Roman" panose="02020603050405020304" pitchFamily="18" charset="0"/>
              </a:rPr>
              <a:t>First</a:t>
            </a:r>
            <a:r>
              <a:rPr lang="en-US" sz="4400" dirty="0">
                <a:latin typeface="Times New Roman" panose="02020603050405020304" pitchFamily="18" charset="0"/>
                <a:cs typeface="Times New Roman" panose="02020603050405020304" pitchFamily="18" charset="0"/>
              </a:rPr>
              <a:t>, </a:t>
            </a:r>
            <a:r>
              <a:rPr lang="en-US" sz="4400" b="1" dirty="0">
                <a:latin typeface="Times New Roman" panose="02020603050405020304" pitchFamily="18" charset="0"/>
                <a:cs typeface="Times New Roman" panose="02020603050405020304" pitchFamily="18" charset="0"/>
              </a:rPr>
              <a:t>linguistics </a:t>
            </a:r>
            <a:r>
              <a:rPr lang="en-US" sz="4400" i="1" dirty="0">
                <a:latin typeface="Times New Roman" panose="02020603050405020304" pitchFamily="18" charset="0"/>
                <a:cs typeface="Times New Roman" panose="02020603050405020304" pitchFamily="18" charset="0"/>
              </a:rPr>
              <a:t>describes languages </a:t>
            </a:r>
            <a:r>
              <a:rPr lang="en-US" sz="4400" dirty="0">
                <a:latin typeface="Times New Roman" panose="02020603050405020304" pitchFamily="18" charset="0"/>
                <a:cs typeface="Times New Roman" panose="02020603050405020304" pitchFamily="18" charset="0"/>
              </a:rPr>
              <a:t>and does not lay down rules of correctness. Linguists are interested in what is said, not what they think ought to be said. So they are often said to be descriptive, not prescriptive.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8733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02165"/>
            <a:ext cx="11632367" cy="6740307"/>
          </a:xfrm>
          <a:prstGeom prst="rect">
            <a:avLst/>
          </a:prstGeom>
        </p:spPr>
        <p:txBody>
          <a:bodyPr wrap="square">
            <a:spAutoFit/>
          </a:bodyPr>
          <a:lstStyle/>
          <a:p>
            <a:pPr marL="571500" indent="-571500" algn="just">
              <a:buFont typeface="Wingdings" panose="05000000000000000000" pitchFamily="2" charset="2"/>
              <a:buChar char="q"/>
            </a:pPr>
            <a:r>
              <a:rPr lang="en-US" sz="4800" dirty="0">
                <a:latin typeface="Times New Roman" panose="02020603050405020304" pitchFamily="18" charset="0"/>
                <a:cs typeface="Times New Roman" panose="02020603050405020304" pitchFamily="18" charset="0"/>
              </a:rPr>
              <a:t>A second important way in which </a:t>
            </a:r>
            <a:r>
              <a:rPr lang="en-US" sz="4800" b="1" dirty="0">
                <a:latin typeface="Times New Roman" panose="02020603050405020304" pitchFamily="18" charset="0"/>
                <a:cs typeface="Times New Roman" panose="02020603050405020304" pitchFamily="18" charset="0"/>
              </a:rPr>
              <a:t>linguistics </a:t>
            </a:r>
            <a:r>
              <a:rPr lang="en-US" sz="4800" dirty="0">
                <a:latin typeface="Times New Roman" panose="02020603050405020304" pitchFamily="18" charset="0"/>
                <a:cs typeface="Times New Roman" panose="02020603050405020304" pitchFamily="18" charset="0"/>
              </a:rPr>
              <a:t>differs from traditional grammar is that </a:t>
            </a:r>
            <a:r>
              <a:rPr lang="en-US" sz="4800" i="1" dirty="0">
                <a:latin typeface="Times New Roman" panose="02020603050405020304" pitchFamily="18" charset="0"/>
                <a:cs typeface="Times New Roman" panose="02020603050405020304" pitchFamily="18" charset="0"/>
              </a:rPr>
              <a:t>linguists regard the spoken language as primary</a:t>
            </a:r>
            <a:r>
              <a:rPr lang="en-US" sz="4800" dirty="0">
                <a:latin typeface="Times New Roman" panose="02020603050405020304" pitchFamily="18" charset="0"/>
                <a:cs typeface="Times New Roman" panose="02020603050405020304" pitchFamily="18" charset="0"/>
              </a:rPr>
              <a:t>, not the written. It is believed that speech came into being first for any human language and the writing system came along much later. </a:t>
            </a:r>
          </a:p>
          <a:p>
            <a:endParaRPr lang="en-US" sz="4800" dirty="0">
              <a:latin typeface="Times New Roman" panose="02020603050405020304" pitchFamily="18" charset="0"/>
              <a:cs typeface="Times New Roman" panose="02020603050405020304" pitchFamily="18" charset="0"/>
            </a:endParaRPr>
          </a:p>
          <a:p>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0639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54279"/>
            <a:ext cx="11947161" cy="3477875"/>
          </a:xfrm>
          <a:prstGeom prst="rect">
            <a:avLst/>
          </a:prstGeom>
        </p:spPr>
        <p:txBody>
          <a:bodyPr wrap="square">
            <a:spAutoFit/>
          </a:bodyPr>
          <a:lstStyle/>
          <a:p>
            <a:pPr marL="571500" indent="-571500" algn="just">
              <a:buFont typeface="Wingdings" panose="05000000000000000000" pitchFamily="2" charset="2"/>
              <a:buChar char="q"/>
            </a:pPr>
            <a:r>
              <a:rPr lang="en-US" sz="4400" dirty="0">
                <a:latin typeface="Times New Roman" panose="02020603050405020304" pitchFamily="18" charset="0"/>
                <a:cs typeface="Times New Roman" panose="02020603050405020304" pitchFamily="18" charset="0"/>
              </a:rPr>
              <a:t>Thirdly, traditional grammar is based on Greek and Latin and it tries to </a:t>
            </a:r>
            <a:r>
              <a:rPr lang="en-US" sz="4400" i="1" dirty="0">
                <a:latin typeface="Times New Roman" panose="02020603050405020304" pitchFamily="18" charset="0"/>
                <a:cs typeface="Times New Roman" panose="02020603050405020304" pitchFamily="18" charset="0"/>
              </a:rPr>
              <a:t>impose their categories and structures on other languages</a:t>
            </a:r>
            <a:r>
              <a:rPr lang="en-US" sz="4400" dirty="0">
                <a:latin typeface="Times New Roman" panose="02020603050405020304" pitchFamily="18" charset="0"/>
                <a:cs typeface="Times New Roman" panose="02020603050405020304" pitchFamily="18" charset="0"/>
              </a:rPr>
              <a:t>, while </a:t>
            </a:r>
            <a:r>
              <a:rPr lang="en-US" sz="4400" b="1" dirty="0">
                <a:latin typeface="Times New Roman" panose="02020603050405020304" pitchFamily="18" charset="0"/>
                <a:cs typeface="Times New Roman" panose="02020603050405020304" pitchFamily="18" charset="0"/>
              </a:rPr>
              <a:t>linguistics </a:t>
            </a:r>
            <a:r>
              <a:rPr lang="en-US" sz="4400" dirty="0">
                <a:latin typeface="Times New Roman" panose="02020603050405020304" pitchFamily="18" charset="0"/>
                <a:cs typeface="Times New Roman" panose="02020603050405020304" pitchFamily="18" charset="0"/>
              </a:rPr>
              <a:t>describes each language on its own merits. </a:t>
            </a:r>
          </a:p>
        </p:txBody>
      </p:sp>
    </p:spTree>
    <p:extLst>
      <p:ext uri="{BB962C8B-B14F-4D97-AF65-F5344CB8AC3E}">
        <p14:creationId xmlns:p14="http://schemas.microsoft.com/office/powerpoint/2010/main" val="3846913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9351" y="2513365"/>
            <a:ext cx="9833547" cy="2985433"/>
          </a:xfrm>
          <a:prstGeom prst="rect">
            <a:avLst/>
          </a:prstGeom>
        </p:spPr>
        <p:txBody>
          <a:bodyPr wrap="square">
            <a:spAutoFit/>
          </a:bodyPr>
          <a:lstStyle/>
          <a:p>
            <a:r>
              <a:rPr lang="en-US" sz="4400" dirty="0" smtClean="0">
                <a:solidFill>
                  <a:schemeClr val="accent5"/>
                </a:solidFill>
                <a:latin typeface="Times New Roman" panose="02020603050405020304" pitchFamily="18" charset="0"/>
                <a:cs typeface="Times New Roman" panose="02020603050405020304" pitchFamily="18" charset="0"/>
              </a:rPr>
              <a:t>Use </a:t>
            </a:r>
            <a:r>
              <a:rPr lang="en-US" sz="4400" dirty="0">
                <a:solidFill>
                  <a:schemeClr val="accent5"/>
                </a:solidFill>
                <a:latin typeface="Times New Roman" panose="02020603050405020304" pitchFamily="18" charset="0"/>
                <a:cs typeface="Times New Roman" panose="02020603050405020304" pitchFamily="18" charset="0"/>
              </a:rPr>
              <a:t>of studying Linguistics </a:t>
            </a:r>
          </a:p>
          <a:p>
            <a:pPr marL="571500" indent="-571500">
              <a:buFont typeface="Wingdings" panose="05000000000000000000" pitchFamily="2" charset="2"/>
              <a:buChar char="q"/>
            </a:pPr>
            <a:r>
              <a:rPr lang="en-US" sz="3600" dirty="0" smtClean="0">
                <a:latin typeface="Times New Roman" panose="02020603050405020304" pitchFamily="18" charset="0"/>
                <a:cs typeface="Times New Roman" panose="02020603050405020304" pitchFamily="18" charset="0"/>
              </a:rPr>
              <a:t>For </a:t>
            </a:r>
            <a:r>
              <a:rPr lang="en-US" sz="3600" dirty="0">
                <a:latin typeface="Times New Roman" panose="02020603050405020304" pitchFamily="18" charset="0"/>
                <a:cs typeface="Times New Roman" panose="02020603050405020304" pitchFamily="18" charset="0"/>
              </a:rPr>
              <a:t>a student of language </a:t>
            </a:r>
          </a:p>
          <a:p>
            <a:pPr marL="571500" indent="-571500">
              <a:buFont typeface="Wingdings" panose="05000000000000000000" pitchFamily="2" charset="2"/>
              <a:buChar char="q"/>
            </a:pPr>
            <a:r>
              <a:rPr lang="en-US" sz="3600" dirty="0" smtClean="0">
                <a:latin typeface="Times New Roman" panose="02020603050405020304" pitchFamily="18" charset="0"/>
                <a:cs typeface="Times New Roman" panose="02020603050405020304" pitchFamily="18" charset="0"/>
              </a:rPr>
              <a:t>For </a:t>
            </a:r>
            <a:r>
              <a:rPr lang="en-US" sz="3600" dirty="0">
                <a:latin typeface="Times New Roman" panose="02020603050405020304" pitchFamily="18" charset="0"/>
                <a:cs typeface="Times New Roman" panose="02020603050405020304" pitchFamily="18" charset="0"/>
              </a:rPr>
              <a:t>a teacher of foreign languages </a:t>
            </a:r>
          </a:p>
          <a:p>
            <a:pPr marL="571500" indent="-571500">
              <a:buFont typeface="Wingdings" panose="05000000000000000000" pitchFamily="2" charset="2"/>
              <a:buChar char="q"/>
            </a:pPr>
            <a:r>
              <a:rPr lang="en-US" sz="3600" dirty="0" smtClean="0">
                <a:latin typeface="Times New Roman" panose="02020603050405020304" pitchFamily="18" charset="0"/>
                <a:cs typeface="Times New Roman" panose="02020603050405020304" pitchFamily="18" charset="0"/>
              </a:rPr>
              <a:t>For </a:t>
            </a:r>
            <a:r>
              <a:rPr lang="en-US" sz="3600" dirty="0">
                <a:latin typeface="Times New Roman" panose="02020603050405020304" pitchFamily="18" charset="0"/>
                <a:cs typeface="Times New Roman" panose="02020603050405020304" pitchFamily="18" charset="0"/>
              </a:rPr>
              <a:t>a researcher </a:t>
            </a:r>
          </a:p>
          <a:p>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474848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1721</TotalTime>
  <Words>1221</Words>
  <Application>Microsoft Office PowerPoint</Application>
  <PresentationFormat>Widescreen</PresentationFormat>
  <Paragraphs>153</Paragraphs>
  <Slides>26</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26</vt:i4>
      </vt:variant>
    </vt:vector>
  </HeadingPairs>
  <TitlesOfParts>
    <vt:vector size="36" baseType="lpstr">
      <vt:lpstr>Arial</vt:lpstr>
      <vt:lpstr>Calibri</vt:lpstr>
      <vt:lpstr>Constantia</vt:lpstr>
      <vt:lpstr>Segoe UI Historic</vt:lpstr>
      <vt:lpstr>Times New Roman</vt:lpstr>
      <vt:lpstr>Trebuchet MS</vt:lpstr>
      <vt:lpstr>Wingdings</vt:lpstr>
      <vt:lpstr>Wingdings 2</vt:lpstr>
      <vt:lpstr>Wingdings 3</vt:lpstr>
      <vt:lpstr>Facet</vt:lpstr>
      <vt:lpstr>WELCOME TO TERM TWO  INTRODUCTION TO LINGUISTICS</vt:lpstr>
      <vt:lpstr>  TOPICS</vt:lpstr>
      <vt:lpstr>WHAT IS LINGUISTICS?</vt:lpstr>
      <vt:lpstr>Aims of linguistic theory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 SAUSSURIAN CONCEPTS</vt:lpstr>
      <vt:lpstr>SOME SAUSSURIAN CONCEPTS</vt:lpstr>
      <vt:lpstr>PowerPoint Presentation</vt:lpstr>
      <vt:lpstr>PowerPoint Presentation</vt:lpstr>
      <vt:lpstr>PowerPoint Presentation</vt:lpstr>
      <vt:lpstr>PowerPoint Presentation</vt:lpstr>
      <vt:lpstr>PowerPoint Presentation</vt:lpstr>
      <vt:lpstr>FIRST DISTINCTION</vt:lpstr>
      <vt:lpstr>SECOND DISTINCTION</vt:lpstr>
      <vt:lpstr>THIRD DISTINCTION</vt:lpstr>
      <vt:lpstr> FOURTH DISTINCTION</vt:lpstr>
      <vt:lpstr> FOURTH DISTINCTION(CONT’D)</vt:lpstr>
      <vt:lpstr> FOURTH DISTINCTION(CONT’D)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LINGUISTICS</dc:title>
  <dc:creator>admin</dc:creator>
  <cp:lastModifiedBy>admin</cp:lastModifiedBy>
  <cp:revision>56</cp:revision>
  <dcterms:created xsi:type="dcterms:W3CDTF">2020-08-14T13:24:30Z</dcterms:created>
  <dcterms:modified xsi:type="dcterms:W3CDTF">2022-07-18T16:08:35Z</dcterms:modified>
</cp:coreProperties>
</file>