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64" r:id="rId13"/>
    <p:sldId id="259" r:id="rId14"/>
    <p:sldId id="258" r:id="rId15"/>
    <p:sldId id="265" r:id="rId16"/>
    <p:sldId id="260" r:id="rId17"/>
    <p:sldId id="261" r:id="rId18"/>
    <p:sldId id="262" r:id="rId19"/>
    <p:sldId id="266" r:id="rId20"/>
    <p:sldId id="263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88" r:id="rId31"/>
    <p:sldId id="27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663300"/>
    <a:srgbClr val="7E021D"/>
    <a:srgbClr val="3D7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13:43.200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9624 8062 0,'-25'0'483,"1"0"-467,-125 0 46,74 0 1,51 0-16,-26 0-16,25 0-16,0 0 1,1 0 46,-1 0-46,-25 0 78,25 0-79,1 0 16,-1 0 16,0 0 0,0 0-31,0 0 30,0 0-46,1 0 32,-1 0-1,0 0-16,0 0 1,0 0 15,-24 0-15,49 24-1,-25-24 1,0 0 31,0 0 62,1 0-93,-1 0 46,25 25-31,-25-25-15,0 0 15,0 0-15,1 0-1,24 25 1,-25-25-1,0 0 1,0 0-16,0 0 47,1 0 15,24 25-46,-25-25-1,-25 25 48,50-1-48,-25-24 32,25 25 62,-24 0-93,-1 0 31,25 0-47,0-1 31,-25-24 0,25 25 16,0 0-16,-25 0-15,25 0 15,0-1 63,0 1-63,-25-25-16,25 25 1,0 0 15,0 0 16,0-1 0,0 1-16,0 0 0,0 0 0,0 0 16,0-1 0,0 1 0,0 0 15,25-25-46,0 0 15,-25 25-15,25 0-1,0-25-15,-1 0 63,1 24-63,0-24 15,0 0 16,0 0 1,-1 0 61,1 0-77,0 0 15,49 25 47,-49-25-31,0 25-16,0-25 47,0 0-62,-1 0 15,1 0-16,0 0 1,0 0 0,0 0 15,-1 0-16,1 0-15,0 0 16,0 0 0,0 0-1,24 0-15,-24 0 16,0 0-1,0 0 1,24 0-16,-24 0 16,0 0-1,0 0 1,0 0-1,-1 0 438,1 0-438,25 0 17,-25 0-32,-1 0 15,1 0 1,0 0-1,25 0 17,-26 0-17,1 25 1,0-25-1,0 0-15,0 0 16,-1 0 0,26 0 15,-25 0-16,0 0 17,-1 0-17,1 0 16,0 0 1,0 0 14,0 0-14,-25-50 61,0-24-30,0 49-32,0 0-16,0 0 1,0 1 0,0-1-16,0 0 15,0 0 16,0 0-15,0 1 15,0-1 47,0 0-47,0 0-15,0 0 15,0 1 0,-25-1 32,25 0-48,-25 25 17,25-25-17,-25 25 32,25-25-16,-25 25-15,-24 0 15,24-24 0,0 24 0,0 0-15,1 0 0,-1 0 15,0 0 0,0 0-15,0 0-1,25-25 812,-24 0-796,24 0 0,-25 25 1,25-25-1,0 1 0,-25 24-31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44:44.449"/>
    </inkml:context>
    <inkml:brush xml:id="br0">
      <inkml:brushProperty name="width" value="0.08819" units="cm"/>
      <inkml:brushProperty name="height" value="0.35278" units="cm"/>
      <inkml:brushProperty name="color" value="#92D050"/>
      <inkml:brushProperty name="tip" value="rectangle"/>
      <inkml:brushProperty name="rasterOp" value="maskPen"/>
    </inkml:brush>
  </inkml:definitions>
  <inkml:trace contextRef="#ctx0" brushRef="#br0">18901 9500 0,'0'-25'156,"0"1"-62,0-1 46,0 0-108,0 0-1,0 0 0,-25 25 94,25-24-94,-24 24 47,-1 0-47,0 0 79,0 0-1,0 0-78,25-25 16,-24 25-32,24-25 407,-25 25-344,50 25 343,-1-25-421,-24 25 15,0-1 32,25 1-16,25 149 94,-50-149-62,25-25 155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45:02.396"/>
    </inkml:context>
    <inkml:brush xml:id="br0">
      <inkml:brushProperty name="width" value="0.05292" units="cm"/>
      <inkml:brushProperty name="height" value="0.05292" units="cm"/>
      <inkml:brushProperty name="color" value="#FFC000"/>
    </inkml:brush>
  </inkml:definitions>
  <inkml:trace contextRef="#ctx0" brushRef="#br0">19050 9500 0,'50'-49'468,"24"-1"-452,0 0-1,50 1 1,0-1-16,-24 1 15,-1-1 1,50 0 0,-25 1-1,0-1-15,-25 0 16,25-24-1,-25 49 1,199-99 31,-248 75 343,-1-26-375,1 26 1,24-26 0,-24 1-1,-1-1 1,26 1-1,-26 24-15,51-74 16,24 25 0,0 25-16,-100 24 15,150-74 1,-25-25-1,-25 50 1,25 0 0,0 0-1,49-50 1,0 25-1,-123 49 1,-25 51-16,-1-1 16</inkml:trace>
  <inkml:trace contextRef="#ctx0" brushRef="#br0">22498 6226 0,'25'25'593,"-1"-25"-578,1 25-15,25-1 16,-25 1 0,-1 0-1,-24 0 16,25 0-31,0 24 32,0-49-17,-25 50-15,25-50 16,-25 25-1,49 24 17,-24-24-32,25 25 15,-25-26 16,-1 1 1,1 0-17,25 0-15,-50 0 16,0-1-1,0 1 1,0 0 124,0 0-124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13:58.125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15602 10914 0,'25'0'562,"0"0"-562,0 0 171,24 0-155,-24 0 0,0 0-1,0 0 1,-1 0 140,1-25-141,0 25 17,-25-25-32,25 25 31,0-24 94,-1-1-79,1 0 157,0 25 94,-25-25-297,25 0 78,0 1 46,-1-1 1374,1 0-1482,0 25-1,-25-25-15,25 25 16,-25-25 15,25 25 47,-1 0-62,-24-24-1,25 24 297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25:54.374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22175 10220 0,'-24'0'531,"-1"0"-531,0 0 15,0 0 1,0 0 15,1 0-15,-1 0 15,0 0 0,-25 0-15,26 0-1,-1-25 1,-25 25-1,25-25-15,1 25 16,-1 0 0,0 0 15,25 25 296,0 0-295,-25-25-17,25 24 1,0 1 46,0 0-62,0 0 16,0 24 15,0-24 0,0 0 0,0 25-15,0-26 31,0 1-47,0 0 15,0 0 1,0 0 0,0-1-1,0 26-15,25-50 16,-25 25-1,0 0 17,25-1-1,0 1 0,-25 0-15,0 0-1,0 0 1,24-1-1,-24-48 485,0-26-485,0 25 1,0 0-1,0 1 1,0-26 0,0 25-1,0 0 1,0 1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26:01.160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22076 10542 0,'0'50'328,"0"-26"-297,0 1 32,0 0-48,0 0 16,0 0 1,0-1 14,0 1-46,0 0 110,0 0-95,0 0 1,0-1-1,0 1 17,0 0-17,0 0 406,0 0-374,0-1 47,0 51 15,0-50-31,-25-25-31,25 24-47,0 1 62,0 0 16,0 0-46,-24-25-17,24 25 172,-25 0-109,25-1 32,-25-24-95,0 0 63,0 0-47,1 0 47,-1 0-46,0 0-17,0 0 266,0 0-203,25-24-62,0-1-1,0 0 16,-24 0 1,24 0-1,0 0 62,0 1 235,0-1-297,-25 25-15,25-25-1,0 0 32,0 0-31,-25 25 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26:09.890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21927 10443 0,'25'0'110,"-25"25"30,0-1-124,0 1-1,0 0 1,25 198 124,-25-198-140,25 0 16,-25 0-1,0-1 1,0 26 31,0-25-47,0 0 47,25-1-47,-25 1 15,0 0 32,0 0-16,0 0 47,0-1-78,0 1 125,-25-25-109,0 0 46,0 0-15,0 0 0,1 0-16,-1 0-16,25-25 1,-25 25 0,25-24 46,0-1-46,-25 0-16,25 0 15,0-49 1,0 49-1,0-25 48,0 26-63,0-1 15,0 0 1,0 0 0,0 0-1,0 1 32,0-1-31,0 0-1,0 0 1,0 0 109,0 1-79,0-1-30,0 0 0,0 0-1,0-24 16,0-1-15,0 25 62,25 75 125,0-25-188,-25-1 1,25 26 15,-1 0-31,-24-1 16,0-24-1,0 0 1,0 0 0,25-1-1,-25 1 16,0 0-15,0 0-16,0 0 16,0-1-1,0 1 1,25 0-1,-25 0 1,0 0-16,0 49 16,0-49-1,0 0 1,0-1-16,25 26 15,-25-25 17,0 0-17,0 0 1,0-1-1,0 26 17,0-25-17,-25-25 250,25-99-249,-25-1 0,25 1-16,0 49 15,0-24 1,0 49 15,0 0-15,0 1-1,0-26 1,0 25-1,0 0-15,0 1 16,0-1 0,0-25 15,0 1-31,0 24 15,0-25 1,0 25 0,0-24-1,0 24-15,0 0 47,0 0-31,0 50 264,0 0-248,0 49-17,0-24 1,0-25-1,0 0 1,0-1-16,0 1 16,0 0 15,0 0-16,0 24-15,0-24 32,0 0-17,0 0 1,0 0-1,0-1 1,0 26 0,0 0-1,0-1-15,0-24 31,0 0 1,0 0-17,0-1 63,0-73 172,0-75-250,0-25 15,-25 0 1,25 0 0,0 100-16,0 24 15,0 0 1,0 0 46,0 249 235,0-51-235,0-24 94,0-124-125,0 24-15,0-24 15,0-50 141,0-24-157,0-75 1,0 0-1,-24-99 1,24 24 0,-25 100-1,25 49-15,-25 26 16,25-1-1,0 0 1,0 50 218,0 0-218,0 49-16,0-24 15,0-1 16,0 26-15,0-26-16,0-24 16,0 25-1,0-1 1,0-24-1,0 25 1,0-26-16,0 1 16,0 0 15,0 0-31,0 0 15,0 24 17,0-24-1,0 25 437,0-1-453,0-24 1,0 0 0,0 24-1,0-24-15,0 0 16,0 25-1,0-26 1,0 1 15,0 0-15,0 0-1,0 0 17,0 0-32,0-1 15,0 1 16,0 0 32,0 0-32,0 0-15,0-1 15,50-24 109,-26 0-109,1 0-15,0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26:24.639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9947 9798 0,'0'-25'436,"-25"25"-358,0 0-62,0 0 15,0 0-15,1 0-1,-1 0 1,0 0 15,0 0-15,0 0-1,1 0 1,-1 0 0,0 0 15,0 0-31,0 0 31,1 0 0,-1 0-15,0 0 31,0 0-16,0 0-16,1 0 1,-1 25 0,0-25-1,0 0 1,0 0-1,25 25 95,-49-25 186,24 0-280,-25 0-1,-49 0 16,50 0 1,-1 0-32,25 0 15,0 0 1,-74 0 77,74 0-77,0 0 31,1 0 0,-1 0-32,0 0 48,25 24-17,-25-24-46,0 0 47,1 0-31,-1 25 31,0-25-16,-25 0 16,50 25-47,-24-25 15,-1 25 16,0 0-15,0-25 0,0 24 15,1-24 47,-1 0-78,25 25 31,-25-25 0,0 0 78,25 25-62,-25-25-16,1 0 125,48 0 344,-24-25-188,25 25-156,-25-25-63,25 25 79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26:44.406"/>
    </inkml:context>
    <inkml:brush xml:id="br0">
      <inkml:brushProperty name="width" value="0.08819" units="cm"/>
      <inkml:brushProperty name="height" value="0.35278" units="cm"/>
      <inkml:brushProperty name="color" value="#00B0F0"/>
      <inkml:brushProperty name="tip" value="rectangle"/>
      <inkml:brushProperty name="rasterOp" value="maskPen"/>
    </inkml:brush>
  </inkml:definitions>
  <inkml:trace contextRef="#ctx0" brushRef="#br0">8781 18256 0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44:24.723"/>
    </inkml:context>
    <inkml:brush xml:id="br0">
      <inkml:brushProperty name="width" value="0.08819" units="cm"/>
      <inkml:brushProperty name="height" value="0.35278" units="cm"/>
      <inkml:brushProperty name="color" value="#92D050"/>
      <inkml:brushProperty name="tip" value="rectangle"/>
      <inkml:brushProperty name="rasterOp" value="maskPen"/>
    </inkml:brush>
  </inkml:definitions>
  <inkml:trace contextRef="#ctx0" brushRef="#br0">18802 9401 0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2.53846" units="1/cm"/>
          <inkml:channelProperty channel="Y" name="resolution" value="54.85714" units="1/cm"/>
          <inkml:channelProperty channel="T" name="resolution" value="1" units="1/dev"/>
        </inkml:channelProperties>
      </inkml:inkSource>
      <inkml:timestamp xml:id="ts0" timeString="2020-09-13T13:44:32.674"/>
    </inkml:context>
    <inkml:brush xml:id="br0">
      <inkml:brushProperty name="width" value="0.08819" units="cm"/>
      <inkml:brushProperty name="height" value="0.35278" units="cm"/>
      <inkml:brushProperty name="color" value="#92D050"/>
      <inkml:brushProperty name="tip" value="rectangle"/>
      <inkml:brushProperty name="rasterOp" value="maskPen"/>
    </inkml:brush>
  </inkml:definitions>
  <inkml:trace contextRef="#ctx0" brushRef="#br0">18852 9401 0,'49'0'592,"1"0"-576,-1 25 0,-24-25-1,0 49 1,0-49 15,-25 25-31,25-25 47,-25 25 0,24 0-32,1 0 1,0-25-1,0 49 1,0-24 0,-25 0-1,24-25 63,-24 25 16,0-1-63,0 1 468,0 0-468,50 74 79,-50-74-79,25 0-16,0-25 1,-25 25 0,0-1-1,-25-48 344,0 24-343,0-25-16,25 0 15,-25 0 1,1 25 15,24-25-31,-25 25 16,25-24-1,-25 24 32,25-25 0,-25 25-47,0-25 15,1 25 32,24-25-31,-25 0-1,25 1-15,-25 24 16,0-25 0,25 0-1,-25 25 16,1-25-15,-1 25 0,0-25 108,25 1 204,0-1-297,-25 25 0,25-25 94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4.emf"/><Relationship Id="rId7" Type="http://schemas.openxmlformats.org/officeDocument/2006/relationships/customXml" Target="../ink/ink2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4" Type="http://schemas.openxmlformats.org/officeDocument/2006/relationships/customXml" Target="../ink/ink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image" Target="../media/image11.emf"/><Relationship Id="rId3" Type="http://schemas.openxmlformats.org/officeDocument/2006/relationships/image" Target="../media/image3.emf"/><Relationship Id="rId7" Type="http://schemas.openxmlformats.org/officeDocument/2006/relationships/image" Target="../media/image8.emf"/><Relationship Id="rId12" Type="http://schemas.openxmlformats.org/officeDocument/2006/relationships/customXml" Target="../ink/ink7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.xml"/><Relationship Id="rId11" Type="http://schemas.openxmlformats.org/officeDocument/2006/relationships/image" Target="../media/image10.emf"/><Relationship Id="rId5" Type="http://schemas.openxmlformats.org/officeDocument/2006/relationships/image" Target="../media/image7.emf"/><Relationship Id="rId10" Type="http://schemas.openxmlformats.org/officeDocument/2006/relationships/customXml" Target="../ink/ink6.xml"/><Relationship Id="rId4" Type="http://schemas.openxmlformats.org/officeDocument/2006/relationships/customXml" Target="../ink/ink3.xml"/><Relationship Id="rId9" Type="http://schemas.openxmlformats.org/officeDocument/2006/relationships/image" Target="../media/image9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customXml" Target="../ink/ink8.xml"/><Relationship Id="rId7" Type="http://schemas.openxmlformats.org/officeDocument/2006/relationships/customXml" Target="../ink/ink10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customXml" Target="../ink/ink9.xml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customXml" Target="../ink/ink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LEVELS OF LINGUISTIC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PHONETICS-ORGANS OF SPEECH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179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PHONETICS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75657"/>
            <a:ext cx="10251923" cy="4865705"/>
          </a:xfrm>
        </p:spPr>
        <p:txBody>
          <a:bodyPr>
            <a:noAutofit/>
          </a:bodyPr>
          <a:lstStyle/>
          <a:p>
            <a:r>
              <a:rPr lang="en-ZW" sz="3200" dirty="0"/>
              <a:t>The production of any speech sound involves the movement of air</a:t>
            </a:r>
            <a:r>
              <a:rPr lang="en-ZW" sz="3200" dirty="0" smtClean="0"/>
              <a:t>.</a:t>
            </a:r>
          </a:p>
          <a:p>
            <a:r>
              <a:rPr lang="en-ZW" sz="3200" dirty="0" smtClean="0"/>
              <a:t> </a:t>
            </a:r>
            <a:r>
              <a:rPr lang="en-ZW" sz="3200" dirty="0"/>
              <a:t>Air is pushed through the lungs, larynx (vocal folds) and vocal tract (the oral and nasal cavities.) </a:t>
            </a:r>
            <a:endParaRPr lang="en-ZW" sz="3200" dirty="0" smtClean="0"/>
          </a:p>
          <a:p>
            <a:r>
              <a:rPr lang="en-ZW" sz="3200" dirty="0" smtClean="0"/>
              <a:t>Sounds </a:t>
            </a:r>
            <a:r>
              <a:rPr lang="en-ZW" sz="3200" dirty="0"/>
              <a:t>produced by using air from the lungs are called </a:t>
            </a:r>
            <a:r>
              <a:rPr lang="en-ZW" sz="3200" b="1" dirty="0"/>
              <a:t>pulmonic </a:t>
            </a:r>
            <a:r>
              <a:rPr lang="en-ZW" sz="3200" dirty="0"/>
              <a:t>sounds. 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4836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4114"/>
          </a:xfrm>
        </p:spPr>
        <p:txBody>
          <a:bodyPr>
            <a:normAutofit fontScale="90000"/>
          </a:bodyPr>
          <a:lstStyle/>
          <a:p>
            <a:r>
              <a:rPr lang="en-US" smtClean="0"/>
              <a:t>PHONETICS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09486"/>
            <a:ext cx="10266437" cy="5167085"/>
          </a:xfrm>
        </p:spPr>
        <p:txBody>
          <a:bodyPr>
            <a:noAutofit/>
          </a:bodyPr>
          <a:lstStyle/>
          <a:p>
            <a:r>
              <a:rPr lang="en-ZW" sz="2800" dirty="0"/>
              <a:t>If the air is pushed out, it is called </a:t>
            </a:r>
            <a:r>
              <a:rPr lang="en-ZW" sz="2800" b="1" dirty="0">
                <a:solidFill>
                  <a:srgbClr val="0070C0"/>
                </a:solidFill>
              </a:rPr>
              <a:t>egressive</a:t>
            </a:r>
            <a:r>
              <a:rPr lang="en-ZW" sz="2800" dirty="0"/>
              <a:t>. If the air is sucked in, it is called </a:t>
            </a:r>
            <a:r>
              <a:rPr lang="en-ZW" sz="2800" b="1" dirty="0">
                <a:solidFill>
                  <a:srgbClr val="0070C0"/>
                </a:solidFill>
              </a:rPr>
              <a:t>ingressive</a:t>
            </a:r>
            <a:r>
              <a:rPr lang="en-ZW" sz="2800" dirty="0"/>
              <a:t>. </a:t>
            </a:r>
            <a:endParaRPr lang="en-ZW" sz="2800" dirty="0" smtClean="0"/>
          </a:p>
          <a:p>
            <a:r>
              <a:rPr lang="en-ZW" sz="2800" dirty="0" smtClean="0"/>
              <a:t>Sounds </a:t>
            </a:r>
            <a:r>
              <a:rPr lang="en-ZW" sz="2800" dirty="0"/>
              <a:t>produced by ingressive airstreams are ejectives, implosives, and clicks. </a:t>
            </a:r>
            <a:endParaRPr lang="en-ZW" sz="2800" dirty="0" smtClean="0"/>
          </a:p>
          <a:p>
            <a:r>
              <a:rPr lang="en-ZW" sz="2800" dirty="0" smtClean="0"/>
              <a:t>These </a:t>
            </a:r>
            <a:r>
              <a:rPr lang="en-ZW" sz="2800" dirty="0"/>
              <a:t>sounds are common among African(Xhosa, Khoisan Languages) and American Indian languages. </a:t>
            </a:r>
          </a:p>
          <a:p>
            <a:r>
              <a:rPr lang="en-ZW" sz="2800" dirty="0"/>
              <a:t>The majority of languages in the world use pulmonic egressive airstream mechanisms, and I will present only these types of sounds in this lesson.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5713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287"/>
          </a:xfrm>
        </p:spPr>
        <p:txBody>
          <a:bodyPr/>
          <a:lstStyle/>
          <a:p>
            <a:r>
              <a:rPr lang="en-US" dirty="0" smtClean="0"/>
              <a:t>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8686" y="1287887"/>
            <a:ext cx="12623405" cy="4753476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3200" dirty="0" smtClean="0"/>
              <a:t>The organs of speech or articulators  </a:t>
            </a:r>
            <a:r>
              <a:rPr lang="en-US" sz="3200" dirty="0"/>
              <a:t>are involved in the production of speech sounds. </a:t>
            </a:r>
            <a:endParaRPr lang="en-US" sz="3200" dirty="0" smtClean="0"/>
          </a:p>
          <a:p>
            <a:r>
              <a:rPr lang="en-US" sz="3200" dirty="0"/>
              <a:t>The airstream expelled from the lungs passes out of the trachea (windpipe) through the glottis. </a:t>
            </a:r>
          </a:p>
          <a:p>
            <a:r>
              <a:rPr lang="en-US" sz="3200" dirty="0"/>
              <a:t>This is the gap between the </a:t>
            </a:r>
            <a:r>
              <a:rPr lang="en-US" sz="3200" b="1" dirty="0">
                <a:solidFill>
                  <a:srgbClr val="FF0000"/>
                </a:solidFill>
              </a:rPr>
              <a:t>vocal cords/folds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in the frame of cartilage at the top of the trachea. </a:t>
            </a:r>
            <a:endParaRPr lang="en-US" sz="3200" dirty="0" smtClean="0"/>
          </a:p>
          <a:p>
            <a:r>
              <a:rPr lang="en-US" sz="3200" dirty="0" smtClean="0"/>
              <a:t>In </a:t>
            </a:r>
            <a:r>
              <a:rPr lang="en-US" sz="3200" dirty="0"/>
              <a:t>the production of speech sounds, there is a modification of the volume and the shape of the vocal </a:t>
            </a:r>
            <a:r>
              <a:rPr lang="en-US" sz="3200" dirty="0" smtClean="0"/>
              <a:t>tract. </a:t>
            </a:r>
          </a:p>
        </p:txBody>
      </p:sp>
    </p:spTree>
    <p:extLst>
      <p:ext uri="{BB962C8B-B14F-4D97-AF65-F5344CB8AC3E}">
        <p14:creationId xmlns:p14="http://schemas.microsoft.com/office/powerpoint/2010/main" val="3653199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501" y="609600"/>
            <a:ext cx="9456335" cy="5752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74" y="1725769"/>
            <a:ext cx="11707516" cy="4315593"/>
          </a:xfrm>
        </p:spPr>
        <p:txBody>
          <a:bodyPr>
            <a:noAutofit/>
          </a:bodyPr>
          <a:lstStyle/>
          <a:p>
            <a:r>
              <a:rPr lang="en-US" sz="3600" dirty="0"/>
              <a:t>The vocal tract is made of the following cavities:</a:t>
            </a:r>
          </a:p>
          <a:p>
            <a:pPr marL="0" lvl="0" indent="0">
              <a:buNone/>
            </a:pPr>
            <a:r>
              <a:rPr lang="en-US" sz="3600" dirty="0"/>
              <a:t> a) </a:t>
            </a:r>
            <a:r>
              <a:rPr lang="en-US" sz="3600" dirty="0">
                <a:solidFill>
                  <a:srgbClr val="00B0F0"/>
                </a:solidFill>
              </a:rPr>
              <a:t>Oral cavity</a:t>
            </a:r>
          </a:p>
          <a:p>
            <a:pPr marL="0" lv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 b) Nasal cavity</a:t>
            </a:r>
          </a:p>
          <a:p>
            <a:pPr marL="0" lv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 c) Pharyngeal cavity</a:t>
            </a:r>
          </a:p>
          <a:p>
            <a:pPr marL="0" lvl="0" indent="0">
              <a:buNone/>
            </a:pPr>
            <a:r>
              <a:rPr lang="en-US" sz="3600" dirty="0">
                <a:solidFill>
                  <a:srgbClr val="00B0F0"/>
                </a:solidFill>
              </a:rPr>
              <a:t> d) Pulmonic cavity </a:t>
            </a:r>
            <a:r>
              <a:rPr lang="en-US" sz="3600" dirty="0"/>
              <a:t>(which include lungs and the trachea)</a:t>
            </a:r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53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98497" cy="3691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59100"/>
            <a:ext cx="11093956" cy="5447762"/>
          </a:xfrm>
        </p:spPr>
        <p:txBody>
          <a:bodyPr>
            <a:noAutofit/>
          </a:bodyPr>
          <a:lstStyle/>
          <a:p>
            <a:r>
              <a:rPr lang="en-US" sz="3200" dirty="0"/>
              <a:t>Organs used for speech include </a:t>
            </a:r>
            <a:r>
              <a:rPr lang="en-US" sz="3200" dirty="0">
                <a:solidFill>
                  <a:srgbClr val="00B0F0"/>
                </a:solidFill>
              </a:rPr>
              <a:t>the lips, teeth, alveolar ridge, hard palate, velum (soft palate), uvula, glottis and various parts of the </a:t>
            </a:r>
            <a:r>
              <a:rPr lang="en-US" sz="3200" dirty="0" smtClean="0">
                <a:solidFill>
                  <a:srgbClr val="00B0F0"/>
                </a:solidFill>
              </a:rPr>
              <a:t>tongue. </a:t>
            </a:r>
            <a:endParaRPr lang="en-US" sz="3200" dirty="0">
              <a:solidFill>
                <a:srgbClr val="00B0F0"/>
              </a:solidFill>
            </a:endParaRPr>
          </a:p>
          <a:p>
            <a:r>
              <a:rPr lang="en-US" sz="3200" dirty="0"/>
              <a:t>They can be divided into two types</a:t>
            </a:r>
            <a:r>
              <a:rPr lang="en-US" sz="3200" dirty="0">
                <a:solidFill>
                  <a:srgbClr val="0070C0"/>
                </a:solidFill>
              </a:rPr>
              <a:t>: passive articulators and active articulators</a:t>
            </a:r>
            <a:r>
              <a:rPr lang="en-US" sz="32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dirty="0"/>
              <a:t>The </a:t>
            </a:r>
            <a:r>
              <a:rPr lang="en-US" sz="3200" b="1" dirty="0">
                <a:solidFill>
                  <a:srgbClr val="C00000"/>
                </a:solidFill>
              </a:rPr>
              <a:t>passive articulator</a:t>
            </a:r>
            <a:r>
              <a:rPr lang="en-US" sz="3200" dirty="0"/>
              <a:t> is the articulator that remains stationary in the production of a speech sound</a:t>
            </a:r>
            <a:r>
              <a:rPr lang="en-US" sz="3200" dirty="0" smtClean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2689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96981"/>
            <a:ext cx="10990925" cy="4444382"/>
          </a:xfrm>
        </p:spPr>
        <p:txBody>
          <a:bodyPr>
            <a:normAutofit fontScale="85000" lnSpcReduction="20000"/>
          </a:bodyPr>
          <a:lstStyle/>
          <a:p>
            <a:pPr lvl="0">
              <a:buClr>
                <a:srgbClr val="F496CB">
                  <a:lumMod val="75000"/>
                </a:srgbClr>
              </a:buClr>
            </a:pP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 </a:t>
            </a:r>
            <a:r>
              <a:rPr lang="en-US" sz="3500" b="1" dirty="0">
                <a:solidFill>
                  <a:srgbClr val="C00000"/>
                </a:solidFill>
              </a:rPr>
              <a:t>active articulator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 is the articulator that moves towards another articulator in the production of a speech sound</a:t>
            </a: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marL="0" lvl="0" indent="0">
              <a:buClr>
                <a:srgbClr val="F496CB">
                  <a:lumMod val="75000"/>
                </a:srgbClr>
              </a:buClr>
              <a:buNone/>
            </a:pPr>
            <a:endParaRPr lang="en-US" sz="35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buClr>
                <a:srgbClr val="F496CB">
                  <a:lumMod val="75000"/>
                </a:srgbClr>
              </a:buClr>
              <a:buNone/>
            </a:pPr>
            <a:r>
              <a:rPr lang="en-US" sz="3500" b="1" dirty="0">
                <a:solidFill>
                  <a:schemeClr val="accent1">
                    <a:lumMod val="50000"/>
                  </a:schemeClr>
                </a:solidFill>
              </a:rPr>
              <a:t>Descriptions for Different Organs of Speech</a:t>
            </a:r>
          </a:p>
          <a:p>
            <a:pPr marL="0" lvl="0" indent="0">
              <a:lnSpc>
                <a:spcPct val="110000"/>
              </a:lnSpc>
              <a:buClr>
                <a:srgbClr val="F496CB">
                  <a:lumMod val="75000"/>
                </a:srgbClr>
              </a:buClr>
              <a:buNone/>
            </a:pP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study of speech sound is essentially important </a:t>
            </a: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for getting 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 fundamental idea about producing </a:t>
            </a: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speech sounds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endParaRPr lang="en-US" sz="35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lnSpc>
                <a:spcPct val="110000"/>
              </a:lnSpc>
              <a:buClr>
                <a:srgbClr val="F496CB">
                  <a:lumMod val="75000"/>
                </a:srgbClr>
              </a:buClr>
              <a:buNone/>
            </a:pP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various organs work in different ways </a:t>
            </a: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to produce </a:t>
            </a:r>
            <a:r>
              <a:rPr lang="en-US" sz="3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speech sounds.</a:t>
            </a:r>
            <a:endParaRPr lang="en-US" sz="35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lnSpc>
                <a:spcPct val="110000"/>
              </a:lnSpc>
              <a:buClr>
                <a:srgbClr val="F496CB">
                  <a:lumMod val="75000"/>
                </a:srgbClr>
              </a:buClr>
              <a:buNone/>
            </a:pP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  <a:p>
            <a:pPr lvl="0">
              <a:buClr>
                <a:srgbClr val="F496CB">
                  <a:lumMod val="75000"/>
                </a:srgbClr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5720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33082"/>
            <a:ext cx="8596668" cy="5623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ORGANS OF SPEECH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58" y="695459"/>
            <a:ext cx="7128354" cy="5885645"/>
          </a:xfrm>
        </p:spPr>
      </p:pic>
    </p:spTree>
    <p:extLst>
      <p:ext uri="{BB962C8B-B14F-4D97-AF65-F5344CB8AC3E}">
        <p14:creationId xmlns:p14="http://schemas.microsoft.com/office/powerpoint/2010/main" val="1923359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810621" cy="5108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b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5161"/>
            <a:ext cx="10810620" cy="46762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Lips</a:t>
            </a:r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two </a:t>
            </a:r>
            <a:r>
              <a:rPr lang="en-US" sz="3200" dirty="0" smtClean="0"/>
              <a:t>lips are involved in the production  </a:t>
            </a:r>
            <a:r>
              <a:rPr lang="en-US" sz="3200" dirty="0"/>
              <a:t>different sounds </a:t>
            </a:r>
            <a:r>
              <a:rPr lang="en-US" sz="3200" dirty="0" smtClean="0"/>
              <a:t>-mainly </a:t>
            </a:r>
            <a:r>
              <a:rPr lang="en-US" sz="3200" dirty="0"/>
              <a:t>the </a:t>
            </a:r>
            <a:r>
              <a:rPr lang="en-US" sz="3200" dirty="0">
                <a:solidFill>
                  <a:srgbClr val="0033CC"/>
                </a:solidFill>
              </a:rPr>
              <a:t>labial, bilabial </a:t>
            </a:r>
            <a:r>
              <a:rPr lang="en-US" sz="3200" dirty="0" smtClean="0"/>
              <a:t>e.g</a:t>
            </a:r>
            <a:r>
              <a:rPr lang="en-US" sz="3200" dirty="0"/>
              <a:t>. /</a:t>
            </a:r>
            <a:r>
              <a:rPr lang="en-US" sz="3200" dirty="0">
                <a:solidFill>
                  <a:srgbClr val="3D7B05"/>
                </a:solidFill>
              </a:rPr>
              <a:t>p/, /b/, /</a:t>
            </a:r>
            <a:r>
              <a:rPr lang="en-US" sz="3200" dirty="0" smtClean="0">
                <a:solidFill>
                  <a:srgbClr val="3D7B05"/>
                </a:solidFill>
              </a:rPr>
              <a:t>m/ </a:t>
            </a:r>
            <a:r>
              <a:rPr lang="en-US" sz="3200" dirty="0" smtClean="0"/>
              <a:t>and</a:t>
            </a:r>
            <a:r>
              <a:rPr lang="en-US" sz="3200" dirty="0"/>
              <a:t> </a:t>
            </a:r>
            <a:r>
              <a:rPr lang="en-US" sz="3200" dirty="0" smtClean="0"/>
              <a:t>/w/</a:t>
            </a:r>
          </a:p>
          <a:p>
            <a:pPr marL="0" indent="0">
              <a:buNone/>
            </a:pP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7E021D"/>
                </a:solidFill>
              </a:rPr>
              <a:t>Labio-dental</a:t>
            </a:r>
            <a:r>
              <a:rPr lang="en-US" sz="3200" dirty="0" smtClean="0"/>
              <a:t> (lower  lip and upper teeth) </a:t>
            </a:r>
            <a:r>
              <a:rPr lang="en-US" sz="3200" dirty="0"/>
              <a:t>consonant sounds </a:t>
            </a:r>
            <a:r>
              <a:rPr lang="en-US" sz="3200" dirty="0" smtClean="0"/>
              <a:t>e</a:t>
            </a:r>
            <a:r>
              <a:rPr lang="en-US" sz="3200" dirty="0"/>
              <a:t>. g. </a:t>
            </a:r>
            <a:r>
              <a:rPr lang="en-US" sz="3200" dirty="0">
                <a:solidFill>
                  <a:srgbClr val="663300"/>
                </a:solidFill>
              </a:rPr>
              <a:t>/f/ </a:t>
            </a:r>
            <a:r>
              <a:rPr lang="en-US" sz="3200" dirty="0" smtClean="0">
                <a:solidFill>
                  <a:srgbClr val="663300"/>
                </a:solidFill>
              </a:rPr>
              <a:t>and /v</a:t>
            </a:r>
            <a:r>
              <a:rPr lang="en-US" sz="3200" dirty="0">
                <a:solidFill>
                  <a:srgbClr val="663300"/>
                </a:solidFill>
              </a:rPr>
              <a:t>/ </a:t>
            </a:r>
            <a:endParaRPr lang="en-US" sz="3200" dirty="0" smtClean="0">
              <a:solidFill>
                <a:srgbClr val="663300"/>
              </a:solidFill>
            </a:endParaRPr>
          </a:p>
          <a:p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267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94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b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90919"/>
            <a:ext cx="11042441" cy="4906850"/>
          </a:xfrm>
        </p:spPr>
        <p:txBody>
          <a:bodyPr>
            <a:noAutofit/>
          </a:bodyPr>
          <a:lstStyle/>
          <a:p>
            <a:r>
              <a:rPr lang="en-US" sz="3200" b="1" dirty="0"/>
              <a:t>Teeth</a:t>
            </a:r>
          </a:p>
          <a:p>
            <a:pPr marL="0" indent="0">
              <a:buNone/>
            </a:pPr>
            <a:r>
              <a:rPr lang="en-US" sz="3200" dirty="0"/>
              <a:t>The upper and lower teeth are used to produce a lot </a:t>
            </a:r>
            <a:r>
              <a:rPr lang="en-US" sz="3200" dirty="0" smtClean="0"/>
              <a:t>of speech </a:t>
            </a:r>
            <a:r>
              <a:rPr lang="en-US" sz="3200" dirty="0"/>
              <a:t>sounds, especially dental and </a:t>
            </a:r>
            <a:r>
              <a:rPr lang="en-US" sz="3200" dirty="0" smtClean="0"/>
              <a:t>labiodentals consonants</a:t>
            </a:r>
            <a:r>
              <a:rPr lang="en-US" sz="3200" dirty="0"/>
              <a:t>. For example: to produce the </a:t>
            </a:r>
            <a:r>
              <a:rPr lang="en-US" sz="3200" dirty="0">
                <a:solidFill>
                  <a:srgbClr val="C00000"/>
                </a:solidFill>
              </a:rPr>
              <a:t>dental /ð/and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</a:rPr>
              <a:t>/θ/, </a:t>
            </a:r>
            <a:r>
              <a:rPr lang="en-US" sz="3200" dirty="0"/>
              <a:t>the tongue tip is pushed between the upper and </a:t>
            </a:r>
            <a:r>
              <a:rPr lang="en-US" sz="3200" dirty="0" smtClean="0"/>
              <a:t>lower front </a:t>
            </a:r>
            <a:r>
              <a:rPr lang="en-US" sz="3200" dirty="0"/>
              <a:t>teeth and to produce the </a:t>
            </a:r>
            <a:r>
              <a:rPr lang="en-US" sz="3200" dirty="0">
                <a:solidFill>
                  <a:srgbClr val="C00000"/>
                </a:solidFill>
              </a:rPr>
              <a:t>labiodentals /f/, /v/</a:t>
            </a:r>
            <a:r>
              <a:rPr lang="en-US" sz="3200" dirty="0"/>
              <a:t>, </a:t>
            </a:r>
            <a:r>
              <a:rPr lang="en-US" sz="3200" dirty="0" smtClean="0"/>
              <a:t>the upper </a:t>
            </a:r>
            <a:r>
              <a:rPr lang="en-US" sz="3200" dirty="0"/>
              <a:t>front of teeth are brought into contact with the </a:t>
            </a:r>
            <a:r>
              <a:rPr lang="en-US" sz="3200" dirty="0" smtClean="0"/>
              <a:t>lower lip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5996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67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5465"/>
            <a:ext cx="10939410" cy="4495897"/>
          </a:xfrm>
        </p:spPr>
        <p:txBody>
          <a:bodyPr/>
          <a:lstStyle/>
          <a:p>
            <a:r>
              <a:rPr lang="en-US" sz="3200" b="1" dirty="0"/>
              <a:t>Tongue</a:t>
            </a:r>
          </a:p>
          <a:p>
            <a:pPr marL="0" indent="0">
              <a:buNone/>
            </a:pPr>
            <a:r>
              <a:rPr lang="en-US" sz="3200" dirty="0"/>
              <a:t>The tongue is the most important articulator in </a:t>
            </a:r>
            <a:r>
              <a:rPr lang="en-US" sz="3200" dirty="0" smtClean="0"/>
              <a:t>the speech </a:t>
            </a:r>
            <a:r>
              <a:rPr lang="en-US" sz="3200" dirty="0"/>
              <a:t>organs.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It </a:t>
            </a:r>
            <a:r>
              <a:rPr lang="en-US" sz="3200" dirty="0"/>
              <a:t>moves in different ways in </a:t>
            </a:r>
            <a:r>
              <a:rPr lang="en-US" sz="3200" dirty="0" smtClean="0"/>
              <a:t>different shapes </a:t>
            </a:r>
            <a:r>
              <a:rPr lang="en-US" sz="3200" dirty="0"/>
              <a:t>to produce speech sounds.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Tongue </a:t>
            </a:r>
            <a:r>
              <a:rPr lang="en-US" sz="3200" dirty="0"/>
              <a:t>is </a:t>
            </a:r>
            <a:r>
              <a:rPr lang="en-US" sz="3200" dirty="0" smtClean="0"/>
              <a:t>divided into </a:t>
            </a:r>
            <a:r>
              <a:rPr lang="en-US" sz="3200" dirty="0"/>
              <a:t>five parts namely tip, blade, front, back and root.</a:t>
            </a:r>
          </a:p>
        </p:txBody>
      </p:sp>
    </p:spTree>
    <p:extLst>
      <p:ext uri="{BB962C8B-B14F-4D97-AF65-F5344CB8AC3E}">
        <p14:creationId xmlns:p14="http://schemas.microsoft.com/office/powerpoint/2010/main" val="217734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LINGUISTIC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36915"/>
            <a:ext cx="9816495" cy="5080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Human language </a:t>
            </a:r>
            <a:r>
              <a:rPr lang="en-US" sz="2800" dirty="0"/>
              <a:t>is a system  which is divided into subsystems. The subsystems are called levels of linguistic analysis.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Phonetics</a:t>
            </a:r>
            <a:r>
              <a:rPr lang="en-US" sz="2800" b="1" dirty="0"/>
              <a:t>:</a:t>
            </a:r>
            <a:r>
              <a:rPr lang="en-US" sz="2800" dirty="0"/>
              <a:t> the scientific study of how sounds are 	produced, 	their physical 	properties and how they are 	perceived by the 	human ears.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Phonology</a:t>
            </a:r>
            <a:r>
              <a:rPr lang="en-US" sz="2800" dirty="0"/>
              <a:t>: the study of speech sounds of particular 	languages, 	their 	functions and how they combine in 	particular languages.</a:t>
            </a:r>
          </a:p>
          <a:p>
            <a:pPr marL="0" indent="0">
              <a:buNone/>
            </a:pPr>
            <a:r>
              <a:rPr lang="en-US" sz="2800" dirty="0"/>
              <a:t>		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1799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81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PARTS OF THE TONGUE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3037" y="1893194"/>
            <a:ext cx="8010659" cy="455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673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66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2" y="1429555"/>
            <a:ext cx="11119715" cy="4611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Alveolar Ridge</a:t>
            </a:r>
          </a:p>
          <a:p>
            <a:pPr marL="0" indent="0">
              <a:buNone/>
            </a:pPr>
            <a:r>
              <a:rPr lang="en-US" sz="3200" dirty="0"/>
              <a:t>The alveolar ridge includes the area between the upper</a:t>
            </a:r>
          </a:p>
          <a:p>
            <a:pPr marL="0" indent="0">
              <a:buNone/>
            </a:pPr>
            <a:r>
              <a:rPr lang="en-US" sz="3200" dirty="0"/>
              <a:t>front teeth and the hard palate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 </a:t>
            </a:r>
            <a:r>
              <a:rPr lang="en-US" sz="3200" dirty="0"/>
              <a:t>To produce </a:t>
            </a:r>
            <a:r>
              <a:rPr lang="en-US" sz="3200" dirty="0" smtClean="0"/>
              <a:t>alveolar consonant </a:t>
            </a:r>
            <a:r>
              <a:rPr lang="en-US" sz="3200" dirty="0"/>
              <a:t>sounds such as /t d l n s z/, the </a:t>
            </a:r>
            <a:r>
              <a:rPr lang="en-US" sz="3200" dirty="0" smtClean="0"/>
              <a:t>alveolar ridge </a:t>
            </a:r>
            <a:r>
              <a:rPr lang="en-US" sz="3200" dirty="0"/>
              <a:t>and the blade of the tongue are used.</a:t>
            </a:r>
          </a:p>
        </p:txBody>
      </p:sp>
    </p:spTree>
    <p:extLst>
      <p:ext uri="{BB962C8B-B14F-4D97-AF65-F5344CB8AC3E}">
        <p14:creationId xmlns:p14="http://schemas.microsoft.com/office/powerpoint/2010/main" val="171217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23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ALVEOLAR RIDGE…parts that are highlighted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15167" y="2421229"/>
            <a:ext cx="1970468" cy="2671016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36394" y="2421228"/>
            <a:ext cx="3066217" cy="347729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Ink 12"/>
              <p14:cNvContentPartPr/>
              <p14:nvPr/>
            </p14:nvContentPartPr>
            <p14:xfrm>
              <a:off x="2955600" y="2902320"/>
              <a:ext cx="581040" cy="30384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39760" y="2838600"/>
                <a:ext cx="612720" cy="43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/>
              <p14:cNvContentPartPr/>
              <p14:nvPr/>
            </p14:nvContentPartPr>
            <p14:xfrm>
              <a:off x="5616720" y="3813120"/>
              <a:ext cx="223560" cy="11628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600880" y="3749400"/>
                <a:ext cx="255240" cy="24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975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94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06829"/>
            <a:ext cx="10514407" cy="453453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Hard </a:t>
            </a:r>
            <a:r>
              <a:rPr lang="en-US" sz="3600" b="1" dirty="0" smtClean="0">
                <a:solidFill>
                  <a:srgbClr val="C00000"/>
                </a:solidFill>
              </a:rPr>
              <a:t>palate  </a:t>
            </a:r>
            <a:r>
              <a:rPr lang="en-US" sz="3600" dirty="0" smtClean="0"/>
              <a:t>a </a:t>
            </a:r>
            <a:r>
              <a:rPr lang="en-US" sz="3600" dirty="0"/>
              <a:t>thin horizontal bony plate of the skull, located in </a:t>
            </a:r>
            <a:r>
              <a:rPr lang="en-US" sz="3600" dirty="0" smtClean="0"/>
              <a:t>the roof </a:t>
            </a:r>
            <a:r>
              <a:rPr lang="en-US" sz="3600" dirty="0"/>
              <a:t>of the </a:t>
            </a:r>
            <a:r>
              <a:rPr lang="en-US" sz="3600" dirty="0" smtClean="0"/>
              <a:t>mouth.</a:t>
            </a:r>
          </a:p>
          <a:p>
            <a:pPr marL="0" indent="0">
              <a:buNone/>
            </a:pPr>
            <a:r>
              <a:rPr lang="en-US" sz="3600" dirty="0" smtClean="0"/>
              <a:t>the </a:t>
            </a:r>
            <a:r>
              <a:rPr lang="en-US" sz="3600" dirty="0"/>
              <a:t>interaction between the tongue and the </a:t>
            </a:r>
            <a:r>
              <a:rPr lang="en-US" sz="3600" dirty="0" smtClean="0"/>
              <a:t>hard palate </a:t>
            </a:r>
            <a:r>
              <a:rPr lang="en-US" sz="3600" dirty="0"/>
              <a:t>is essential in the formation of certain </a:t>
            </a:r>
            <a:r>
              <a:rPr lang="en-US" sz="3600" dirty="0" smtClean="0"/>
              <a:t>speech sounds</a:t>
            </a:r>
            <a:r>
              <a:rPr lang="en-US" sz="3600" dirty="0"/>
              <a:t>, notably /t/, /d/, and /j/.</a:t>
            </a:r>
          </a:p>
        </p:txBody>
      </p:sp>
    </p:spTree>
    <p:extLst>
      <p:ext uri="{BB962C8B-B14F-4D97-AF65-F5344CB8AC3E}">
        <p14:creationId xmlns:p14="http://schemas.microsoft.com/office/powerpoint/2010/main" val="80596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98497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Hard palate…highlighted parts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62130" y="1930400"/>
            <a:ext cx="4146997" cy="4264338"/>
          </a:xfrm>
          <a:prstGeom prst="rect">
            <a:avLst/>
          </a:prstGeom>
        </p:spPr>
      </p:pic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87003" y="1930400"/>
            <a:ext cx="3027453" cy="399388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Ink 11"/>
              <p14:cNvContentPartPr/>
              <p14:nvPr/>
            </p14:nvContentPartPr>
            <p14:xfrm>
              <a:off x="7813440" y="3661200"/>
              <a:ext cx="169920" cy="250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97600" y="3597840"/>
                <a:ext cx="201600" cy="37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Ink 12"/>
              <p14:cNvContentPartPr/>
              <p14:nvPr/>
            </p14:nvContentPartPr>
            <p14:xfrm>
              <a:off x="7822440" y="3795120"/>
              <a:ext cx="125280" cy="25920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806600" y="3731760"/>
                <a:ext cx="156960" cy="38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Ink 13"/>
              <p14:cNvContentPartPr/>
              <p14:nvPr/>
            </p14:nvContentPartPr>
            <p14:xfrm>
              <a:off x="7858080" y="3616560"/>
              <a:ext cx="72000" cy="48240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842240" y="3553200"/>
                <a:ext cx="103680" cy="60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Ink 14"/>
              <p14:cNvContentPartPr/>
              <p14:nvPr/>
            </p14:nvContentPartPr>
            <p14:xfrm>
              <a:off x="2991600" y="3518280"/>
              <a:ext cx="589680" cy="8964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75400" y="3454920"/>
                <a:ext cx="621720" cy="21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Ink 15"/>
              <p14:cNvContentPartPr/>
              <p14:nvPr/>
            </p14:nvContentPartPr>
            <p14:xfrm>
              <a:off x="3161160" y="6572160"/>
              <a:ext cx="360" cy="36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145320" y="6508800"/>
                <a:ext cx="32040" cy="12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598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131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75009"/>
            <a:ext cx="10553043" cy="4766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</a:rPr>
              <a:t>Soft Palate or Velum</a:t>
            </a:r>
          </a:p>
          <a:p>
            <a:r>
              <a:rPr lang="en-US" sz="3200" dirty="0"/>
              <a:t>It should have holes forming that function </a:t>
            </a:r>
            <a:r>
              <a:rPr lang="en-US" sz="3200" dirty="0" smtClean="0"/>
              <a:t>during speech </a:t>
            </a:r>
            <a:r>
              <a:rPr lang="en-US" sz="3200" dirty="0"/>
              <a:t>to separate the oral cavity (mouth) from </a:t>
            </a:r>
            <a:r>
              <a:rPr lang="en-US" sz="3200" dirty="0" smtClean="0"/>
              <a:t>the nose</a:t>
            </a:r>
            <a:r>
              <a:rPr lang="en-US" sz="3200" dirty="0"/>
              <a:t>, in order to produce the oral speech sounds. </a:t>
            </a:r>
            <a:endParaRPr lang="en-US" sz="3200" dirty="0" smtClean="0"/>
          </a:p>
          <a:p>
            <a:r>
              <a:rPr lang="en-US" sz="3200" dirty="0" smtClean="0"/>
              <a:t>If this </a:t>
            </a:r>
            <a:r>
              <a:rPr lang="en-US" sz="3200" dirty="0"/>
              <a:t>separation is incomplete, air escapes through </a:t>
            </a:r>
            <a:r>
              <a:rPr lang="en-US" sz="3200" dirty="0" smtClean="0"/>
              <a:t>the nose </a:t>
            </a:r>
            <a:r>
              <a:rPr lang="en-US" sz="3200" dirty="0"/>
              <a:t>during speech and the speech is perceived </a:t>
            </a:r>
            <a:r>
              <a:rPr lang="en-US" sz="3200" dirty="0" smtClean="0"/>
              <a:t>as hyper </a:t>
            </a:r>
            <a:r>
              <a:rPr lang="en-US" sz="3200" dirty="0"/>
              <a:t>nasal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472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2682"/>
          </a:xfrm>
        </p:spPr>
        <p:txBody>
          <a:bodyPr/>
          <a:lstStyle/>
          <a:p>
            <a:r>
              <a:rPr lang="en-US" dirty="0" smtClean="0"/>
              <a:t>SOFT PALATE/VELUM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3054" y="1223493"/>
            <a:ext cx="4443211" cy="515154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6768720" y="3384360"/>
              <a:ext cx="360" cy="3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52880" y="3321000"/>
                <a:ext cx="3204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/>
              <p14:cNvContentPartPr/>
              <p14:nvPr/>
            </p14:nvContentPartPr>
            <p14:xfrm>
              <a:off x="6786720" y="3384360"/>
              <a:ext cx="178920" cy="20556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770520" y="3321000"/>
                <a:ext cx="210960" cy="33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/>
              <p14:cNvContentPartPr/>
              <p14:nvPr/>
            </p14:nvContentPartPr>
            <p14:xfrm>
              <a:off x="6733080" y="3339720"/>
              <a:ext cx="71640" cy="10764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17240" y="3276360"/>
                <a:ext cx="10332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/>
              <p14:cNvContentPartPr/>
              <p14:nvPr/>
            </p14:nvContentPartPr>
            <p14:xfrm>
              <a:off x="6858000" y="2241360"/>
              <a:ext cx="1429200" cy="117900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848640" y="2232000"/>
                <a:ext cx="1447920" cy="119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2208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Descriptions for Different Organs of Speech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5921"/>
            <a:ext cx="10849258" cy="42254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Pharynx</a:t>
            </a:r>
          </a:p>
          <a:p>
            <a:pPr marL="0" indent="0">
              <a:buNone/>
            </a:pPr>
            <a:r>
              <a:rPr lang="en-US" sz="3200" dirty="0"/>
              <a:t>The pharynx is like a tube beginning just above the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33CC"/>
                </a:solidFill>
              </a:rPr>
              <a:t>larynx </a:t>
            </a:r>
            <a:r>
              <a:rPr lang="en-US" sz="3200" dirty="0"/>
              <a:t>and </a:t>
            </a:r>
            <a:r>
              <a:rPr lang="en-US" sz="3200" dirty="0" smtClean="0"/>
              <a:t>ending </a:t>
            </a:r>
            <a:r>
              <a:rPr lang="en-US" sz="3200" dirty="0"/>
              <a:t>two parts.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structure that </a:t>
            </a:r>
            <a:r>
              <a:rPr lang="en-US" sz="3200" dirty="0" smtClean="0"/>
              <a:t>holds and </a:t>
            </a:r>
            <a:r>
              <a:rPr lang="en-US" sz="3200" dirty="0"/>
              <a:t>manipulates the vocal cords. The "Adam's apple" </a:t>
            </a:r>
            <a:r>
              <a:rPr lang="en-US" sz="3200" dirty="0" smtClean="0"/>
              <a:t>in males </a:t>
            </a:r>
            <a:r>
              <a:rPr lang="en-US" sz="3200" dirty="0"/>
              <a:t>is the bump formed by the front part of the </a:t>
            </a:r>
            <a:r>
              <a:rPr lang="en-US" sz="3200" dirty="0" smtClean="0"/>
              <a:t>larynx.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312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61743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33CC"/>
                </a:solidFill>
              </a:rPr>
              <a:t>Uvula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it functions in tandem with the back of the throat, </a:t>
            </a:r>
            <a:r>
              <a:rPr lang="en-US" sz="3200" dirty="0" smtClean="0"/>
              <a:t>the palate</a:t>
            </a:r>
            <a:r>
              <a:rPr lang="en-US" sz="3200" dirty="0"/>
              <a:t>, and air coming up from the lungs to create </a:t>
            </a:r>
            <a:r>
              <a:rPr lang="en-US" sz="3200" dirty="0" smtClean="0"/>
              <a:t>a number </a:t>
            </a:r>
            <a:r>
              <a:rPr lang="en-US" sz="3200" dirty="0"/>
              <a:t>of guttural and other sounds.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In many languages, it closes to prevent air </a:t>
            </a:r>
            <a:r>
              <a:rPr lang="en-US" sz="3200" dirty="0" smtClean="0"/>
              <a:t>escaping through </a:t>
            </a:r>
            <a:r>
              <a:rPr lang="en-US" sz="3200" dirty="0"/>
              <a:t>the nose when making some sounds</a:t>
            </a:r>
          </a:p>
        </p:txBody>
      </p:sp>
    </p:spTree>
    <p:extLst>
      <p:ext uri="{BB962C8B-B14F-4D97-AF65-F5344CB8AC3E}">
        <p14:creationId xmlns:p14="http://schemas.microsoft.com/office/powerpoint/2010/main" val="3341066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424255" cy="1320800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Descriptions for Different Organs of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5617"/>
            <a:ext cx="11050209" cy="44057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</a:rPr>
              <a:t>Glottis</a:t>
            </a:r>
          </a:p>
          <a:p>
            <a:r>
              <a:rPr lang="en-US" sz="3200" dirty="0" smtClean="0"/>
              <a:t>combination </a:t>
            </a:r>
            <a:r>
              <a:rPr lang="en-US" sz="3200" dirty="0"/>
              <a:t>of vocal folds and space in between </a:t>
            </a:r>
            <a:r>
              <a:rPr lang="en-US" sz="3200" dirty="0" smtClean="0"/>
              <a:t>the folds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 as the vocal folds vibrate, the resulting </a:t>
            </a:r>
            <a:r>
              <a:rPr lang="en-US" sz="3200" dirty="0" smtClean="0"/>
              <a:t>vibration produces </a:t>
            </a:r>
            <a:r>
              <a:rPr lang="en-US" sz="3200" dirty="0"/>
              <a:t>a </a:t>
            </a:r>
            <a:r>
              <a:rPr lang="en-US" sz="3200" dirty="0">
                <a:solidFill>
                  <a:srgbClr val="00B050"/>
                </a:solidFill>
              </a:rPr>
              <a:t>“buzzing” </a:t>
            </a:r>
            <a:r>
              <a:rPr lang="en-US" sz="3200" dirty="0"/>
              <a:t>quality to the speech </a:t>
            </a:r>
            <a:r>
              <a:rPr lang="en-US" sz="3200" dirty="0" smtClean="0"/>
              <a:t>called </a:t>
            </a:r>
            <a:r>
              <a:rPr lang="en-US" sz="3200" dirty="0" smtClean="0">
                <a:solidFill>
                  <a:srgbClr val="C00000"/>
                </a:solidFill>
              </a:rPr>
              <a:t>voice</a:t>
            </a:r>
            <a:r>
              <a:rPr lang="en-US" sz="3200" dirty="0" smtClean="0"/>
              <a:t> </a:t>
            </a:r>
            <a:r>
              <a:rPr lang="en-US" sz="3200" dirty="0"/>
              <a:t>or </a:t>
            </a:r>
            <a:r>
              <a:rPr lang="en-US" sz="3200" dirty="0">
                <a:solidFill>
                  <a:srgbClr val="C00000"/>
                </a:solidFill>
              </a:rPr>
              <a:t>voicing</a:t>
            </a:r>
            <a:r>
              <a:rPr lang="en-US" sz="3200" dirty="0"/>
              <a:t> or pronunciation.</a:t>
            </a:r>
          </a:p>
          <a:p>
            <a:pPr marL="0" indent="0">
              <a:buNone/>
            </a:pPr>
            <a:r>
              <a:rPr lang="en-US" sz="3200" dirty="0"/>
              <a:t> sound production involving only the glottis is </a:t>
            </a:r>
            <a:r>
              <a:rPr lang="en-US" sz="3200" dirty="0" smtClean="0"/>
              <a:t>called glottal</a:t>
            </a:r>
            <a:r>
              <a:rPr lang="en-US" sz="3200" dirty="0"/>
              <a:t>. Example is the sound /h/.</a:t>
            </a:r>
          </a:p>
        </p:txBody>
      </p:sp>
    </p:spTree>
    <p:extLst>
      <p:ext uri="{BB962C8B-B14F-4D97-AF65-F5344CB8AC3E}">
        <p14:creationId xmlns:p14="http://schemas.microsoft.com/office/powerpoint/2010/main" val="132533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LINGUISTIC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0"/>
            <a:ext cx="10498666" cy="44994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Morphology</a:t>
            </a:r>
            <a:r>
              <a:rPr lang="en-US" sz="3200" b="1" dirty="0"/>
              <a:t>: </a:t>
            </a:r>
            <a:r>
              <a:rPr lang="en-US" sz="3200" dirty="0"/>
              <a:t>the study of the structure, forms and classes of words.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Syntax:</a:t>
            </a:r>
            <a:r>
              <a:rPr lang="en-US" sz="3200" dirty="0"/>
              <a:t> the study of how words combine into phrases and sentences.</a:t>
            </a:r>
          </a:p>
          <a:p>
            <a:pPr marL="0" indent="0">
              <a:buNone/>
            </a:pPr>
            <a:r>
              <a:rPr lang="en-US" sz="3200" dirty="0"/>
              <a:t>	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B050"/>
                </a:solidFill>
              </a:rPr>
              <a:t>Semantics</a:t>
            </a:r>
            <a:r>
              <a:rPr lang="en-US" sz="3200" dirty="0">
                <a:solidFill>
                  <a:srgbClr val="00B050"/>
                </a:solidFill>
              </a:rPr>
              <a:t>: </a:t>
            </a:r>
            <a:r>
              <a:rPr lang="en-US" sz="3200" dirty="0"/>
              <a:t>the system and study of meaning  in language.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75595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2148114"/>
          </a:xfrm>
        </p:spPr>
        <p:txBody>
          <a:bodyPr/>
          <a:lstStyle/>
          <a:p>
            <a:r>
              <a:rPr lang="en-US" dirty="0" smtClean="0"/>
              <a:t>Next …description of sounds…vowels and consonants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9616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5" y="1970467"/>
            <a:ext cx="8596668" cy="1263177"/>
          </a:xfrm>
        </p:spPr>
        <p:txBody>
          <a:bodyPr/>
          <a:lstStyle/>
          <a:p>
            <a:pPr algn="ctr"/>
            <a:r>
              <a:rPr lang="en-US" dirty="0" smtClean="0"/>
              <a:t>THE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77335" y="3593206"/>
            <a:ext cx="8596668" cy="1794642"/>
          </a:xfrm>
        </p:spPr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9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LINGUISTIC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Studies on each of these levels can either be diachronic(as in diachronic phonetics) or synchronic.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Synchronic phonology can be called phonemics and synchronic morphology can be called morphemics.</a:t>
            </a:r>
          </a:p>
        </p:txBody>
      </p:sp>
    </p:spTree>
    <p:extLst>
      <p:ext uri="{BB962C8B-B14F-4D97-AF65-F5344CB8AC3E}">
        <p14:creationId xmlns:p14="http://schemas.microsoft.com/office/powerpoint/2010/main" val="150983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90171"/>
            <a:ext cx="9453637" cy="4851191"/>
          </a:xfrm>
        </p:spPr>
        <p:txBody>
          <a:bodyPr>
            <a:noAutofit/>
          </a:bodyPr>
          <a:lstStyle/>
          <a:p>
            <a:r>
              <a:rPr lang="en-ZW" sz="3200" dirty="0"/>
              <a:t>There are three types of the study of the sounds of language. </a:t>
            </a:r>
            <a:endParaRPr lang="en-ZW" sz="3200" dirty="0" smtClean="0"/>
          </a:p>
          <a:p>
            <a:r>
              <a:rPr lang="en-ZW" sz="3200" b="1" dirty="0" smtClean="0">
                <a:solidFill>
                  <a:srgbClr val="C00000"/>
                </a:solidFill>
              </a:rPr>
              <a:t>Acoustic </a:t>
            </a:r>
            <a:r>
              <a:rPr lang="en-ZW" sz="3200" b="1" dirty="0">
                <a:solidFill>
                  <a:srgbClr val="C00000"/>
                </a:solidFill>
              </a:rPr>
              <a:t>Phonetics</a:t>
            </a:r>
            <a:r>
              <a:rPr lang="en-ZW" sz="3200" dirty="0"/>
              <a:t> is the study of the physical properties of sounds. </a:t>
            </a:r>
            <a:endParaRPr lang="en-ZW" sz="3200" dirty="0" smtClean="0"/>
          </a:p>
          <a:p>
            <a:r>
              <a:rPr lang="en-ZW" sz="3200" b="1" dirty="0" smtClean="0">
                <a:solidFill>
                  <a:srgbClr val="C00000"/>
                </a:solidFill>
              </a:rPr>
              <a:t>Auditory </a:t>
            </a:r>
            <a:r>
              <a:rPr lang="en-ZW" sz="3200" b="1" dirty="0">
                <a:solidFill>
                  <a:srgbClr val="C00000"/>
                </a:solidFill>
              </a:rPr>
              <a:t>Phonetics</a:t>
            </a:r>
            <a:r>
              <a:rPr lang="en-ZW" sz="3200" dirty="0"/>
              <a:t> is the study of the way listeners perceive sounds. </a:t>
            </a:r>
            <a:endParaRPr lang="en-ZW" sz="3200" dirty="0" smtClean="0"/>
          </a:p>
          <a:p>
            <a:r>
              <a:rPr lang="en-ZW" sz="3200" b="1" dirty="0" smtClean="0">
                <a:solidFill>
                  <a:srgbClr val="C00000"/>
                </a:solidFill>
              </a:rPr>
              <a:t>Articulatory </a:t>
            </a:r>
            <a:r>
              <a:rPr lang="en-ZW" sz="3200" b="1" dirty="0">
                <a:solidFill>
                  <a:srgbClr val="C00000"/>
                </a:solidFill>
              </a:rPr>
              <a:t>Phonetics </a:t>
            </a:r>
            <a:r>
              <a:rPr lang="en-ZW" sz="3200" dirty="0"/>
              <a:t>(the type this lesson is concerned with) is the study of how the vocal tracts produce the sounds.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324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Articulatory Phonetics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22401"/>
            <a:ext cx="9308495" cy="4688114"/>
          </a:xfrm>
        </p:spPr>
        <p:txBody>
          <a:bodyPr>
            <a:noAutofit/>
          </a:bodyPr>
          <a:lstStyle/>
          <a:p>
            <a:r>
              <a:rPr lang="en-ZW" sz="3200" dirty="0">
                <a:solidFill>
                  <a:schemeClr val="accent6">
                    <a:lumMod val="50000"/>
                  </a:schemeClr>
                </a:solidFill>
              </a:rPr>
              <a:t>The orthography (spelling) of words in misleading, especially in English.</a:t>
            </a:r>
          </a:p>
          <a:p>
            <a:r>
              <a:rPr lang="en-ZW" sz="3200" dirty="0">
                <a:solidFill>
                  <a:schemeClr val="accent6">
                    <a:lumMod val="50000"/>
                  </a:schemeClr>
                </a:solidFill>
              </a:rPr>
              <a:t> One sound can be represented by several different combinations of letters</a:t>
            </a:r>
            <a:r>
              <a:rPr lang="en-ZW" sz="32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en-ZW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ZW" sz="3200" dirty="0">
                <a:solidFill>
                  <a:schemeClr val="accent6">
                    <a:lumMod val="50000"/>
                  </a:schemeClr>
                </a:solidFill>
              </a:rPr>
              <a:t>For example, all of the following words contain the same vowel sound: </a:t>
            </a:r>
            <a:r>
              <a:rPr lang="en-ZW" sz="3200" dirty="0">
                <a:solidFill>
                  <a:srgbClr val="002060"/>
                </a:solidFill>
              </a:rPr>
              <a:t>h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dirty="0">
                <a:solidFill>
                  <a:srgbClr val="002060"/>
                </a:solidFill>
              </a:rPr>
              <a:t>, bel</a:t>
            </a:r>
            <a:r>
              <a:rPr lang="en-ZW" sz="3200" b="1" i="1" dirty="0">
                <a:solidFill>
                  <a:srgbClr val="002060"/>
                </a:solidFill>
              </a:rPr>
              <a:t>i</a:t>
            </a:r>
            <a:r>
              <a:rPr lang="en-ZW" sz="3200" i="1" dirty="0">
                <a:solidFill>
                  <a:srgbClr val="002060"/>
                </a:solidFill>
              </a:rPr>
              <a:t>e</a:t>
            </a:r>
            <a:r>
              <a:rPr lang="en-ZW" sz="3200" dirty="0">
                <a:solidFill>
                  <a:srgbClr val="002060"/>
                </a:solidFill>
              </a:rPr>
              <a:t>ve, L</a:t>
            </a:r>
            <a:r>
              <a:rPr lang="en-ZW" sz="3200" b="1" i="1" dirty="0">
                <a:solidFill>
                  <a:srgbClr val="002060"/>
                </a:solidFill>
              </a:rPr>
              <a:t>ee</a:t>
            </a:r>
            <a:r>
              <a:rPr lang="en-ZW" sz="3200" dirty="0">
                <a:solidFill>
                  <a:srgbClr val="002060"/>
                </a:solidFill>
              </a:rPr>
              <a:t>, C</a:t>
            </a:r>
            <a:r>
              <a:rPr lang="en-ZW" sz="3200" i="1" dirty="0">
                <a:solidFill>
                  <a:srgbClr val="002060"/>
                </a:solidFill>
              </a:rPr>
              <a:t>a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dirty="0">
                <a:solidFill>
                  <a:srgbClr val="002060"/>
                </a:solidFill>
              </a:rPr>
              <a:t>sar, k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i="1" dirty="0">
                <a:solidFill>
                  <a:srgbClr val="002060"/>
                </a:solidFill>
              </a:rPr>
              <a:t>y</a:t>
            </a:r>
            <a:r>
              <a:rPr lang="en-ZW" sz="3200" dirty="0">
                <a:solidFill>
                  <a:srgbClr val="002060"/>
                </a:solidFill>
              </a:rPr>
              <a:t>, am</a:t>
            </a:r>
            <a:r>
              <a:rPr lang="en-ZW" sz="3200" i="1" dirty="0">
                <a:solidFill>
                  <a:srgbClr val="002060"/>
                </a:solidFill>
              </a:rPr>
              <a:t>o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dirty="0">
                <a:solidFill>
                  <a:srgbClr val="002060"/>
                </a:solidFill>
              </a:rPr>
              <a:t>ba, loudl</a:t>
            </a:r>
            <a:r>
              <a:rPr lang="en-ZW" sz="3200" b="1" i="1" dirty="0">
                <a:solidFill>
                  <a:srgbClr val="002060"/>
                </a:solidFill>
              </a:rPr>
              <a:t>y</a:t>
            </a:r>
            <a:r>
              <a:rPr lang="en-ZW" sz="3200" dirty="0">
                <a:solidFill>
                  <a:srgbClr val="002060"/>
                </a:solidFill>
              </a:rPr>
              <a:t>, mach</a:t>
            </a:r>
            <a:r>
              <a:rPr lang="en-ZW" sz="3200" b="1" i="1" dirty="0">
                <a:solidFill>
                  <a:srgbClr val="002060"/>
                </a:solidFill>
              </a:rPr>
              <a:t>i</a:t>
            </a:r>
            <a:r>
              <a:rPr lang="en-ZW" sz="3200" dirty="0">
                <a:solidFill>
                  <a:srgbClr val="002060"/>
                </a:solidFill>
              </a:rPr>
              <a:t>ne, p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i="1" dirty="0">
                <a:solidFill>
                  <a:srgbClr val="002060"/>
                </a:solidFill>
              </a:rPr>
              <a:t>o</a:t>
            </a:r>
            <a:r>
              <a:rPr lang="en-ZW" sz="3200" dirty="0">
                <a:solidFill>
                  <a:srgbClr val="002060"/>
                </a:solidFill>
              </a:rPr>
              <a:t>ple,</a:t>
            </a:r>
            <a:r>
              <a:rPr lang="en-ZW" sz="3200" dirty="0">
                <a:solidFill>
                  <a:schemeClr val="accent6">
                    <a:lumMod val="50000"/>
                  </a:schemeClr>
                </a:solidFill>
              </a:rPr>
              <a:t> and </a:t>
            </a:r>
            <a:r>
              <a:rPr lang="en-ZW" sz="3200" dirty="0">
                <a:solidFill>
                  <a:srgbClr val="002060"/>
                </a:solidFill>
              </a:rPr>
              <a:t>s</a:t>
            </a:r>
            <a:r>
              <a:rPr lang="en-ZW" sz="3200" b="1" i="1" dirty="0">
                <a:solidFill>
                  <a:srgbClr val="002060"/>
                </a:solidFill>
              </a:rPr>
              <a:t>e</a:t>
            </a:r>
            <a:r>
              <a:rPr lang="en-ZW" sz="3200" i="1" dirty="0">
                <a:solidFill>
                  <a:srgbClr val="002060"/>
                </a:solidFill>
              </a:rPr>
              <a:t>a</a:t>
            </a:r>
            <a:r>
              <a:rPr lang="en-ZW" sz="3200" dirty="0">
                <a:solidFill>
                  <a:srgbClr val="002060"/>
                </a:solidFill>
              </a:rPr>
              <a:t>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3931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PHONETIC ALPHABET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56229"/>
            <a:ext cx="10121295" cy="4630057"/>
          </a:xfrm>
        </p:spPr>
        <p:txBody>
          <a:bodyPr>
            <a:noAutofit/>
          </a:bodyPr>
          <a:lstStyle/>
          <a:p>
            <a:r>
              <a:rPr lang="en-ZW" sz="3200" dirty="0"/>
              <a:t>The discrepancy between spelling and sounds led to the formation of the </a:t>
            </a:r>
            <a:r>
              <a:rPr lang="en-ZW" sz="3200" b="1" dirty="0">
                <a:solidFill>
                  <a:srgbClr val="C00000"/>
                </a:solidFill>
              </a:rPr>
              <a:t>International Phonetics Alphabet </a:t>
            </a:r>
            <a:r>
              <a:rPr lang="en-ZW" sz="3200" dirty="0">
                <a:solidFill>
                  <a:srgbClr val="C00000"/>
                </a:solidFill>
              </a:rPr>
              <a:t>(IPA.) </a:t>
            </a:r>
          </a:p>
          <a:p>
            <a:r>
              <a:rPr lang="en-ZW" sz="3200" dirty="0"/>
              <a:t>The symbols used in this alphabet can be used to represent all sounds of all human languages. </a:t>
            </a:r>
            <a:endParaRPr lang="en-ZW" sz="3200" dirty="0" smtClean="0"/>
          </a:p>
          <a:p>
            <a:r>
              <a:rPr lang="en-ZW" sz="3200" dirty="0" smtClean="0"/>
              <a:t>The </a:t>
            </a:r>
            <a:r>
              <a:rPr lang="en-ZW" sz="3200" dirty="0"/>
              <a:t>following is the English Phonetic alphabet. You might want to memorize all of these symbols, as most foreign language dictionaries use the IPA.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02584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Phonetic Alphabet for English Pronunciation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170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346219"/>
              </p:ext>
            </p:extLst>
          </p:nvPr>
        </p:nvGraphicFramePr>
        <p:xfrm>
          <a:off x="508001" y="667659"/>
          <a:ext cx="11030856" cy="5791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2805"/>
                <a:gridCol w="1323561"/>
                <a:gridCol w="682050"/>
                <a:gridCol w="1002805"/>
                <a:gridCol w="1002805"/>
                <a:gridCol w="1002805"/>
                <a:gridCol w="1002805"/>
                <a:gridCol w="1002805"/>
                <a:gridCol w="1002805"/>
                <a:gridCol w="1002805"/>
                <a:gridCol w="1002805"/>
              </a:tblGrid>
              <a:tr h="376989">
                <a:tc gridSpan="11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i="1" dirty="0" smtClean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ig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heal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ʌ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il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leaf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ai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ght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eal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reef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ɔi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oy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eel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eal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ou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ɪ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bit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eal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err="1">
                          <a:solidFill>
                            <a:schemeClr val="tx1"/>
                          </a:solidFill>
                          <a:effectLst/>
                        </a:rPr>
                        <a:t>t̠ʃ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ch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itch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ɛ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bet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46322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θ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igh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ʤ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ee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ʊ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oo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ð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ʍ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hich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ɔ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awe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3769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ʃ	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</a:rPr>
                        <a:t>Sh</a:t>
                      </a:r>
                      <a:r>
                        <a:rPr lang="en-ZW" sz="2000" b="0" dirty="0" smtClean="0">
                          <a:solidFill>
                            <a:schemeClr val="tx1"/>
                          </a:solidFill>
                          <a:effectLst/>
                        </a:rPr>
                        <a:t>arp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kill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u: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oo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9746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ʒ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Mea</a:t>
                      </a:r>
                      <a:r>
                        <a:rPr lang="en-ZW" sz="2000" b="1" i="1" dirty="0" smtClean="0">
                          <a:solidFill>
                            <a:srgbClr val="C00000"/>
                          </a:solidFill>
                          <a:effectLst/>
                        </a:rPr>
                        <a:t>s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ure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gill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ZW" sz="2000" b="0" dirty="0" smtClean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ZW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ə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0" dirty="0" smtClean="0">
                          <a:solidFill>
                            <a:schemeClr val="tx1"/>
                          </a:solidFill>
                          <a:effectLst/>
                        </a:rPr>
                        <a:t>so</a:t>
                      </a: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ZW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9746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ill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ŋ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rin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>
                          <a:solidFill>
                            <a:schemeClr val="tx1"/>
                          </a:solidFill>
                          <a:effectLst/>
                        </a:rPr>
                        <a:t>æ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en-ZW" sz="2000" b="1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W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0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kumimoji="0" lang="en-ZW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ʊ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W" sz="2000" dirty="0">
                          <a:solidFill>
                            <a:schemeClr val="tx1"/>
                          </a:solidFill>
                          <a:effectLst/>
                        </a:rPr>
                        <a:t>cow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0030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517</TotalTime>
  <Words>1064</Words>
  <Application>Microsoft Office PowerPoint</Application>
  <PresentationFormat>Widescreen</PresentationFormat>
  <Paragraphs>193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Times New Roman</vt:lpstr>
      <vt:lpstr>Trebuchet MS</vt:lpstr>
      <vt:lpstr>Wingdings 3</vt:lpstr>
      <vt:lpstr>Facet</vt:lpstr>
      <vt:lpstr>LEVELS OF LINGUISTIC ANALYSIS</vt:lpstr>
      <vt:lpstr>LEVELS OF LINGUISTIC ANALYSIS</vt:lpstr>
      <vt:lpstr>LEVELS OF LINGUISTIC ANALYSIS</vt:lpstr>
      <vt:lpstr>LEVELS OF LINGUISTIC ANALYSIS</vt:lpstr>
      <vt:lpstr>PHONETICS</vt:lpstr>
      <vt:lpstr>Articulatory Phonetics</vt:lpstr>
      <vt:lpstr>INTERNATIONAL PHONETIC ALPHABET</vt:lpstr>
      <vt:lpstr>Phonetic Alphabet for English Pronunciation</vt:lpstr>
      <vt:lpstr>PowerPoint Presentation</vt:lpstr>
      <vt:lpstr>PHONETICS cont’d</vt:lpstr>
      <vt:lpstr>PHONETICS</vt:lpstr>
      <vt:lpstr>ORGANS OF SPEECH</vt:lpstr>
      <vt:lpstr>ORGANS OF SPEECH</vt:lpstr>
      <vt:lpstr>ORGANS OF SPEECH</vt:lpstr>
      <vt:lpstr>ORGANS OF SPEECH</vt:lpstr>
      <vt:lpstr>ORGANS OF SPEECH</vt:lpstr>
      <vt:lpstr>Descriptions for Different Organs of Speech </vt:lpstr>
      <vt:lpstr>Descriptions for Different Organs of Speech </vt:lpstr>
      <vt:lpstr>Descriptions for Different Organs of Speech</vt:lpstr>
      <vt:lpstr>PARTS OF THE TONGUE</vt:lpstr>
      <vt:lpstr>Descriptions for Different Organs of Speech</vt:lpstr>
      <vt:lpstr>ALVEOLAR RIDGE…parts that are highlighted</vt:lpstr>
      <vt:lpstr>Descriptions for Different Organs of Speech</vt:lpstr>
      <vt:lpstr>Hard palate…highlighted parts</vt:lpstr>
      <vt:lpstr>Descriptions for Different Organs of Speech</vt:lpstr>
      <vt:lpstr>SOFT PALATE/VELUM</vt:lpstr>
      <vt:lpstr>Descriptions for Different Organs of Speech</vt:lpstr>
      <vt:lpstr>Descriptions for Different Organs of Speech</vt:lpstr>
      <vt:lpstr>Descriptions for Different Organs of Speech</vt:lpstr>
      <vt:lpstr>Next …description of sounds…vowels and consonants</vt:lpstr>
      <vt:lpstr>THE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PHONETICS</dc:title>
  <dc:creator>admin</dc:creator>
  <cp:lastModifiedBy>admin</cp:lastModifiedBy>
  <cp:revision>38</cp:revision>
  <dcterms:created xsi:type="dcterms:W3CDTF">2020-09-13T10:28:10Z</dcterms:created>
  <dcterms:modified xsi:type="dcterms:W3CDTF">2022-08-10T07:17:44Z</dcterms:modified>
</cp:coreProperties>
</file>