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sldIdLst>
    <p:sldId id="256" r:id="rId2"/>
    <p:sldId id="257" r:id="rId3"/>
    <p:sldId id="258" r:id="rId4"/>
    <p:sldId id="259" r:id="rId5"/>
    <p:sldId id="260" r:id="rId6"/>
    <p:sldId id="261" r:id="rId7"/>
    <p:sldId id="262" r:id="rId8"/>
    <p:sldId id="267" r:id="rId9"/>
    <p:sldId id="263" r:id="rId10"/>
    <p:sldId id="264"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9/22/2020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9/22/2020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9/22/2020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9/22/2020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9/22/2020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9/22/2020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9/22/2020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9476" y="1803405"/>
            <a:ext cx="11433048" cy="1825096"/>
          </a:xfrm>
        </p:spPr>
        <p:txBody>
          <a:bodyPr>
            <a:normAutofit/>
          </a:bodyPr>
          <a:lstStyle/>
          <a:p>
            <a:r>
              <a:rPr lang="en-US" b="1" dirty="0" smtClean="0">
                <a:effectLst>
                  <a:outerShdw blurRad="38100" dist="38100" dir="2700000" algn="tl">
                    <a:srgbClr val="000000">
                      <a:alpha val="43137"/>
                    </a:srgbClr>
                  </a:outerShdw>
                </a:effectLst>
              </a:rPr>
              <a:t>CLASSIFICATION AND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DESCRIPTION OF SOUNDS</a:t>
            </a:r>
            <a:endParaRPr lang="en-US"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pPr algn="r"/>
            <a:r>
              <a:rPr lang="en-US" b="1" dirty="0" smtClean="0">
                <a:effectLst>
                  <a:outerShdw blurRad="38100" dist="38100" dir="2700000" algn="tl">
                    <a:srgbClr val="000000">
                      <a:alpha val="43137"/>
                    </a:srgbClr>
                  </a:outerShdw>
                </a:effectLst>
              </a:rPr>
              <a:t>PHONETICS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0143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536393"/>
          </a:xfrm>
        </p:spPr>
        <p:txBody>
          <a:bodyPr>
            <a:normAutofit fontScale="90000"/>
          </a:bodyPr>
          <a:lstStyle/>
          <a:p>
            <a:pPr algn="l"/>
            <a:r>
              <a:rPr lang="en-ZW" b="1" dirty="0">
                <a:effectLst>
                  <a:outerShdw blurRad="38100" dist="38100" dir="2700000" algn="tl">
                    <a:srgbClr val="000000">
                      <a:alpha val="43137"/>
                    </a:srgbClr>
                  </a:outerShdw>
                </a:effectLst>
              </a:rPr>
              <a:t>Manner of Articulation</a:t>
            </a:r>
            <a:endParaRPr lang="en-US" dirty="0"/>
          </a:p>
        </p:txBody>
      </p:sp>
      <p:sp>
        <p:nvSpPr>
          <p:cNvPr id="3" name="Content Placeholder 2"/>
          <p:cNvSpPr>
            <a:spLocks noGrp="1"/>
          </p:cNvSpPr>
          <p:nvPr>
            <p:ph idx="1"/>
          </p:nvPr>
        </p:nvSpPr>
        <p:spPr>
          <a:xfrm>
            <a:off x="685800" y="1622738"/>
            <a:ext cx="10820400" cy="4595947"/>
          </a:xfrm>
        </p:spPr>
        <p:txBody>
          <a:bodyPr>
            <a:normAutofit fontScale="92500" lnSpcReduction="10000"/>
          </a:bodyPr>
          <a:lstStyle/>
          <a:p>
            <a:r>
              <a:rPr lang="en-ZW" sz="3200" dirty="0" smtClean="0"/>
              <a:t>English voiced consonants tend to be articulated with relatively weak energy compared to voiceless consonants which are </a:t>
            </a:r>
            <a:r>
              <a:rPr lang="en-ZW" sz="3200" b="1" dirty="0" smtClean="0"/>
              <a:t>fortis</a:t>
            </a:r>
            <a:r>
              <a:rPr lang="en-ZW" sz="3200" dirty="0" smtClean="0"/>
              <a:t>(strong). Voiced consonants are </a:t>
            </a:r>
            <a:r>
              <a:rPr lang="en-ZW" sz="3200" b="1" dirty="0" smtClean="0"/>
              <a:t>lenis</a:t>
            </a:r>
            <a:r>
              <a:rPr lang="en-ZW" sz="3200" dirty="0" smtClean="0"/>
              <a:t> (weak).</a:t>
            </a:r>
          </a:p>
          <a:p>
            <a:r>
              <a:rPr lang="en-ZW" sz="3200" dirty="0" smtClean="0"/>
              <a:t>You </a:t>
            </a:r>
            <a:r>
              <a:rPr lang="en-ZW" sz="3200" dirty="0"/>
              <a:t>should practice saying the sounds of the English alphabet to see if you can identify the places of articulation in the mouth. </a:t>
            </a:r>
            <a:endParaRPr lang="en-ZW" sz="3200" dirty="0" smtClean="0"/>
          </a:p>
          <a:p>
            <a:r>
              <a:rPr lang="en-ZW" sz="3200" dirty="0" smtClean="0"/>
              <a:t>The </a:t>
            </a:r>
            <a:r>
              <a:rPr lang="en-ZW" sz="3200" dirty="0"/>
              <a:t>sounds are described by voicing, place and then manner of articulation, so the sound </a:t>
            </a:r>
            <a:r>
              <a:rPr lang="en-ZW" sz="3200" dirty="0" smtClean="0"/>
              <a:t>/b/ </a:t>
            </a:r>
            <a:r>
              <a:rPr lang="en-ZW" sz="3200" dirty="0"/>
              <a:t>would be called a voiced </a:t>
            </a:r>
            <a:r>
              <a:rPr lang="en-ZW" sz="3200" dirty="0" smtClean="0"/>
              <a:t>bilabial plosive </a:t>
            </a:r>
            <a:r>
              <a:rPr lang="en-ZW" sz="3200" dirty="0"/>
              <a:t>and the sound /s/ would be called a voiceless alveolar fricative.</a:t>
            </a:r>
            <a:endParaRPr lang="en-US" sz="3200" dirty="0"/>
          </a:p>
          <a:p>
            <a:endParaRPr lang="en-US" dirty="0"/>
          </a:p>
        </p:txBody>
      </p:sp>
    </p:spTree>
    <p:extLst>
      <p:ext uri="{BB962C8B-B14F-4D97-AF65-F5344CB8AC3E}">
        <p14:creationId xmlns:p14="http://schemas.microsoft.com/office/powerpoint/2010/main" val="735675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68447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991" y="154546"/>
            <a:ext cx="7827818" cy="927280"/>
          </a:xfrm>
        </p:spPr>
        <p:txBody>
          <a:bodyPr>
            <a:normAutofit fontScale="90000"/>
          </a:bodyPr>
          <a:lstStyle/>
          <a:p>
            <a:pPr algn="l"/>
            <a:r>
              <a:rPr lang="en-US" dirty="0" smtClean="0"/>
              <a:t>CLASSIFICATION OF SOUNDS</a:t>
            </a:r>
            <a:br>
              <a:rPr lang="en-US" dirty="0" smtClean="0"/>
            </a:br>
            <a:endParaRPr lang="en-US" dirty="0"/>
          </a:p>
        </p:txBody>
      </p:sp>
      <p:sp>
        <p:nvSpPr>
          <p:cNvPr id="3" name="Content Placeholder 2"/>
          <p:cNvSpPr>
            <a:spLocks noGrp="1"/>
          </p:cNvSpPr>
          <p:nvPr>
            <p:ph idx="1"/>
          </p:nvPr>
        </p:nvSpPr>
        <p:spPr>
          <a:xfrm>
            <a:off x="1177637" y="1468192"/>
            <a:ext cx="9836727" cy="4855334"/>
          </a:xfrm>
        </p:spPr>
        <p:txBody>
          <a:bodyPr/>
          <a:lstStyle/>
          <a:p>
            <a:pPr marL="0" indent="0">
              <a:buNone/>
            </a:pPr>
            <a:endParaRPr lang="en-US" dirty="0" smtClean="0"/>
          </a:p>
          <a:p>
            <a:pPr marL="0" indent="0">
              <a:buNone/>
            </a:pPr>
            <a:r>
              <a:rPr lang="en-US" dirty="0" smtClean="0"/>
              <a:t>Speech sounds are classified into two categories. These are:</a:t>
            </a:r>
          </a:p>
          <a:p>
            <a:r>
              <a:rPr lang="en-US" dirty="0" smtClean="0"/>
              <a:t>Consonants, and</a:t>
            </a:r>
          </a:p>
          <a:p>
            <a:r>
              <a:rPr lang="en-US" dirty="0" smtClean="0"/>
              <a:t>Vowels</a:t>
            </a:r>
          </a:p>
          <a:p>
            <a:pPr marL="0" indent="0">
              <a:buNone/>
            </a:pPr>
            <a:r>
              <a:rPr lang="en-US" dirty="0" smtClean="0"/>
              <a:t>Semi vowels are classified among consonants on functional grounds.</a:t>
            </a:r>
          </a:p>
          <a:p>
            <a:pPr marL="0" indent="0">
              <a:buNone/>
            </a:pPr>
            <a:r>
              <a:rPr lang="en-US" dirty="0" smtClean="0"/>
              <a:t>Remember that most speech sounds are produced the force of expiration.</a:t>
            </a:r>
          </a:p>
          <a:p>
            <a:pPr marL="0" indent="0">
              <a:buNone/>
            </a:pPr>
            <a:r>
              <a:rPr lang="en-US" dirty="0" smtClean="0"/>
              <a:t>These are called egressive sounds. Those produced by sucking in air from outside are ingressive sounds.</a:t>
            </a:r>
            <a:endParaRPr lang="en-US" dirty="0"/>
          </a:p>
        </p:txBody>
      </p:sp>
    </p:spTree>
    <p:extLst>
      <p:ext uri="{BB962C8B-B14F-4D97-AF65-F5344CB8AC3E}">
        <p14:creationId xmlns:p14="http://schemas.microsoft.com/office/powerpoint/2010/main" val="32141126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471999"/>
          </a:xfrm>
        </p:spPr>
        <p:txBody>
          <a:bodyPr>
            <a:normAutofit fontScale="90000"/>
          </a:bodyPr>
          <a:lstStyle/>
          <a:p>
            <a:pPr algn="l"/>
            <a:r>
              <a:rPr lang="en-US" b="1" dirty="0" smtClean="0"/>
              <a:t>consonants</a:t>
            </a:r>
            <a:endParaRPr lang="en-US" b="1" dirty="0"/>
          </a:p>
        </p:txBody>
      </p:sp>
      <p:sp>
        <p:nvSpPr>
          <p:cNvPr id="3" name="Content Placeholder 2"/>
          <p:cNvSpPr>
            <a:spLocks noGrp="1"/>
          </p:cNvSpPr>
          <p:nvPr>
            <p:ph idx="1"/>
          </p:nvPr>
        </p:nvSpPr>
        <p:spPr>
          <a:xfrm>
            <a:off x="685800" y="1481070"/>
            <a:ext cx="10820400" cy="4737615"/>
          </a:xfrm>
        </p:spPr>
        <p:txBody>
          <a:bodyPr/>
          <a:lstStyle/>
          <a:p>
            <a:r>
              <a:rPr lang="en-ZW" dirty="0"/>
              <a:t>Consonants are produced as air from the lungs is pushed through the glottis (the opening between the vocal cords) and out the mouth. </a:t>
            </a:r>
            <a:endParaRPr lang="en-ZW" dirty="0" smtClean="0"/>
          </a:p>
          <a:p>
            <a:r>
              <a:rPr lang="en-ZW" dirty="0" smtClean="0"/>
              <a:t>In their production, the vocal tract  is either closed or restricted, and the airflow is either blocked or restricted. </a:t>
            </a:r>
          </a:p>
          <a:p>
            <a:r>
              <a:rPr lang="en-ZW" dirty="0" smtClean="0"/>
              <a:t>They </a:t>
            </a:r>
            <a:r>
              <a:rPr lang="en-ZW" dirty="0"/>
              <a:t>are classified </a:t>
            </a:r>
            <a:r>
              <a:rPr lang="en-ZW" dirty="0" smtClean="0"/>
              <a:t>according </a:t>
            </a:r>
            <a:r>
              <a:rPr lang="en-ZW" dirty="0"/>
              <a:t>to voicing, aspiration, nasal/oral sounds, places of articulation and manners of </a:t>
            </a:r>
            <a:r>
              <a:rPr lang="en-ZW" dirty="0" smtClean="0"/>
              <a:t>articulation.</a:t>
            </a:r>
          </a:p>
          <a:p>
            <a:r>
              <a:rPr lang="en-ZW" b="1" dirty="0"/>
              <a:t>Voicing</a:t>
            </a:r>
            <a:r>
              <a:rPr lang="en-ZW" dirty="0"/>
              <a:t> is whether the vocal folds vibrate or not. The sound /s/ is called voiceless because there is no vibration, and the sound /z/ is called voiced because the vocal folds do vibrate (you can feel on your neck if there is vibration.) </a:t>
            </a:r>
          </a:p>
        </p:txBody>
      </p:sp>
    </p:spTree>
    <p:extLst>
      <p:ext uri="{BB962C8B-B14F-4D97-AF65-F5344CB8AC3E}">
        <p14:creationId xmlns:p14="http://schemas.microsoft.com/office/powerpoint/2010/main" val="20070084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587909"/>
          </a:xfrm>
        </p:spPr>
        <p:txBody>
          <a:bodyPr>
            <a:normAutofit fontScale="90000"/>
          </a:bodyPr>
          <a:lstStyle/>
          <a:p>
            <a:endParaRPr lang="en-US" dirty="0"/>
          </a:p>
        </p:txBody>
      </p:sp>
      <p:sp>
        <p:nvSpPr>
          <p:cNvPr id="3" name="Content Placeholder 2"/>
          <p:cNvSpPr>
            <a:spLocks noGrp="1"/>
          </p:cNvSpPr>
          <p:nvPr>
            <p:ph idx="1"/>
          </p:nvPr>
        </p:nvSpPr>
        <p:spPr>
          <a:xfrm>
            <a:off x="685799" y="1596980"/>
            <a:ext cx="11072611" cy="4621705"/>
          </a:xfrm>
        </p:spPr>
        <p:txBody>
          <a:bodyPr/>
          <a:lstStyle/>
          <a:p>
            <a:r>
              <a:rPr lang="en-ZW" dirty="0"/>
              <a:t>The common sounds in Zambian Languages grouped into voiceless sounds and voiced sounds</a:t>
            </a:r>
            <a:endParaRPr lang="en-US" dirty="0"/>
          </a:p>
          <a:p>
            <a:r>
              <a:rPr lang="en-US" dirty="0" smtClean="0"/>
              <a:t>Voiceless:</a:t>
            </a:r>
          </a:p>
          <a:p>
            <a:endParaRPr lang="en-US" dirty="0"/>
          </a:p>
          <a:p>
            <a:r>
              <a:rPr lang="en-US" dirty="0" smtClean="0"/>
              <a:t>Voiced: </a:t>
            </a:r>
            <a:endParaRPr lang="en-US" dirty="0"/>
          </a:p>
        </p:txBody>
      </p:sp>
    </p:spTree>
    <p:extLst>
      <p:ext uri="{BB962C8B-B14F-4D97-AF65-F5344CB8AC3E}">
        <p14:creationId xmlns:p14="http://schemas.microsoft.com/office/powerpoint/2010/main" val="3487975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471999"/>
          </a:xfrm>
        </p:spPr>
        <p:txBody>
          <a:bodyPr>
            <a:normAutofit fontScale="90000"/>
          </a:bodyPr>
          <a:lstStyle/>
          <a:p>
            <a:pPr algn="l"/>
            <a:r>
              <a:rPr lang="en-US" dirty="0" smtClean="0"/>
              <a:t>aspiration</a:t>
            </a:r>
            <a:endParaRPr lang="en-US" dirty="0"/>
          </a:p>
        </p:txBody>
      </p:sp>
      <p:sp>
        <p:nvSpPr>
          <p:cNvPr id="3" name="Content Placeholder 2"/>
          <p:cNvSpPr>
            <a:spLocks noGrp="1"/>
          </p:cNvSpPr>
          <p:nvPr>
            <p:ph idx="1"/>
          </p:nvPr>
        </p:nvSpPr>
        <p:spPr>
          <a:xfrm>
            <a:off x="685800" y="1378040"/>
            <a:ext cx="10820400" cy="4840646"/>
          </a:xfrm>
        </p:spPr>
        <p:txBody>
          <a:bodyPr>
            <a:normAutofit/>
          </a:bodyPr>
          <a:lstStyle/>
          <a:p>
            <a:pPr marL="0" indent="0">
              <a:buNone/>
            </a:pPr>
            <a:r>
              <a:rPr lang="en-ZW" sz="2800" dirty="0" smtClean="0"/>
              <a:t>The following are the aspirated sounds in English :  /b</a:t>
            </a:r>
            <a:r>
              <a:rPr lang="en-ZW" sz="2800" dirty="0"/>
              <a:t>/, /p/ and /t/. </a:t>
            </a:r>
            <a:endParaRPr lang="en-ZW" sz="2800" dirty="0" smtClean="0"/>
          </a:p>
          <a:p>
            <a:pPr marL="0" indent="0">
              <a:buNone/>
            </a:pPr>
            <a:r>
              <a:rPr lang="en-ZW" sz="2800" dirty="0" smtClean="0"/>
              <a:t>An </a:t>
            </a:r>
            <a:r>
              <a:rPr lang="en-ZW" sz="2800" dirty="0"/>
              <a:t>extra puff of air is pushed out when these sounds begin a word or stressed syllable. </a:t>
            </a:r>
            <a:endParaRPr lang="en-ZW" sz="2800" dirty="0" smtClean="0"/>
          </a:p>
          <a:p>
            <a:pPr marL="0" indent="0">
              <a:buNone/>
            </a:pPr>
            <a:r>
              <a:rPr lang="en-ZW" sz="2800" dirty="0" smtClean="0"/>
              <a:t>Hold </a:t>
            </a:r>
            <a:r>
              <a:rPr lang="en-ZW" sz="2800" dirty="0"/>
              <a:t>a piece of paper close to your mouth when saying the words </a:t>
            </a:r>
            <a:r>
              <a:rPr lang="en-ZW" sz="2800" b="1" i="1" dirty="0"/>
              <a:t>pin</a:t>
            </a:r>
            <a:r>
              <a:rPr lang="en-ZW" sz="2800" dirty="0"/>
              <a:t> and </a:t>
            </a:r>
            <a:r>
              <a:rPr lang="en-ZW" sz="2800" b="1" i="1" dirty="0"/>
              <a:t>spin</a:t>
            </a:r>
            <a:r>
              <a:rPr lang="en-ZW" sz="2800" dirty="0"/>
              <a:t>. You should notice extra air when you say </a:t>
            </a:r>
            <a:r>
              <a:rPr lang="en-ZW" sz="2800" b="1" dirty="0"/>
              <a:t>pin</a:t>
            </a:r>
            <a:r>
              <a:rPr lang="en-ZW" sz="2800" b="1" dirty="0" smtClean="0"/>
              <a:t>.</a:t>
            </a:r>
          </a:p>
          <a:p>
            <a:pPr marL="0" indent="0">
              <a:buNone/>
            </a:pPr>
            <a:r>
              <a:rPr lang="en-ZW" sz="2800" dirty="0" smtClean="0"/>
              <a:t>Aspiration </a:t>
            </a:r>
            <a:r>
              <a:rPr lang="en-ZW" sz="2800" dirty="0"/>
              <a:t>is indicated in writing with a superscript h, as in /pʰ/. </a:t>
            </a:r>
            <a:endParaRPr lang="en-ZW" sz="2800" dirty="0" smtClean="0"/>
          </a:p>
          <a:p>
            <a:pPr marL="0" indent="0">
              <a:buNone/>
            </a:pPr>
            <a:r>
              <a:rPr lang="en-ZW" sz="2800" dirty="0" smtClean="0"/>
              <a:t>In Nyanja we </a:t>
            </a:r>
            <a:r>
              <a:rPr lang="en-ZW" sz="2800" dirty="0"/>
              <a:t>have /pʰ</a:t>
            </a:r>
            <a:r>
              <a:rPr lang="en-ZW" sz="2800" dirty="0" smtClean="0"/>
              <a:t>/ as in </a:t>
            </a:r>
            <a:r>
              <a:rPr lang="en-ZW" sz="2800" b="1" dirty="0" smtClean="0"/>
              <a:t>Ph</a:t>
            </a:r>
            <a:r>
              <a:rPr lang="en-ZW" sz="2800" dirty="0" smtClean="0"/>
              <a:t>iri and /tʰ</a:t>
            </a:r>
            <a:r>
              <a:rPr lang="en-ZW" sz="2800" dirty="0"/>
              <a:t>/ </a:t>
            </a:r>
            <a:r>
              <a:rPr lang="en-ZW" sz="2800" dirty="0" smtClean="0"/>
              <a:t> as in </a:t>
            </a:r>
            <a:r>
              <a:rPr lang="en-ZW" sz="2800" b="1" dirty="0" smtClean="0"/>
              <a:t>Th</a:t>
            </a:r>
            <a:r>
              <a:rPr lang="en-ZW" sz="2800" dirty="0" smtClean="0"/>
              <a:t>andiwe.</a:t>
            </a:r>
            <a:endParaRPr lang="en-US" sz="2800" dirty="0"/>
          </a:p>
        </p:txBody>
      </p:sp>
    </p:spTree>
    <p:extLst>
      <p:ext uri="{BB962C8B-B14F-4D97-AF65-F5344CB8AC3E}">
        <p14:creationId xmlns:p14="http://schemas.microsoft.com/office/powerpoint/2010/main" val="1115045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549272"/>
          </a:xfrm>
        </p:spPr>
        <p:txBody>
          <a:bodyPr>
            <a:normAutofit fontScale="90000"/>
          </a:bodyPr>
          <a:lstStyle/>
          <a:p>
            <a:pPr algn="l"/>
            <a:r>
              <a:rPr lang="en-US" b="1" dirty="0"/>
              <a:t>consonants</a:t>
            </a:r>
            <a:endParaRPr lang="en-US" dirty="0"/>
          </a:p>
        </p:txBody>
      </p:sp>
      <p:sp>
        <p:nvSpPr>
          <p:cNvPr id="3" name="Content Placeholder 2"/>
          <p:cNvSpPr>
            <a:spLocks noGrp="1"/>
          </p:cNvSpPr>
          <p:nvPr>
            <p:ph idx="1"/>
          </p:nvPr>
        </p:nvSpPr>
        <p:spPr>
          <a:xfrm>
            <a:off x="685800" y="1429556"/>
            <a:ext cx="10820400" cy="4789130"/>
          </a:xfrm>
        </p:spPr>
        <p:txBody>
          <a:bodyPr/>
          <a:lstStyle/>
          <a:p>
            <a:r>
              <a:rPr lang="en-ZW" sz="2800" dirty="0"/>
              <a:t>Nasal sounds are produced when the velum (the soft palate located in the back of the roof of the mouth) is lowered and air is passed through the nose and mouth</a:t>
            </a:r>
            <a:r>
              <a:rPr lang="en-ZW" sz="2800" dirty="0" smtClean="0"/>
              <a:t>.</a:t>
            </a:r>
          </a:p>
          <a:p>
            <a:r>
              <a:rPr lang="en-ZW" sz="2800" dirty="0" smtClean="0"/>
              <a:t> </a:t>
            </a:r>
            <a:r>
              <a:rPr lang="en-ZW" sz="2800" dirty="0"/>
              <a:t>Oral sounds are produced when the velum is raised and air passes only through the mouth.</a:t>
            </a:r>
            <a:endParaRPr lang="en-US" sz="2800" dirty="0"/>
          </a:p>
          <a:p>
            <a:endParaRPr lang="en-US" dirty="0"/>
          </a:p>
        </p:txBody>
      </p:sp>
    </p:spTree>
    <p:extLst>
      <p:ext uri="{BB962C8B-B14F-4D97-AF65-F5344CB8AC3E}">
        <p14:creationId xmlns:p14="http://schemas.microsoft.com/office/powerpoint/2010/main" val="114407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334851"/>
            <a:ext cx="8610600" cy="1210614"/>
          </a:xfrm>
        </p:spPr>
        <p:txBody>
          <a:bodyPr>
            <a:normAutofit/>
          </a:bodyPr>
          <a:lstStyle/>
          <a:p>
            <a:pPr algn="l"/>
            <a:r>
              <a:rPr lang="en-ZW" b="1" dirty="0" smtClean="0"/>
              <a:t>Place </a:t>
            </a:r>
            <a:r>
              <a:rPr lang="en-ZW" b="1" dirty="0"/>
              <a:t>of Articulation</a:t>
            </a:r>
            <a:r>
              <a:rPr lang="en-ZW" dirty="0"/>
              <a:t/>
            </a:r>
            <a:br>
              <a:rPr lang="en-ZW" dirty="0"/>
            </a:br>
            <a:endParaRPr lang="en-US" dirty="0"/>
          </a:p>
        </p:txBody>
      </p:sp>
      <p:sp>
        <p:nvSpPr>
          <p:cNvPr id="3" name="Content Placeholder 2"/>
          <p:cNvSpPr>
            <a:spLocks noGrp="1"/>
          </p:cNvSpPr>
          <p:nvPr>
            <p:ph idx="1"/>
          </p:nvPr>
        </p:nvSpPr>
        <p:spPr>
          <a:xfrm>
            <a:off x="685800" y="1429556"/>
            <a:ext cx="10820400" cy="4789130"/>
          </a:xfrm>
        </p:spPr>
        <p:txBody>
          <a:bodyPr>
            <a:normAutofit/>
          </a:bodyPr>
          <a:lstStyle/>
          <a:p>
            <a:r>
              <a:rPr lang="en-ZW" sz="2800" dirty="0" smtClean="0"/>
              <a:t>This is a place where the vocal tract is blocked or narrowed by a movable organ of speech. </a:t>
            </a:r>
          </a:p>
          <a:p>
            <a:pPr marL="0" indent="0">
              <a:buNone/>
            </a:pPr>
            <a:r>
              <a:rPr lang="en-ZW" sz="2800" b="1" i="1" dirty="0" smtClean="0"/>
              <a:t>Bilabial</a:t>
            </a:r>
            <a:r>
              <a:rPr lang="en-ZW" sz="2800" i="1" dirty="0"/>
              <a:t>: </a:t>
            </a:r>
            <a:r>
              <a:rPr lang="en-ZW" sz="2800" dirty="0" smtClean="0"/>
              <a:t>the airstream is blocked or narrowed by the two lips </a:t>
            </a:r>
            <a:r>
              <a:rPr lang="en-ZW" sz="2800" b="1" dirty="0" smtClean="0"/>
              <a:t>[b p m]</a:t>
            </a:r>
            <a:r>
              <a:rPr lang="en-ZW" sz="2800" b="1" dirty="0"/>
              <a:t/>
            </a:r>
            <a:br>
              <a:rPr lang="en-ZW" sz="2800" b="1" dirty="0"/>
            </a:br>
            <a:r>
              <a:rPr lang="en-ZW" sz="2800" b="1" i="1" dirty="0" smtClean="0"/>
              <a:t>Labiodental</a:t>
            </a:r>
            <a:r>
              <a:rPr lang="en-ZW" sz="2800" i="1" dirty="0"/>
              <a:t>:</a:t>
            </a:r>
            <a:r>
              <a:rPr lang="en-ZW" sz="2800" dirty="0"/>
              <a:t> </a:t>
            </a:r>
            <a:r>
              <a:rPr lang="en-ZW" sz="2800" dirty="0" smtClean="0"/>
              <a:t>lower </a:t>
            </a:r>
            <a:r>
              <a:rPr lang="en-ZW" sz="2800" dirty="0"/>
              <a:t>lip against </a:t>
            </a:r>
            <a:r>
              <a:rPr lang="en-ZW" sz="2800" dirty="0" smtClean="0"/>
              <a:t>upper teeth  </a:t>
            </a:r>
            <a:r>
              <a:rPr lang="en-ZW" sz="2800" b="1" dirty="0" smtClean="0"/>
              <a:t>[</a:t>
            </a:r>
            <a:r>
              <a:rPr lang="en-ZW" sz="2800" b="1" dirty="0"/>
              <a:t>f v]</a:t>
            </a:r>
            <a:r>
              <a:rPr lang="en-ZW" sz="2800" dirty="0"/>
              <a:t> </a:t>
            </a:r>
            <a:endParaRPr lang="en-ZW" sz="2800" dirty="0" smtClean="0"/>
          </a:p>
          <a:p>
            <a:pPr marL="0" indent="0">
              <a:buNone/>
            </a:pPr>
            <a:r>
              <a:rPr lang="en-ZW" sz="2800" dirty="0"/>
              <a:t/>
            </a:r>
            <a:br>
              <a:rPr lang="en-ZW" sz="2800" dirty="0"/>
            </a:br>
            <a:r>
              <a:rPr lang="en-ZW" sz="2800" b="1" i="1" dirty="0" smtClean="0"/>
              <a:t>Dental/Interdental</a:t>
            </a:r>
            <a:r>
              <a:rPr lang="en-ZW" sz="2800" dirty="0"/>
              <a:t>: </a:t>
            </a:r>
            <a:r>
              <a:rPr lang="en-ZW" sz="2800" dirty="0" smtClean="0"/>
              <a:t>the tip of the tongue </a:t>
            </a:r>
            <a:r>
              <a:rPr lang="en-ZW" sz="2800" dirty="0"/>
              <a:t>between </a:t>
            </a:r>
            <a:r>
              <a:rPr lang="en-ZW" sz="2800" dirty="0" smtClean="0"/>
              <a:t>teeth[θ] as in </a:t>
            </a:r>
            <a:r>
              <a:rPr lang="en-ZW" sz="2800" b="1" dirty="0" smtClean="0"/>
              <a:t>th</a:t>
            </a:r>
            <a:r>
              <a:rPr lang="en-ZW" sz="2800" dirty="0" smtClean="0"/>
              <a:t>ing, [ð]as in </a:t>
            </a:r>
            <a:r>
              <a:rPr lang="en-ZW" sz="2800" b="1" dirty="0" smtClean="0"/>
              <a:t>th</a:t>
            </a:r>
            <a:r>
              <a:rPr lang="en-ZW" sz="2800" dirty="0" smtClean="0"/>
              <a:t>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ZW" sz="2800" b="1" i="1" dirty="0" smtClean="0"/>
              <a:t>Alveolar</a:t>
            </a:r>
            <a:r>
              <a:rPr lang="en-ZW" sz="2800" i="1" dirty="0" smtClean="0"/>
              <a:t>: </a:t>
            </a:r>
            <a:r>
              <a:rPr lang="en-ZW" sz="2800" dirty="0" smtClean="0"/>
              <a:t>tongue near alveolar ridge on roof of mouth (in between teeth and hard palate) </a:t>
            </a:r>
            <a:r>
              <a:rPr lang="en-ZW" sz="2800" b="1" dirty="0" smtClean="0"/>
              <a:t>[n s z]</a:t>
            </a:r>
            <a:r>
              <a:rPr lang="en-ZW" b="1" dirty="0" smtClean="0"/>
              <a:t/>
            </a:r>
            <a:br>
              <a:rPr lang="en-ZW" b="1" dirty="0" smtClean="0"/>
            </a:br>
            <a:endParaRPr lang="en-US" dirty="0"/>
          </a:p>
        </p:txBody>
      </p:sp>
    </p:spTree>
    <p:extLst>
      <p:ext uri="{BB962C8B-B14F-4D97-AF65-F5344CB8AC3E}">
        <p14:creationId xmlns:p14="http://schemas.microsoft.com/office/powerpoint/2010/main" val="3762431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652303"/>
          </a:xfrm>
        </p:spPr>
        <p:txBody>
          <a:bodyPr/>
          <a:lstStyle/>
          <a:p>
            <a:pPr algn="l"/>
            <a:r>
              <a:rPr lang="en-ZW" b="1" dirty="0"/>
              <a:t>Place of </a:t>
            </a:r>
            <a:r>
              <a:rPr lang="en-ZW" b="1" dirty="0" smtClean="0"/>
              <a:t>Articulation </a:t>
            </a:r>
            <a:endParaRPr lang="en-US" dirty="0"/>
          </a:p>
        </p:txBody>
      </p:sp>
      <p:sp>
        <p:nvSpPr>
          <p:cNvPr id="3" name="Content Placeholder 2"/>
          <p:cNvSpPr>
            <a:spLocks noGrp="1"/>
          </p:cNvSpPr>
          <p:nvPr>
            <p:ph idx="1"/>
          </p:nvPr>
        </p:nvSpPr>
        <p:spPr>
          <a:xfrm>
            <a:off x="685800" y="1712890"/>
            <a:ext cx="10820400" cy="4505795"/>
          </a:xfrm>
        </p:spPr>
        <p:txBody>
          <a:bodyPr>
            <a:normAutofit fontScale="92500" lnSpcReduction="10000"/>
          </a:bodyPr>
          <a:lstStyle/>
          <a:p>
            <a:pPr marL="0" indent="0">
              <a:buNone/>
            </a:pPr>
            <a:r>
              <a:rPr lang="en-ZW" sz="3200" b="1" i="1" dirty="0"/>
              <a:t>Palato-alveolar/postalveolar</a:t>
            </a:r>
            <a:r>
              <a:rPr lang="en-ZW" sz="3200" dirty="0"/>
              <a:t>: blade of the tongue touches the alveolar ridge while the front part is raised towards the hard palate. [ʃ] as in </a:t>
            </a:r>
            <a:r>
              <a:rPr lang="en-ZW" sz="3200" b="1" dirty="0"/>
              <a:t>sh</a:t>
            </a:r>
            <a:r>
              <a:rPr lang="en-ZW" sz="3200" dirty="0"/>
              <a:t>oe, [ʒ] as in mea</a:t>
            </a:r>
            <a:r>
              <a:rPr lang="en-ZW" sz="3200" b="1" dirty="0"/>
              <a:t>s</a:t>
            </a:r>
            <a:r>
              <a:rPr lang="en-ZW" sz="3200" dirty="0"/>
              <a:t>ure</a:t>
            </a:r>
          </a:p>
          <a:p>
            <a:pPr marL="0" indent="0">
              <a:buNone/>
            </a:pPr>
            <a:r>
              <a:rPr lang="en-ZW" sz="3200" b="1" i="1" dirty="0"/>
              <a:t>Palatal:</a:t>
            </a:r>
            <a:r>
              <a:rPr lang="en-ZW" sz="3200" dirty="0"/>
              <a:t> the front of the tongue touches or is near the hard palate </a:t>
            </a:r>
            <a:r>
              <a:rPr lang="en-ZW" sz="3200" dirty="0" err="1"/>
              <a:t>e.g</a:t>
            </a:r>
            <a:r>
              <a:rPr lang="en-ZW" sz="3200" dirty="0"/>
              <a:t> </a:t>
            </a:r>
            <a:r>
              <a:rPr lang="en-ZW" sz="3200" b="1" dirty="0" err="1"/>
              <a:t>ny</a:t>
            </a:r>
            <a:r>
              <a:rPr lang="en-ZW" sz="3200" dirty="0"/>
              <a:t> in ‘</a:t>
            </a:r>
            <a:r>
              <a:rPr lang="en-ZW" sz="3200" dirty="0" err="1"/>
              <a:t>aka</a:t>
            </a:r>
            <a:r>
              <a:rPr lang="en-ZW" sz="3200" b="1" dirty="0" err="1"/>
              <a:t>ny</a:t>
            </a:r>
            <a:r>
              <a:rPr lang="en-ZW" sz="3200" dirty="0" err="1"/>
              <a:t>a</a:t>
            </a:r>
            <a:r>
              <a:rPr lang="en-ZW" sz="3200" dirty="0"/>
              <a:t>’ ‘baby</a:t>
            </a:r>
            <a:r>
              <a:rPr lang="en-ZW" sz="3200" dirty="0" smtClean="0"/>
              <a:t>’</a:t>
            </a:r>
          </a:p>
          <a:p>
            <a:pPr marL="0" indent="0">
              <a:buNone/>
            </a:pPr>
            <a:r>
              <a:rPr lang="en-ZW" sz="3200" dirty="0"/>
              <a:t/>
            </a:r>
            <a:br>
              <a:rPr lang="en-ZW" sz="3200" dirty="0"/>
            </a:br>
            <a:r>
              <a:rPr lang="en-ZW" sz="3200" b="1" i="1" dirty="0"/>
              <a:t>Velar</a:t>
            </a:r>
            <a:r>
              <a:rPr lang="en-ZW" sz="3200" dirty="0"/>
              <a:t>: back of the  tongue near </a:t>
            </a:r>
            <a:r>
              <a:rPr lang="en-ZW" sz="3200" dirty="0" smtClean="0"/>
              <a:t>velum [k g]</a:t>
            </a:r>
          </a:p>
          <a:p>
            <a:pPr marL="0" indent="0">
              <a:buNone/>
            </a:pPr>
            <a:r>
              <a:rPr lang="en-ZW" sz="3200" dirty="0"/>
              <a:t/>
            </a:r>
            <a:br>
              <a:rPr lang="en-ZW" sz="3200" dirty="0"/>
            </a:br>
            <a:r>
              <a:rPr lang="en-ZW" sz="3200" b="1" i="1" dirty="0"/>
              <a:t>Glottal:</a:t>
            </a:r>
            <a:r>
              <a:rPr lang="en-ZW" sz="3200" i="1" dirty="0"/>
              <a:t> </a:t>
            </a:r>
            <a:r>
              <a:rPr lang="en-ZW" sz="3200" dirty="0"/>
              <a:t>obstruction or narrowing of vocal tract is made by the glottis (space between vocal </a:t>
            </a:r>
            <a:r>
              <a:rPr lang="en-ZW" sz="3200" dirty="0" smtClean="0"/>
              <a:t>folds)</a:t>
            </a:r>
            <a:endParaRPr lang="en-US" sz="3200" dirty="0"/>
          </a:p>
        </p:txBody>
      </p:sp>
    </p:spTree>
    <p:extLst>
      <p:ext uri="{BB962C8B-B14F-4D97-AF65-F5344CB8AC3E}">
        <p14:creationId xmlns:p14="http://schemas.microsoft.com/office/powerpoint/2010/main" val="4180616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8610600" cy="768213"/>
          </a:xfrm>
        </p:spPr>
        <p:txBody>
          <a:bodyPr>
            <a:normAutofit fontScale="90000"/>
          </a:bodyPr>
          <a:lstStyle/>
          <a:p>
            <a:pPr algn="l"/>
            <a:r>
              <a:rPr lang="en-ZW" b="1" dirty="0">
                <a:effectLst>
                  <a:outerShdw blurRad="38100" dist="38100" dir="2700000" algn="tl">
                    <a:srgbClr val="000000">
                      <a:alpha val="43137"/>
                    </a:srgbClr>
                  </a:outerShdw>
                </a:effectLst>
              </a:rPr>
              <a:t>Manner of Articulation</a:t>
            </a:r>
            <a:r>
              <a:rPr lang="en-ZW" b="1" dirty="0"/>
              <a:t/>
            </a:r>
            <a:br>
              <a:rPr lang="en-ZW" b="1" dirty="0"/>
            </a:br>
            <a:endParaRPr lang="en-US" dirty="0"/>
          </a:p>
        </p:txBody>
      </p:sp>
      <p:sp>
        <p:nvSpPr>
          <p:cNvPr id="3" name="Content Placeholder 2"/>
          <p:cNvSpPr>
            <a:spLocks noGrp="1"/>
          </p:cNvSpPr>
          <p:nvPr>
            <p:ph idx="1"/>
          </p:nvPr>
        </p:nvSpPr>
        <p:spPr>
          <a:xfrm>
            <a:off x="685800" y="1532586"/>
            <a:ext cx="10820400" cy="4686099"/>
          </a:xfrm>
        </p:spPr>
        <p:txBody>
          <a:bodyPr>
            <a:normAutofit fontScale="85000" lnSpcReduction="20000"/>
          </a:bodyPr>
          <a:lstStyle/>
          <a:p>
            <a:pPr marL="0" indent="0">
              <a:buNone/>
            </a:pPr>
            <a:r>
              <a:rPr lang="en-ZW" sz="2800" dirty="0" smtClean="0"/>
              <a:t>This refers to how the airstream is constricted or released and whether the vocal cords vibrate.(voiced or voiceless)</a:t>
            </a:r>
          </a:p>
          <a:p>
            <a:pPr marL="0" indent="0">
              <a:buNone/>
            </a:pPr>
            <a:r>
              <a:rPr lang="en-ZW" sz="2800" b="1" dirty="0" smtClean="0"/>
              <a:t>Plosives/Stops:</a:t>
            </a:r>
            <a:r>
              <a:rPr lang="en-ZW" sz="2800" dirty="0" smtClean="0"/>
              <a:t> </a:t>
            </a:r>
            <a:r>
              <a:rPr lang="en-ZW" sz="2800" dirty="0"/>
              <a:t>obstruct airstream </a:t>
            </a:r>
            <a:r>
              <a:rPr lang="en-ZW" sz="2800" dirty="0" smtClean="0"/>
              <a:t>completely then released with an explosion</a:t>
            </a:r>
            <a:r>
              <a:rPr lang="en-ZW" sz="2800" b="1" dirty="0" smtClean="0"/>
              <a:t>[p</a:t>
            </a:r>
            <a:r>
              <a:rPr lang="en-ZW" sz="2800" dirty="0" smtClean="0"/>
              <a:t> </a:t>
            </a:r>
            <a:r>
              <a:rPr lang="en-ZW" sz="2800" b="1" dirty="0" smtClean="0"/>
              <a:t>b t d k g]</a:t>
            </a:r>
            <a:r>
              <a:rPr lang="en-ZW" sz="2800" dirty="0"/>
              <a:t/>
            </a:r>
            <a:br>
              <a:rPr lang="en-ZW" sz="2800" dirty="0"/>
            </a:br>
            <a:endParaRPr lang="en-ZW" sz="2800" dirty="0" smtClean="0"/>
          </a:p>
          <a:p>
            <a:pPr marL="0" indent="0">
              <a:buNone/>
            </a:pPr>
            <a:r>
              <a:rPr lang="en-ZW" sz="2800" b="1" dirty="0" smtClean="0"/>
              <a:t>Fricatives</a:t>
            </a:r>
            <a:r>
              <a:rPr lang="en-ZW" sz="2800" dirty="0" smtClean="0"/>
              <a:t>: </a:t>
            </a:r>
            <a:r>
              <a:rPr lang="en-ZW" sz="2800" dirty="0"/>
              <a:t>partial obstruction with </a:t>
            </a:r>
            <a:r>
              <a:rPr lang="en-ZW" sz="2800" dirty="0" smtClean="0"/>
              <a:t>friction </a:t>
            </a:r>
            <a:r>
              <a:rPr lang="en-ZW" sz="2800" b="1" dirty="0" smtClean="0"/>
              <a:t>[f v s z]</a:t>
            </a:r>
            <a:r>
              <a:rPr lang="en-ZW" sz="2800" dirty="0"/>
              <a:t/>
            </a:r>
            <a:br>
              <a:rPr lang="en-ZW" sz="2800" dirty="0"/>
            </a:br>
            <a:endParaRPr lang="en-ZW" sz="2800" dirty="0" smtClean="0"/>
          </a:p>
          <a:p>
            <a:pPr marL="0" indent="0">
              <a:buNone/>
            </a:pPr>
            <a:r>
              <a:rPr lang="en-ZW" sz="2800" b="1" dirty="0" smtClean="0"/>
              <a:t>Affricate</a:t>
            </a:r>
            <a:r>
              <a:rPr lang="en-ZW" sz="2800" dirty="0"/>
              <a:t>: stop airstream, then </a:t>
            </a:r>
            <a:r>
              <a:rPr lang="en-ZW" sz="2800" dirty="0" smtClean="0">
                <a:latin typeface="Arial Rounded MT Bold" panose="020F0704030504030204" pitchFamily="34" charset="0"/>
              </a:rPr>
              <a:t>release [</a:t>
            </a:r>
            <a:r>
              <a:rPr lang="en-ZW" sz="2800" b="1" dirty="0" smtClean="0">
                <a:latin typeface="Arial Rounded MT Bold" panose="020F0704030504030204" pitchFamily="34" charset="0"/>
              </a:rPr>
              <a:t>tʃ , </a:t>
            </a:r>
            <a:r>
              <a:rPr lang="en-ZW" sz="2800" b="1" dirty="0" smtClean="0">
                <a:latin typeface="Arial" panose="020B0604020202020204" pitchFamily="34" charset="0"/>
                <a:cs typeface="Arial" panose="020B0604020202020204" pitchFamily="34" charset="0"/>
              </a:rPr>
              <a:t>d</a:t>
            </a:r>
            <a:r>
              <a:rPr lang="en-ZW" sz="2800" dirty="0" smtClean="0"/>
              <a:t>ʒ</a:t>
            </a:r>
            <a:r>
              <a:rPr lang="en-ZW" sz="2800" b="1" dirty="0" smtClean="0">
                <a:latin typeface="Arial Rounded MT Bold" panose="020F0704030504030204" pitchFamily="34" charset="0"/>
              </a:rPr>
              <a:t> ]</a:t>
            </a:r>
          </a:p>
          <a:p>
            <a:pPr marL="0" indent="0">
              <a:buNone/>
            </a:pPr>
            <a:r>
              <a:rPr lang="en-ZW" sz="2800" b="1" i="1" dirty="0" smtClean="0"/>
              <a:t>Nasals</a:t>
            </a:r>
            <a:r>
              <a:rPr lang="en-ZW" sz="2800" dirty="0" smtClean="0"/>
              <a:t>: these are produced when the velum is lowered so that the airstream escapes through the nose </a:t>
            </a:r>
            <a:r>
              <a:rPr lang="en-ZW" sz="2800" dirty="0"/>
              <a:t/>
            </a:r>
            <a:br>
              <a:rPr lang="en-ZW" sz="2800" dirty="0"/>
            </a:br>
            <a:endParaRPr lang="en-ZW" sz="2800" dirty="0" smtClean="0"/>
          </a:p>
          <a:p>
            <a:pPr marL="0" indent="0">
              <a:buNone/>
            </a:pPr>
            <a:r>
              <a:rPr lang="en-ZW" sz="2800" b="1" dirty="0" smtClean="0"/>
              <a:t>Liquids</a:t>
            </a:r>
            <a:r>
              <a:rPr lang="en-ZW" sz="2800" dirty="0"/>
              <a:t>: partial obstruction, no </a:t>
            </a:r>
            <a:r>
              <a:rPr lang="en-ZW" sz="2800" dirty="0" smtClean="0"/>
              <a:t>friction </a:t>
            </a:r>
            <a:r>
              <a:rPr lang="en-ZW" sz="2800" b="1" dirty="0" smtClean="0"/>
              <a:t>[ l   r]</a:t>
            </a:r>
            <a:r>
              <a:rPr lang="en-ZW" sz="2800" b="1" dirty="0"/>
              <a:t/>
            </a:r>
            <a:br>
              <a:rPr lang="en-ZW" sz="2800" b="1" dirty="0"/>
            </a:br>
            <a:endParaRPr lang="en-ZW" sz="2800" b="1" dirty="0" smtClean="0"/>
          </a:p>
          <a:p>
            <a:pPr marL="0" indent="0">
              <a:buNone/>
            </a:pPr>
            <a:r>
              <a:rPr lang="en-ZW" sz="2800" b="1" dirty="0" smtClean="0"/>
              <a:t>Glides</a:t>
            </a:r>
            <a:r>
              <a:rPr lang="en-ZW" sz="2800" b="1" dirty="0"/>
              <a:t>:</a:t>
            </a:r>
            <a:r>
              <a:rPr lang="en-ZW" sz="2800" dirty="0"/>
              <a:t> little or no obstruction, must occur with a vowel </a:t>
            </a:r>
            <a:r>
              <a:rPr lang="en-ZW" sz="2800" b="1" dirty="0" smtClean="0"/>
              <a:t>[j</a:t>
            </a:r>
            <a:r>
              <a:rPr lang="en-US" sz="2800" b="1" dirty="0"/>
              <a:t>]</a:t>
            </a:r>
          </a:p>
        </p:txBody>
      </p:sp>
    </p:spTree>
    <p:extLst>
      <p:ext uri="{BB962C8B-B14F-4D97-AF65-F5344CB8AC3E}">
        <p14:creationId xmlns:p14="http://schemas.microsoft.com/office/powerpoint/2010/main" val="3992683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TM04033937[[fn=Vapor Trail]]</Template>
  <TotalTime>617</TotalTime>
  <Words>532</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Rounded MT Bold</vt:lpstr>
      <vt:lpstr>Calibri</vt:lpstr>
      <vt:lpstr>Century Gothic</vt:lpstr>
      <vt:lpstr>Times New Roman</vt:lpstr>
      <vt:lpstr>Vapor Trail</vt:lpstr>
      <vt:lpstr>CLASSIFICATION AND  DESCRIPTION OF SOUNDS</vt:lpstr>
      <vt:lpstr>CLASSIFICATION OF SOUNDS </vt:lpstr>
      <vt:lpstr>consonants</vt:lpstr>
      <vt:lpstr>PowerPoint Presentation</vt:lpstr>
      <vt:lpstr>aspiration</vt:lpstr>
      <vt:lpstr>consonants</vt:lpstr>
      <vt:lpstr>Place of Articulation </vt:lpstr>
      <vt:lpstr>Place of Articulation </vt:lpstr>
      <vt:lpstr>Manner of Articulation </vt:lpstr>
      <vt:lpstr>Manner of Articulation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CLASSIFICATION AND  DESCRIPTION OF SOUNDS</dc:title>
  <dc:creator>admin</dc:creator>
  <cp:lastModifiedBy>admin</cp:lastModifiedBy>
  <cp:revision>38</cp:revision>
  <dcterms:created xsi:type="dcterms:W3CDTF">2020-09-13T14:12:57Z</dcterms:created>
  <dcterms:modified xsi:type="dcterms:W3CDTF">2020-09-22T13:51:25Z</dcterms:modified>
</cp:coreProperties>
</file>