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29"/>
  </p:notesMasterIdLst>
  <p:sldIdLst>
    <p:sldId id="325" r:id="rId3"/>
    <p:sldId id="374" r:id="rId4"/>
    <p:sldId id="377" r:id="rId5"/>
    <p:sldId id="376" r:id="rId6"/>
    <p:sldId id="408" r:id="rId7"/>
    <p:sldId id="421" r:id="rId8"/>
    <p:sldId id="422" r:id="rId9"/>
    <p:sldId id="423" r:id="rId10"/>
    <p:sldId id="417" r:id="rId11"/>
    <p:sldId id="418" r:id="rId12"/>
    <p:sldId id="424" r:id="rId13"/>
    <p:sldId id="425" r:id="rId14"/>
    <p:sldId id="419" r:id="rId15"/>
    <p:sldId id="416" r:id="rId16"/>
    <p:sldId id="409" r:id="rId17"/>
    <p:sldId id="410" r:id="rId18"/>
    <p:sldId id="411" r:id="rId19"/>
    <p:sldId id="412" r:id="rId20"/>
    <p:sldId id="403" r:id="rId21"/>
    <p:sldId id="407" r:id="rId22"/>
    <p:sldId id="405" r:id="rId23"/>
    <p:sldId id="413" r:id="rId24"/>
    <p:sldId id="414" r:id="rId25"/>
    <p:sldId id="420" r:id="rId26"/>
    <p:sldId id="328" r:id="rId27"/>
    <p:sldId id="36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5BD80-F8F1-4F66-991D-46E83B035598}" type="datetimeFigureOut">
              <a:rPr lang="en-ZW" smtClean="0"/>
              <a:t>22/3/2024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E80DF-BB11-41A4-8D61-0821F9255C0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9095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C6A13EB-7851-499C-87C1-E89D62542B6C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72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6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500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920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408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997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54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5E7CAE2-B616-469D-B2ED-EAA8D78F0B4D}" type="datetimeFigureOut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5B87507-79B7-4F21-ABEF-7985034D485E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7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010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001000" cy="5638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C3E26-7D19-43A7-95E8-75A2C8FF3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0400" y="6553201"/>
            <a:ext cx="589401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0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A484EA1-AAAA-4FCB-BFED-CBA324E5D1D3}" type="datetimeFigureOut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C8C153B-4269-418C-A05A-632F5617C666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5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DC481D2-A9D2-420E-A459-6A34EB7D869E}" type="datetimeFigureOut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44E4CA2-DB9E-4B22-9F23-DD40D8D6E927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2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72C2C3F-0D74-4FF7-A2CE-2A4856B0C0DF}" type="datetimeFigureOut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F7E354E-34DA-4339-A348-20C6DA121F25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CC7B379-6943-4D17-BF93-AB7441FB9D61}" type="datetimeFigureOut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D4C714D-F384-4016-9680-78DECE6D08D4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11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2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6B89C41-1944-4010-8480-18245093A0C1}" type="datetimeFigureOut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FC86A23-0CB1-4D40-B481-17D46B6D2DDF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D1902-A162-4499-9AD9-D905421C2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3400" y="6569619"/>
            <a:ext cx="46863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30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F96712-B8E6-4208-B2A9-C06BADFF90CA}" type="datetimeFigureOut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06C6B29-C8EF-4559-8728-D46AA2FDBF64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13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10F02CF-6301-43DA-8A14-F3E248F43D67}" type="datetimeFigureOut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98A7384-3B25-4568-9C83-21F9342E5CC7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66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9592C88-1201-4FC3-A286-31051150B5AE}" type="datetimeFigureOut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9063EAD-2462-4EB2-BE23-B3C98AA53348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42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3A1F227-051C-4A2C-A1C9-BA94466DE2AE}" type="datetimeFigureOut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DE42A6C-DFFB-4C9C-846B-5EF416F2D418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88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134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66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0122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12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68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774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89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408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22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442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1" kern="1200">
          <a:solidFill>
            <a:srgbClr val="00793F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/>
              <a:t>1.1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71800" y="1066800"/>
            <a:ext cx="6096000" cy="2819400"/>
          </a:xfrm>
        </p:spPr>
        <p:txBody>
          <a:bodyPr/>
          <a:lstStyle/>
          <a:p>
            <a:r>
              <a:rPr lang="en-US" altLang="en-US" sz="4800" dirty="0"/>
              <a:t>Introduction To Computer Architecture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29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Servers </a:t>
            </a:r>
          </a:p>
          <a:p>
            <a:pPr lvl="1"/>
            <a:r>
              <a:rPr lang="en-GB" sz="2800" dirty="0"/>
              <a:t>a computer that serves up information to other computers on a network. </a:t>
            </a:r>
          </a:p>
          <a:p>
            <a:pPr lvl="1"/>
            <a:r>
              <a:rPr lang="en-ZW" sz="2800" dirty="0"/>
              <a:t>high processing speeds that provide one or more services to other systems on the </a:t>
            </a:r>
            <a:r>
              <a:rPr lang="en-ZW" sz="2800" b="1" dirty="0"/>
              <a:t>network</a:t>
            </a:r>
            <a:r>
              <a:rPr lang="en-ZW" sz="2800" dirty="0"/>
              <a:t>.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221085"/>
            <a:ext cx="3451126" cy="2593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370712"/>
            <a:ext cx="3241481" cy="23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00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Mainframes</a:t>
            </a:r>
            <a:r>
              <a:rPr lang="en-GB" sz="2800" dirty="0"/>
              <a:t> </a:t>
            </a:r>
          </a:p>
          <a:p>
            <a:r>
              <a:rPr lang="en-ZW" sz="2800" dirty="0"/>
              <a:t>used by organizations like banks, airlines and railways to handle millions and trillions of online transactions per second. Important features of mainframes are −</a:t>
            </a:r>
          </a:p>
          <a:p>
            <a:r>
              <a:rPr lang="en-ZW" sz="2800" dirty="0"/>
              <a:t>Big in size &amp; Very expensive</a:t>
            </a:r>
          </a:p>
          <a:p>
            <a:r>
              <a:rPr lang="en-ZW" sz="2800" dirty="0"/>
              <a:t>Hundred times Faster than servers, typically hundred megabytes per second</a:t>
            </a:r>
          </a:p>
          <a:p>
            <a:r>
              <a:rPr lang="en-ZW" sz="2800" dirty="0"/>
              <a:t>Use proprietary OS provided by the manufacturers</a:t>
            </a:r>
          </a:p>
          <a:p>
            <a:r>
              <a:rPr lang="en-ZW" sz="2800" dirty="0"/>
              <a:t>In-built hardware, software and firmware security features</a:t>
            </a:r>
          </a:p>
        </p:txBody>
      </p:sp>
    </p:spTree>
    <p:extLst>
      <p:ext uri="{BB962C8B-B14F-4D97-AF65-F5344CB8AC3E}">
        <p14:creationId xmlns:p14="http://schemas.microsoft.com/office/powerpoint/2010/main" val="1290977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8153400" cy="5638800"/>
          </a:xfrm>
        </p:spPr>
        <p:txBody>
          <a:bodyPr/>
          <a:lstStyle/>
          <a:p>
            <a:r>
              <a:rPr lang="en-GB" sz="2800" b="1" dirty="0"/>
              <a:t>Super Computers</a:t>
            </a:r>
            <a:r>
              <a:rPr lang="en-GB" sz="2800" dirty="0"/>
              <a:t> </a:t>
            </a:r>
          </a:p>
          <a:p>
            <a:r>
              <a:rPr lang="en-ZW" sz="2800" dirty="0"/>
              <a:t>fastest computers on Earth used for carrying out complex, fast and time intensive calculations for scientific and engineering applications. </a:t>
            </a:r>
          </a:p>
          <a:p>
            <a:r>
              <a:rPr lang="en-ZW" sz="2800" dirty="0"/>
              <a:t>Speed or performance is measured in teraflops, i.e. 1012 floating point operations per second.</a:t>
            </a:r>
          </a:p>
          <a:p>
            <a:endParaRPr lang="en-ZW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446" y="4252577"/>
            <a:ext cx="3814266" cy="2605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2962" y="4585633"/>
            <a:ext cx="47099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W" sz="2400" dirty="0">
                <a:latin typeface="Arial" panose="020B0604020202020204" pitchFamily="34" charset="0"/>
                <a:cs typeface="Arial" panose="020B0604020202020204" pitchFamily="34" charset="0"/>
              </a:rPr>
              <a:t>Molecular mapping &amp;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W" sz="2400" dirty="0">
                <a:latin typeface="Arial" panose="020B0604020202020204" pitchFamily="34" charset="0"/>
                <a:cs typeface="Arial" panose="020B0604020202020204" pitchFamily="34" charset="0"/>
              </a:rPr>
              <a:t>Weather forecasting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W" sz="2400" dirty="0">
                <a:latin typeface="Arial" panose="020B0604020202020204" pitchFamily="34" charset="0"/>
                <a:cs typeface="Arial" panose="020B0604020202020204" pitchFamily="34" charset="0"/>
              </a:rPr>
              <a:t>Environmental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W" sz="2400" dirty="0">
                <a:latin typeface="Arial" panose="020B0604020202020204" pitchFamily="34" charset="0"/>
                <a:cs typeface="Arial" panose="020B0604020202020204" pitchFamily="34" charset="0"/>
              </a:rPr>
              <a:t>Oil and gas exploration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W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4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Personal computers</a:t>
            </a:r>
          </a:p>
          <a:p>
            <a:pPr lvl="1"/>
            <a:r>
              <a:rPr lang="en-GB" dirty="0"/>
              <a:t>Two main styles: </a:t>
            </a:r>
            <a:r>
              <a:rPr lang="en-GB" b="1" dirty="0"/>
              <a:t>PC</a:t>
            </a:r>
            <a:r>
              <a:rPr lang="en-GB" dirty="0"/>
              <a:t> and </a:t>
            </a:r>
            <a:r>
              <a:rPr lang="en-GB" b="1" dirty="0"/>
              <a:t>Mac</a:t>
            </a:r>
            <a:r>
              <a:rPr lang="en-GB" dirty="0"/>
              <a:t>. Both are fully functional, but have a different look and feel, and many people prefer one or the other.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18" y="3807623"/>
            <a:ext cx="4019341" cy="2395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86200"/>
            <a:ext cx="2839156" cy="23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Functions of a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229600" cy="563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dirty="0"/>
              <a:t>Input data</a:t>
            </a:r>
          </a:p>
          <a:p>
            <a:pPr fontAlgn="auto">
              <a:spcAft>
                <a:spcPts val="0"/>
              </a:spcAft>
              <a:defRPr/>
            </a:pPr>
            <a:r>
              <a:rPr lang="en-ZW" dirty="0"/>
              <a:t>Process data</a:t>
            </a:r>
          </a:p>
          <a:p>
            <a:pPr fontAlgn="auto">
              <a:spcAft>
                <a:spcPts val="0"/>
              </a:spcAft>
              <a:defRPr/>
            </a:pPr>
            <a:r>
              <a:rPr lang="en-ZW" dirty="0"/>
              <a:t>Output information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ZW" dirty="0"/>
              <a:t>Store data and information</a:t>
            </a:r>
          </a:p>
          <a:p>
            <a:pPr fontAlgn="auto">
              <a:spcAft>
                <a:spcPts val="0"/>
              </a:spcAft>
              <a:defRPr/>
            </a:pPr>
            <a:endParaRPr lang="en-ZW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E2EBE4-77AC-4F04-869B-E7355F4E5EBA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95" y="3284961"/>
            <a:ext cx="7961905" cy="3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34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Computer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229600" cy="563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2800" dirty="0"/>
              <a:t>A computer can be divided into two main categories: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b="1" dirty="0"/>
              <a:t>Hardware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ZW" sz="2800" dirty="0"/>
              <a:t>Hardware is basically anything that you can touch with your fingers.</a:t>
            </a:r>
            <a:endParaRPr lang="en-ZW" sz="2800" b="1" dirty="0"/>
          </a:p>
          <a:p>
            <a:pPr lvl="1" fontAlgn="auto">
              <a:spcAft>
                <a:spcPts val="0"/>
              </a:spcAft>
              <a:defRPr/>
            </a:pPr>
            <a:r>
              <a:rPr lang="en-ZW" sz="2800" b="1" dirty="0"/>
              <a:t>Software</a:t>
            </a:r>
            <a:r>
              <a:rPr lang="en-ZW" sz="2800" dirty="0"/>
              <a:t> </a:t>
            </a:r>
          </a:p>
          <a:p>
            <a:pPr marL="400050" lvl="1" indent="0" fontAlgn="auto">
              <a:spcAft>
                <a:spcPts val="0"/>
              </a:spcAft>
              <a:buNone/>
              <a:defRPr/>
            </a:pPr>
            <a:r>
              <a:rPr lang="en-ZW" sz="2800" dirty="0"/>
              <a:t>For computer hardware to work it must follow a set of instructions that is supplied to it as software.</a:t>
            </a:r>
            <a:endParaRPr lang="en-US" sz="2800" dirty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E2EBE4-77AC-4F04-869B-E7355F4E5EBA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10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Computer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68362"/>
            <a:ext cx="8382000" cy="563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2800" dirty="0"/>
              <a:t>refers to the computer’s physical components;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Computer Case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CPU (central processing unit...Pentium chip)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Monitor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Keyboard &amp; Mouse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Disk Drive, Zip Drive, CD-ROM, DVD,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Hard Drive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Memory (RAM)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Speakers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Printer</a:t>
            </a:r>
            <a:endParaRPr lang="en-US" sz="2800" dirty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E2EBE4-77AC-4F04-869B-E7355F4E5EBA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6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Computer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68362"/>
            <a:ext cx="8382000" cy="563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2800" dirty="0"/>
              <a:t>The term software refers to the set of instructions that directs the hardware to accomplish a task.</a:t>
            </a:r>
          </a:p>
          <a:p>
            <a:pPr marL="914400" lvl="1" indent="-514350" fontAlgn="auto">
              <a:spcAft>
                <a:spcPts val="0"/>
              </a:spcAft>
              <a:buAutoNum type="arabicPeriod"/>
              <a:defRPr/>
            </a:pPr>
            <a:r>
              <a:rPr lang="en-ZW" sz="2800" dirty="0"/>
              <a:t>System Software</a:t>
            </a:r>
          </a:p>
          <a:p>
            <a:pPr marL="914400" lvl="1" indent="-514350" fontAlgn="auto">
              <a:spcAft>
                <a:spcPts val="0"/>
              </a:spcAft>
              <a:buAutoNum type="arabicPeriod"/>
              <a:defRPr/>
            </a:pPr>
            <a:r>
              <a:rPr lang="en-ZW" sz="2800" dirty="0"/>
              <a:t>Application Software</a:t>
            </a:r>
          </a:p>
          <a:p>
            <a:pPr marL="914400" lvl="1" indent="-514350" fontAlgn="auto">
              <a:spcAft>
                <a:spcPts val="0"/>
              </a:spcAft>
              <a:buAutoNum type="arabicPeriod"/>
              <a:defRPr/>
            </a:pPr>
            <a:r>
              <a:rPr lang="en-ZW" sz="2800" dirty="0"/>
              <a:t>Utility Software</a:t>
            </a:r>
            <a:endParaRPr lang="en-US" sz="2800" dirty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E2EBE4-77AC-4F04-869B-E7355F4E5EBA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438400"/>
            <a:ext cx="1857143" cy="3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54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System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68362"/>
            <a:ext cx="8382000" cy="5638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/>
              <a:t>Any set of instructions that tells the hardware what to do and how to do it.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consists of programs to control the operations of computer and its devices.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designed to provide a platform for running application </a:t>
            </a:r>
            <a:r>
              <a:rPr lang="en-US" sz="2800" b="1" dirty="0"/>
              <a:t>software</a:t>
            </a:r>
            <a:endParaRPr lang="en-US" sz="2800" dirty="0"/>
          </a:p>
          <a:p>
            <a:pPr fontAlgn="auto">
              <a:spcAft>
                <a:spcPts val="0"/>
              </a:spcAft>
              <a:defRPr/>
            </a:pPr>
            <a:r>
              <a:rPr lang="en-ZW" sz="2800" dirty="0"/>
              <a:t>AKA Operating System</a:t>
            </a:r>
          </a:p>
          <a:p>
            <a:pPr fontAlgn="auto">
              <a:spcAft>
                <a:spcPts val="0"/>
              </a:spcAft>
              <a:defRPr/>
            </a:pPr>
            <a:r>
              <a:rPr lang="en-ZW" sz="2800" dirty="0"/>
              <a:t>serves as an interface between user and hardware.</a:t>
            </a:r>
          </a:p>
          <a:p>
            <a:pPr marL="914400" lvl="1" indent="-514350" fontAlgn="auto">
              <a:spcAft>
                <a:spcPts val="0"/>
              </a:spcAft>
              <a:buAutoNum type="arabicPeriod"/>
              <a:defRPr/>
            </a:pPr>
            <a:r>
              <a:rPr lang="en-ZW" sz="2800" dirty="0"/>
              <a:t>Control all Components of Computer</a:t>
            </a:r>
          </a:p>
          <a:p>
            <a:pPr marL="914400" lvl="1" indent="-514350" fontAlgn="auto">
              <a:spcAft>
                <a:spcPts val="0"/>
              </a:spcAft>
              <a:buAutoNum type="arabicPeriod"/>
              <a:defRPr/>
            </a:pPr>
            <a:r>
              <a:rPr lang="en-ZW" sz="2800" dirty="0"/>
              <a:t>Interface b/w user and Hardware</a:t>
            </a:r>
            <a:endParaRPr lang="en-US" sz="2800" dirty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E2EBE4-77AC-4F04-869B-E7355F4E5EBA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35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Computer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/>
              <a:t>System software </a:t>
            </a:r>
            <a:r>
              <a:rPr lang="en-US" sz="2800" dirty="0"/>
              <a:t>consists of programs to control the operations of computer and its devices.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designed to operate and control the computer hardware and to provide a platform for running application </a:t>
            </a:r>
            <a:r>
              <a:rPr lang="en-US" sz="2800" b="1" dirty="0"/>
              <a:t>software</a:t>
            </a:r>
            <a:endParaRPr lang="en-US" sz="28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Operating system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Utility program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6B0B51-5408-45E9-899C-77FE41D2ACAC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43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Define the term computer and discuss the four basic computer operations: input, process, output, and storage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Explain the primary components of the computer and their use</a:t>
            </a:r>
          </a:p>
          <a:p>
            <a:pPr>
              <a:defRPr/>
            </a:pPr>
            <a:r>
              <a:rPr lang="en-US" dirty="0"/>
              <a:t>State and explain the different types of computer software.</a:t>
            </a:r>
          </a:p>
          <a:p>
            <a:pPr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D8656C-2217-44F1-BE52-DA2B5F6AB66C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24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Computer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sz="2800" b="1" dirty="0"/>
              <a:t>Operating System:</a:t>
            </a:r>
            <a:r>
              <a:rPr lang="en-US" sz="2800" dirty="0"/>
              <a:t> Runs the computer</a:t>
            </a:r>
          </a:p>
          <a:p>
            <a:pPr lvl="1"/>
            <a:r>
              <a:rPr lang="en-US" sz="2800" dirty="0"/>
              <a:t>Intermediary between the physical hardware and the software</a:t>
            </a:r>
          </a:p>
          <a:p>
            <a:r>
              <a:rPr lang="en-US" sz="2800" dirty="0"/>
              <a:t>Determines factors such as:</a:t>
            </a:r>
          </a:p>
          <a:p>
            <a:pPr lvl="1"/>
            <a:r>
              <a:rPr lang="en-US" sz="2800" dirty="0"/>
              <a:t>The interface: familiarity, ease of use</a:t>
            </a:r>
          </a:p>
          <a:p>
            <a:pPr lvl="1"/>
            <a:r>
              <a:rPr lang="en-US" sz="2800" dirty="0"/>
              <a:t>Configurability of the computer “</a:t>
            </a:r>
            <a:r>
              <a:rPr lang="en-US" sz="2800" dirty="0" err="1"/>
              <a:t>tweakability</a:t>
            </a:r>
            <a:r>
              <a:rPr lang="en-US" sz="2800" dirty="0"/>
              <a:t>”</a:t>
            </a:r>
          </a:p>
          <a:p>
            <a:pPr lvl="1"/>
            <a:r>
              <a:rPr lang="en-US" sz="2800" dirty="0"/>
              <a:t>Security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6B0B51-5408-45E9-899C-77FE41D2ACAC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88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Computer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Application software consists of programs designed to make users more productive and/or assist them with personal tasks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b="1" dirty="0"/>
              <a:t>Application software</a:t>
            </a:r>
            <a:r>
              <a:rPr lang="en-US" sz="2800" dirty="0"/>
              <a:t> is a set of one or more programs designed to carry out operations for a specific </a:t>
            </a:r>
            <a:r>
              <a:rPr lang="en-US" sz="2800" b="1" dirty="0"/>
              <a:t>application</a:t>
            </a:r>
            <a:endParaRPr lang="en-US" sz="2800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800" dirty="0"/>
              <a:t>Word processing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800" dirty="0"/>
              <a:t>Presentation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800" dirty="0"/>
              <a:t>Spreadsheet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800" dirty="0"/>
              <a:t>Database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800" dirty="0"/>
              <a:t>E-mail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0F44D5-0C40-4FBF-9BCC-D9DA824E111B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88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Application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68362"/>
            <a:ext cx="8382000" cy="563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2800" dirty="0"/>
              <a:t>Application software is used or design for the specific purpose of the user. </a:t>
            </a:r>
          </a:p>
          <a:p>
            <a:pPr fontAlgn="auto">
              <a:spcAft>
                <a:spcPts val="0"/>
              </a:spcAft>
              <a:defRPr/>
            </a:pPr>
            <a:r>
              <a:rPr lang="en-ZW" sz="2800" dirty="0"/>
              <a:t>for example;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MS-WORD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MS-POWER POINT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MS-EXCEL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MS-ACCESS</a:t>
            </a:r>
            <a:endParaRPr lang="en-US" sz="2800" dirty="0"/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Corel Draw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Paint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Games</a:t>
            </a:r>
            <a:endParaRPr lang="en-US" sz="2800" dirty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E2EBE4-77AC-4F04-869B-E7355F4E5EBA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6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Utility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68362"/>
            <a:ext cx="8382000" cy="563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2800" dirty="0"/>
              <a:t>Used to remove any problem or solve a complex situation in a computer. </a:t>
            </a:r>
          </a:p>
          <a:p>
            <a:pPr fontAlgn="auto">
              <a:spcAft>
                <a:spcPts val="0"/>
              </a:spcAft>
              <a:defRPr/>
            </a:pPr>
            <a:r>
              <a:rPr lang="en-ZW" sz="2800" dirty="0"/>
              <a:t>for example;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Partition Magic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Backup utility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Antivirus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Data Recovery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W" sz="2800" dirty="0"/>
              <a:t>Security Software</a:t>
            </a:r>
            <a:endParaRPr lang="en-US" sz="2800" dirty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E2EBE4-77AC-4F04-869B-E7355F4E5EBA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4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Computer peripherals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8153400" cy="5638800"/>
          </a:xfrm>
        </p:spPr>
        <p:txBody>
          <a:bodyPr rtlCol="0"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A peripheral is a device that connects to the system unit and is controlled by the processor in the computer.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Compatibility: can it fit?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Interoperability: Can they communicate?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572E49-56BD-41F7-89E5-BE55F45C9314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5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B5F5998-585B-4AE1-8890-3B3F2C40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91" y="152400"/>
            <a:ext cx="8229600" cy="685800"/>
          </a:xfrm>
        </p:spPr>
        <p:txBody>
          <a:bodyPr/>
          <a:lstStyle/>
          <a:p>
            <a:pPr rtl="0" eaLnBrk="1" hangingPunct="1"/>
            <a:r>
              <a:rPr lang="en-US" altLang="en-US" dirty="0"/>
              <a:t>Summary</a:t>
            </a:r>
            <a:endParaRPr lang="ar-SA" altLang="en-US" dirty="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C042A492-CC1A-4AC6-89AB-9AC99595D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791" y="990600"/>
            <a:ext cx="8229600" cy="4114800"/>
          </a:xfrm>
        </p:spPr>
        <p:txBody>
          <a:bodyPr>
            <a:no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Computers are electronic devices that can accepts, process and produce or store information.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Software is computer instructions that tell the hardware what and how to do it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Hardware is, physical components of the computer that we can see and touch.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Different types of computers (PC, Note/Net Books, Servers and Super Computers)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Input, Output, Storage and the Processor are major components of a computer</a:t>
            </a:r>
          </a:p>
        </p:txBody>
      </p:sp>
    </p:spTree>
    <p:extLst>
      <p:ext uri="{BB962C8B-B14F-4D97-AF65-F5344CB8AC3E}">
        <p14:creationId xmlns:p14="http://schemas.microsoft.com/office/powerpoint/2010/main" val="3292811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068152" y="3324211"/>
            <a:ext cx="986734" cy="7300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535803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Is a Computer?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3D69F3-C12B-4D66-8167-0598C10975AD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0137" y="3452431"/>
            <a:ext cx="3810000" cy="3223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47737"/>
            <a:ext cx="3267075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32167"/>
            <a:ext cx="3810000" cy="2943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136605"/>
            <a:ext cx="3615816" cy="20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4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.55112E-17 3.7037E-6 C 0.06892 3.7037E-6 0.125 0.05601 0.125 0.125 C 0.125 0.19398 0.06892 0.25 5.55112E-17 0.25 C -0.06892 0.25 -0.125 0.19398 -0.125 0.125 C -0.125 0.05601 -0.06892 3.7037E-6 5.55112E-17 3.7037E-6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Is a 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229600" cy="5638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 electronic device, operating under the control of instructions stored in its own memory, that can: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000" dirty="0"/>
              <a:t>Accept data (input)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000" dirty="0"/>
              <a:t>Process the data according to specified rules (process)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000" dirty="0"/>
              <a:t>Produce results (output)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000" dirty="0"/>
              <a:t>Store the results (storage) for future use</a:t>
            </a:r>
          </a:p>
          <a:p>
            <a:pPr marL="444500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W" dirty="0"/>
              <a:t>Generally, a Computer is a device that accepts input, processes it, stores data, and produces output.</a:t>
            </a:r>
            <a:endParaRPr lang="en-US" dirty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E2EBE4-77AC-4F04-869B-E7355F4E5EBA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66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Is a 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229600" cy="563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dirty="0"/>
              <a:t>a machine that manipulates data according to a list of instructions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ZW" dirty="0"/>
              <a:t>a device capable of performing computations and making logical decisions at speed millions and even billion of times faster them human beings can</a:t>
            </a:r>
          </a:p>
          <a:p>
            <a:pPr fontAlgn="auto">
              <a:spcAft>
                <a:spcPts val="0"/>
              </a:spcAft>
              <a:defRPr/>
            </a:pPr>
            <a:r>
              <a:rPr lang="en-ZW" dirty="0"/>
              <a:t>an electronic machine which is use for data processing. The output which comes after processing data through computer is known as Information.</a:t>
            </a:r>
            <a:endParaRPr lang="en-US" dirty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E2EBE4-77AC-4F04-869B-E7355F4E5EBA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74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229600" cy="5638800"/>
          </a:xfrm>
        </p:spPr>
        <p:txBody>
          <a:bodyPr rtlCol="0">
            <a:noAutofit/>
          </a:bodyPr>
          <a:lstStyle/>
          <a:p>
            <a:r>
              <a:rPr lang="en-ZW" sz="2800" dirty="0"/>
              <a:t>Starting a computer or a computer-embedded device is called </a:t>
            </a:r>
            <a:r>
              <a:rPr lang="en-ZW" sz="2800" b="1" dirty="0"/>
              <a:t>booting</a:t>
            </a:r>
            <a:r>
              <a:rPr lang="en-ZW" sz="2800" dirty="0"/>
              <a:t>. Booting takes place in steps −</a:t>
            </a:r>
          </a:p>
          <a:p>
            <a:r>
              <a:rPr lang="en-ZW" sz="2800" dirty="0"/>
              <a:t>Switching on power supply</a:t>
            </a:r>
          </a:p>
          <a:p>
            <a:r>
              <a:rPr lang="en-ZW" sz="2800" dirty="0"/>
              <a:t>Loading operating system into computer’s main memory</a:t>
            </a:r>
          </a:p>
          <a:p>
            <a:r>
              <a:rPr lang="en-ZW" sz="2800" dirty="0"/>
              <a:t>Keeping all applications in a state of readiness in case needed by the user</a:t>
            </a:r>
          </a:p>
          <a:p>
            <a:endParaRPr lang="en-ZW" sz="2800" dirty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E2EBE4-77AC-4F04-869B-E7355F4E5EBA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05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229600" cy="5638800"/>
          </a:xfrm>
        </p:spPr>
        <p:txBody>
          <a:bodyPr rtlCol="0">
            <a:noAutofit/>
          </a:bodyPr>
          <a:lstStyle/>
          <a:p>
            <a:r>
              <a:rPr lang="en-ZW" sz="2800" dirty="0"/>
              <a:t>The first program or set of instructions that run when the computer is switched on is called </a:t>
            </a:r>
            <a:r>
              <a:rPr lang="en-ZW" sz="2800" b="1" dirty="0"/>
              <a:t>BIOS</a:t>
            </a:r>
            <a:r>
              <a:rPr lang="en-ZW" sz="2800" dirty="0"/>
              <a:t> or </a:t>
            </a:r>
            <a:r>
              <a:rPr lang="en-ZW" sz="2800" b="1" dirty="0"/>
              <a:t>Basic Input Output System</a:t>
            </a:r>
            <a:r>
              <a:rPr lang="en-ZW" sz="2800" dirty="0"/>
              <a:t>. BIOS is a </a:t>
            </a:r>
            <a:r>
              <a:rPr lang="en-ZW" sz="2800" b="1" dirty="0"/>
              <a:t>firmware</a:t>
            </a:r>
            <a:r>
              <a:rPr lang="en-ZW" sz="2800" dirty="0"/>
              <a:t>, i.e. a piece of software permanently programmed into the hardware.</a:t>
            </a:r>
          </a:p>
          <a:p>
            <a:r>
              <a:rPr lang="en-ZW" sz="2800" dirty="0"/>
              <a:t>If a system is already running but needs to be restarted, it is called </a:t>
            </a:r>
            <a:r>
              <a:rPr lang="en-ZW" sz="2800" b="1" dirty="0"/>
              <a:t>rebooting</a:t>
            </a:r>
            <a:r>
              <a:rPr lang="en-ZW" sz="2800" dirty="0"/>
              <a:t>. Rebooting may be required if a software or hardware has been installed or system is unusually slow.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E2EBE4-77AC-4F04-869B-E7355F4E5EBA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53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229600" cy="5638800"/>
          </a:xfrm>
        </p:spPr>
        <p:txBody>
          <a:bodyPr rtlCol="0">
            <a:noAutofit/>
          </a:bodyPr>
          <a:lstStyle/>
          <a:p>
            <a:r>
              <a:rPr lang="en-ZW" sz="2800" dirty="0"/>
              <a:t>There are two types of booting −</a:t>
            </a:r>
          </a:p>
          <a:p>
            <a:r>
              <a:rPr lang="en-ZW" sz="2800" b="1" dirty="0"/>
              <a:t>Cold Booting</a:t>
            </a:r>
            <a:r>
              <a:rPr lang="en-ZW" sz="2800" dirty="0"/>
              <a:t> − When the system is started by switching on the power supply it is called cold booting. The next step in cold booting is loading of BIOS.</a:t>
            </a:r>
          </a:p>
          <a:p>
            <a:r>
              <a:rPr lang="en-ZW" sz="2800" b="1" dirty="0"/>
              <a:t>Warm Booting</a:t>
            </a:r>
            <a:r>
              <a:rPr lang="en-ZW" sz="2800" dirty="0"/>
              <a:t> − When the system is already running and needs to be restarted or rebooted.</a:t>
            </a:r>
          </a:p>
          <a:p>
            <a:r>
              <a:rPr lang="en-ZW" sz="2800" dirty="0"/>
              <a:t>Warm booting is faster than cold booting because BIOS is not reloaded.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E2EBE4-77AC-4F04-869B-E7355F4E5EBA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66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Tablet and Laptop computers</a:t>
            </a:r>
          </a:p>
          <a:p>
            <a:pPr lvl="1"/>
            <a:r>
              <a:rPr lang="en-GB" dirty="0"/>
              <a:t>handheld computers that are even more portable than laptops. Tablets use a </a:t>
            </a:r>
            <a:r>
              <a:rPr lang="en-GB" b="1" dirty="0"/>
              <a:t>touch-sensitive screen</a:t>
            </a:r>
            <a:r>
              <a:rPr lang="en-GB" dirty="0"/>
              <a:t> for typing and navigation. The </a:t>
            </a:r>
            <a:r>
              <a:rPr lang="en-GB" b="1" dirty="0"/>
              <a:t>iPad</a:t>
            </a:r>
            <a:r>
              <a:rPr lang="en-GB" dirty="0"/>
              <a:t> is an example of a tablet.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4278898"/>
            <a:ext cx="3527324" cy="2550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988" y="3534813"/>
            <a:ext cx="2919412" cy="325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41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7748</TotalTime>
  <Words>1105</Words>
  <Application>Microsoft Office PowerPoint</Application>
  <PresentationFormat>On-screen Show (4:3)</PresentationFormat>
  <Paragraphs>160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Palatino Linotype</vt:lpstr>
      <vt:lpstr>Tahoma</vt:lpstr>
      <vt:lpstr>Trebuchet MS</vt:lpstr>
      <vt:lpstr>Verdana</vt:lpstr>
      <vt:lpstr>4_Custom Design</vt:lpstr>
      <vt:lpstr>Objectives</vt:lpstr>
      <vt:lpstr>1.1</vt:lpstr>
      <vt:lpstr>Session Objectives</vt:lpstr>
      <vt:lpstr>What Is a Computer?</vt:lpstr>
      <vt:lpstr>What Is a Computer?</vt:lpstr>
      <vt:lpstr>What Is a Computer?</vt:lpstr>
      <vt:lpstr>Booting</vt:lpstr>
      <vt:lpstr>Booting</vt:lpstr>
      <vt:lpstr>Booting</vt:lpstr>
      <vt:lpstr>Types of Computers</vt:lpstr>
      <vt:lpstr>Types of Computers</vt:lpstr>
      <vt:lpstr>Types of Computers</vt:lpstr>
      <vt:lpstr>Types of Computers</vt:lpstr>
      <vt:lpstr>Types of Computers</vt:lpstr>
      <vt:lpstr>Functions of a Computer</vt:lpstr>
      <vt:lpstr>Computer categories</vt:lpstr>
      <vt:lpstr>Computer Hardware</vt:lpstr>
      <vt:lpstr>Computer Software</vt:lpstr>
      <vt:lpstr>System software</vt:lpstr>
      <vt:lpstr>Computer Software</vt:lpstr>
      <vt:lpstr>Computer Software</vt:lpstr>
      <vt:lpstr>Computer Software</vt:lpstr>
      <vt:lpstr>Application software</vt:lpstr>
      <vt:lpstr>Utility software</vt:lpstr>
      <vt:lpstr>Computer peripherals</vt:lpstr>
      <vt:lpstr>Summary</vt:lpstr>
      <vt:lpstr>PowerPoint Presentation</vt:lpstr>
    </vt:vector>
  </TitlesOfParts>
  <Company>kaau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Information Technology</dc:title>
  <dc:creator>rjsimushi</dc:creator>
  <cp:lastModifiedBy>Pious Kaira</cp:lastModifiedBy>
  <cp:revision>126</cp:revision>
  <dcterms:created xsi:type="dcterms:W3CDTF">2008-02-26T07:14:41Z</dcterms:created>
  <dcterms:modified xsi:type="dcterms:W3CDTF">2024-03-22T15:08:27Z</dcterms:modified>
</cp:coreProperties>
</file>