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  <p:sldMasterId id="2147483732" r:id="rId2"/>
  </p:sldMasterIdLst>
  <p:notesMasterIdLst>
    <p:notesMasterId r:id="rId16"/>
  </p:notesMasterIdLst>
  <p:handoutMasterIdLst>
    <p:handoutMasterId r:id="rId17"/>
  </p:handoutMasterIdLst>
  <p:sldIdLst>
    <p:sldId id="273" r:id="rId3"/>
    <p:sldId id="305" r:id="rId4"/>
    <p:sldId id="366" r:id="rId5"/>
    <p:sldId id="367" r:id="rId6"/>
    <p:sldId id="375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31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/>
  </p:normalViewPr>
  <p:slideViewPr>
    <p:cSldViewPr>
      <p:cViewPr varScale="1">
        <p:scale>
          <a:sx n="72" d="100"/>
          <a:sy n="72" d="100"/>
        </p:scale>
        <p:origin x="10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01F443C-E2F7-4367-A284-C6D9D34EBADD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165223-6039-4A27-85D2-536607B42B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20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EC4F4B5-1D79-4A9D-9923-3C38EEF7340D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6E727EE-86C7-470E-A83F-555EAD015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3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774" fontAlgn="auto">
              <a:spcBef>
                <a:spcPts val="0"/>
              </a:spcBef>
              <a:spcAft>
                <a:spcPts val="0"/>
              </a:spcAft>
              <a:defRPr/>
            </a:pPr>
            <a:fld id="{DC6A13EB-7851-499C-87C1-E89D62542B6C}" type="slidenum">
              <a:rPr lang="en-US">
                <a:solidFill>
                  <a:prstClr val="black"/>
                </a:solidFill>
                <a:latin typeface="Calibri"/>
              </a:rPr>
              <a:pPr defTabSz="931774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53829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10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3414760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11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42424454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12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2986753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45A61-60FD-431F-8249-D78CE1BDE7E7}" type="slidenum">
              <a:rPr lang="en-US"/>
              <a:pPr/>
              <a:t>2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47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3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2970575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4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2951032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5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2200857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6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17656110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7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27079497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8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1626063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0E82B-A32A-4928-B612-A318F379DAE4}" type="slidenum">
              <a:rPr lang="en-US"/>
              <a:pPr/>
              <a:t>9</a:t>
            </a:fld>
            <a:endParaRPr lang="en-US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cluster is a group of independent servers that function as a single system.</a:t>
            </a:r>
          </a:p>
        </p:txBody>
      </p:sp>
    </p:spTree>
    <p:extLst>
      <p:ext uri="{BB962C8B-B14F-4D97-AF65-F5344CB8AC3E}">
        <p14:creationId xmlns:p14="http://schemas.microsoft.com/office/powerpoint/2010/main" val="34827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2514600" cy="2438400"/>
          </a:xfrm>
          <a:prstGeom prst="rect">
            <a:avLst/>
          </a:prstGeom>
          <a:noFill/>
        </p:spPr>
        <p:txBody>
          <a:bodyPr anchor="b"/>
          <a:lstStyle>
            <a:lvl1pPr algn="ctr">
              <a:defRPr sz="16000" b="1" i="0" baseline="0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0" y="1828800"/>
            <a:ext cx="5257800" cy="281940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4500" b="1" baseline="0">
                <a:solidFill>
                  <a:schemeClr val="tx1"/>
                </a:solidFill>
                <a:latin typeface="Trebuchet MS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86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21654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49656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458200" cy="55626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B223B"/>
                </a:solidFill>
                <a:latin typeface="+mj-lt"/>
              </a:defRPr>
            </a:lvl1pPr>
            <a:lvl2pPr>
              <a:defRPr>
                <a:solidFill>
                  <a:srgbClr val="0B223B"/>
                </a:solidFill>
                <a:latin typeface="+mj-lt"/>
              </a:defRPr>
            </a:lvl2pPr>
            <a:lvl3pPr>
              <a:defRPr>
                <a:solidFill>
                  <a:srgbClr val="0B223B"/>
                </a:solidFill>
                <a:latin typeface="+mj-lt"/>
              </a:defRPr>
            </a:lvl3pPr>
            <a:lvl4pPr>
              <a:defRPr>
                <a:solidFill>
                  <a:srgbClr val="0B223B"/>
                </a:solidFill>
                <a:latin typeface="+mj-lt"/>
              </a:defRPr>
            </a:lvl4pPr>
            <a:lvl5pPr>
              <a:defRPr>
                <a:solidFill>
                  <a:srgbClr val="0B223B"/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5667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4478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50292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8996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10600" cy="91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5E7CAE2-B616-469D-B2ED-EAA8D78F0B4D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5B87507-79B7-4F21-ABEF-7985034D4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864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80010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8001000" cy="5638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71C3E26-7D19-43A7-95E8-75A2C8FF39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00400" y="6553201"/>
            <a:ext cx="5894010" cy="27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970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A484EA1-AAAA-4FCB-BFED-CBA324E5D1D3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8C153B-4269-418C-A05A-632F5617C6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9432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C481D2-A9D2-420E-A459-6A34EB7D869E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44E4CA2-DB9E-4B22-9F23-DD40D8D6E9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470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72C2C3F-0D74-4FF7-A2CE-2A4856B0C0DF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F7E354E-34DA-4339-A348-20C6DA121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837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CC7B379-6943-4D17-BF93-AB7441FB9D61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4C714D-F384-4016-9680-78DECE6D08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771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67122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B89C41-1944-4010-8480-18245093A0C1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C86A23-0CB1-4D40-B481-17D46B6D2D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8D1902-A162-4499-9AD9-D905421C22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43400" y="6569619"/>
            <a:ext cx="4686300" cy="23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5772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8F96712-B8E6-4208-B2A9-C06BADFF90CA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06C6B29-C8EF-4559-8728-D46AA2FDB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409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0F02CF-6301-43DA-8A14-F3E248F43D67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8A7384-3B25-4568-9C83-21F9342E5C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8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8229600" cy="5410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9592C88-1201-4FC3-A286-31051150B5AE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063EAD-2462-4EB2-BE23-B3C98AA533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4989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3A1F227-051C-4A2C-A1C9-BA94466DE2AE}" type="datetimeFigureOut">
              <a:rPr lang="en-US"/>
              <a:pPr>
                <a:defRPr/>
              </a:pPr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E42A6C-DFFB-4C9C-846B-5EF416F2D4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755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143000"/>
          </a:xfrm>
          <a:prstGeom prst="rect">
            <a:avLst/>
          </a:prstGeom>
        </p:spPr>
        <p:txBody>
          <a:bodyPr anchor="b"/>
          <a:lstStyle>
            <a:lvl1pPr>
              <a:defRPr sz="4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001963"/>
          </a:xfrm>
          <a:prstGeom prst="rect">
            <a:avLst/>
          </a:prstGeom>
        </p:spPr>
        <p:txBody>
          <a:bodyPr/>
          <a:lstStyle>
            <a:lvl1pPr algn="ctr">
              <a:buNone/>
              <a:defRPr sz="4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6200" y="685800"/>
            <a:ext cx="6781800" cy="1066801"/>
          </a:xfrm>
          <a:prstGeom prst="rect">
            <a:avLst/>
          </a:prstGeom>
        </p:spPr>
        <p:txBody>
          <a:bodyPr/>
          <a:lstStyle>
            <a:lvl1pPr algn="l">
              <a:buNone/>
              <a:defRPr sz="6000" b="1">
                <a:solidFill>
                  <a:schemeClr val="bg1"/>
                </a:solidFill>
                <a:latin typeface="Palatino Linotype" pitchFamily="18" charset="0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93111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0030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23387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04398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62601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99778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821411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83951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6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0"/>
            <a:ext cx="8458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3878263" y="6623050"/>
            <a:ext cx="51895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Goodheart-Willcox Co., Inc.  May not be posted to a publicly accessible website.</a:t>
            </a:r>
          </a:p>
        </p:txBody>
      </p:sp>
    </p:spTree>
    <p:extLst>
      <p:ext uri="{BB962C8B-B14F-4D97-AF65-F5344CB8AC3E}">
        <p14:creationId xmlns:p14="http://schemas.microsoft.com/office/powerpoint/2010/main" val="18334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xStyles>
    <p:titleStyle>
      <a:lvl1pPr algn="l" rtl="0" eaLnBrk="1" fontAlgn="base" hangingPunct="1">
        <a:spcBef>
          <a:spcPct val="0"/>
        </a:spcBef>
        <a:spcAft>
          <a:spcPct val="0"/>
        </a:spcAft>
        <a:defRPr sz="3700" b="1" kern="1200">
          <a:solidFill>
            <a:srgbClr val="00793F"/>
          </a:solidFill>
          <a:latin typeface="Trebuchet MS" pitchFamily="34" charset="0"/>
          <a:ea typeface="Tahoma" pitchFamily="34" charset="0"/>
          <a:cs typeface="Tahom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700" b="1">
          <a:solidFill>
            <a:srgbClr val="00793F"/>
          </a:solidFill>
          <a:latin typeface="Trebuchet MS" pitchFamily="34" charset="0"/>
          <a:cs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3B6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3B68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3B68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3B68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3B68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4.0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048000" y="1828800"/>
            <a:ext cx="5867400" cy="2819400"/>
          </a:xfrm>
        </p:spPr>
        <p:txBody>
          <a:bodyPr/>
          <a:lstStyle/>
          <a:p>
            <a:r>
              <a:rPr lang="en-ZW" sz="4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Understanding the Von </a:t>
            </a:r>
            <a:r>
              <a:rPr lang="en-ZW" sz="4000" i="0" dirty="0" err="1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Newmann</a:t>
            </a:r>
            <a:r>
              <a:rPr lang="en-ZW" sz="4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Architecture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Components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5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Instruction Execution Cycle: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von Neumann Architecture follows a sequential instruction execution cycle, consisting of the following steps: a. Fetch: The CPU fetches the next instruction from memory. b. Decode: The CPU decodes the instruction to determine the operation to be performed. c. Execute: The CPU executes the instruction, which may involve arithmetic, logic, or data transfer operations. d. Store: If necessary, the CPU stores the result of the operation back to memory.</a:t>
            </a:r>
          </a:p>
        </p:txBody>
      </p:sp>
    </p:spTree>
    <p:extLst>
      <p:ext uri="{BB962C8B-B14F-4D97-AF65-F5344CB8AC3E}">
        <p14:creationId xmlns:p14="http://schemas.microsoft.com/office/powerpoint/2010/main" val="5267342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Significance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von Neumann Architecture provides a simple and efficient design model for computers.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It allows for the sequential execution of instructions, enabling complex computations and program execution.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separation of program and data storage in memory facilitates the development of flexible and versatile software.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Von Neumann Architecture serves as the foundation for the design of modern digital computers, influencing the development of computing systems over the decades.</a:t>
            </a:r>
          </a:p>
        </p:txBody>
      </p:sp>
    </p:spTree>
    <p:extLst>
      <p:ext uri="{BB962C8B-B14F-4D97-AF65-F5344CB8AC3E}">
        <p14:creationId xmlns:p14="http://schemas.microsoft.com/office/powerpoint/2010/main" val="3779703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Conclusion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Understanding the von Neumann Architecture is essential for grasping the fundamental principles of computer design and operation.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By comprehending its components and execution cycle, one gains insight into how computers process instructions and manipulate data.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As technology continues to evolve, the principles of von Neumann Architecture remain relevant, guiding the development of advanced computing systems.</a:t>
            </a:r>
          </a:p>
        </p:txBody>
      </p:sp>
    </p:spTree>
    <p:extLst>
      <p:ext uri="{BB962C8B-B14F-4D97-AF65-F5344CB8AC3E}">
        <p14:creationId xmlns:p14="http://schemas.microsoft.com/office/powerpoint/2010/main" val="329159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Thankyou.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Q and A</a:t>
            </a:r>
          </a:p>
        </p:txBody>
      </p:sp>
    </p:spTree>
    <p:extLst>
      <p:ext uri="{BB962C8B-B14F-4D97-AF65-F5344CB8AC3E}">
        <p14:creationId xmlns:p14="http://schemas.microsoft.com/office/powerpoint/2010/main" val="974226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01600"/>
            <a:ext cx="7935913" cy="709613"/>
          </a:xfrm>
        </p:spPr>
        <p:txBody>
          <a:bodyPr/>
          <a:lstStyle/>
          <a:p>
            <a:r>
              <a:rPr lang="en-US" sz="4500" dirty="0"/>
              <a:t>Objectives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14400"/>
            <a:ext cx="8153400" cy="3794125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r>
              <a:rPr lang="en-US" sz="2900" dirty="0"/>
              <a:t>At the end of this module, the student should demonstrate;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Understanding the Von </a:t>
            </a:r>
            <a:r>
              <a:rPr lang="en-ZW" sz="2800" b="0" i="0" dirty="0" err="1">
                <a:solidFill>
                  <a:srgbClr val="0D0D0D"/>
                </a:solidFill>
                <a:effectLst/>
              </a:rPr>
              <a:t>Newmann</a:t>
            </a:r>
            <a:r>
              <a:rPr lang="en-ZW" sz="2800" b="0" i="0" dirty="0">
                <a:solidFill>
                  <a:srgbClr val="0D0D0D"/>
                </a:solidFill>
                <a:effectLst/>
              </a:rPr>
              <a:t> Architecture.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W" sz="2800" dirty="0">
                <a:solidFill>
                  <a:srgbClr val="0D0D0D"/>
                </a:solidFill>
              </a:rPr>
              <a:t>Understanding the components of the Von </a:t>
            </a:r>
            <a:r>
              <a:rPr lang="en-ZW" sz="2800" dirty="0" err="1">
                <a:solidFill>
                  <a:srgbClr val="0D0D0D"/>
                </a:solidFill>
              </a:rPr>
              <a:t>Newmann</a:t>
            </a:r>
            <a:r>
              <a:rPr lang="en-ZW" sz="2800" dirty="0">
                <a:solidFill>
                  <a:srgbClr val="0D0D0D"/>
                </a:solidFill>
              </a:rPr>
              <a:t> </a:t>
            </a:r>
            <a:r>
              <a:rPr lang="en-ZW" sz="2800" dirty="0" err="1">
                <a:solidFill>
                  <a:srgbClr val="0D0D0D"/>
                </a:solidFill>
              </a:rPr>
              <a:t>Architeicture</a:t>
            </a: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9986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von Neumann Architecture is a fundamental concept in computer science and computer engineering.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Named after mathematician and physicist John von Neumann, this architecture forms the basis of most modern computer systems.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This teaching note aims to provide a comprehensive understanding of the von Neumann Architecture, its components, and its significance in computing.</a:t>
            </a:r>
          </a:p>
        </p:txBody>
      </p:sp>
    </p:spTree>
    <p:extLst>
      <p:ext uri="{BB962C8B-B14F-4D97-AF65-F5344CB8AC3E}">
        <p14:creationId xmlns:p14="http://schemas.microsoft.com/office/powerpoint/2010/main" val="22513266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Overview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von Neumann Architecture describes a computer design model based on the notion of a central processing unit (CPU) that can execute a stored set of instructions.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It encompasses four main components: the CPU, memory, input/output (I/O) devices, and a system bus for communication between these components.</a:t>
            </a:r>
          </a:p>
          <a:p>
            <a:pPr algn="l">
              <a:buFont typeface="+mj-lt"/>
              <a:buAutoNum type="arabicPeriod"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88966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Overview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  <p:pic>
        <p:nvPicPr>
          <p:cNvPr id="1026" name="Picture 2" descr="Von Neumann Architecture - A Level Computer Science">
            <a:extLst>
              <a:ext uri="{FF2B5EF4-FFF2-40B4-BE49-F238E27FC236}">
                <a16:creationId xmlns:a16="http://schemas.microsoft.com/office/drawing/2014/main" id="{50055984-3C6F-051F-54E8-DAC6EFC19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866774"/>
            <a:ext cx="8185924" cy="5610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5491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Components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Central Processing Unit (CPU):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CPU is the brain of the computer, responsible for executing instructions.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It consists of an Arithmetic Logic Unit (ALU) for performing arithmetic and logical operations, and a Control Unit (CU) for managing the execution of instructions.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CU fetches instructions from memory, decodes them, and controls the flow of data within the CPU.</a:t>
            </a:r>
          </a:p>
          <a:p>
            <a:pPr marL="0" indent="0" algn="l">
              <a:buNone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005024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Components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2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Memory: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Memory stores both data and instructions that the CPU can access.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In von Neumann Architecture, memory is unified, meaning that both data and instructions are stored in the same memory space.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Common types of memory include Random Access Memory (RAM) for temporary storage and Read-Only Memory (ROM) for permanent storage of instructions.</a:t>
            </a:r>
          </a:p>
          <a:p>
            <a:pPr marL="0" indent="0" algn="l">
              <a:buNone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63627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Components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3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Input/Output (I/O) Devices: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I/O devices allow the computer to interact with the external world.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Examples include keyboards, mice, monitors, printers, and network interfaces.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Data is transferred between the CPU and I/O devices through input and output operations.</a:t>
            </a:r>
          </a:p>
          <a:p>
            <a:pPr marL="0" indent="0" algn="l">
              <a:buNone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86115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52400"/>
            <a:ext cx="8153400" cy="762000"/>
          </a:xfrm>
        </p:spPr>
        <p:txBody>
          <a:bodyPr/>
          <a:lstStyle/>
          <a:p>
            <a:r>
              <a:rPr lang="en-ZW" dirty="0"/>
              <a:t>Components of von Neumann Arch: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8229600" cy="5060950"/>
          </a:xfrm>
        </p:spPr>
        <p:txBody>
          <a:bodyPr/>
          <a:lstStyle/>
          <a:p>
            <a:pPr marL="514350" indent="-514350" algn="l">
              <a:buFont typeface="+mj-lt"/>
              <a:buAutoNum type="arabicPeriod" startAt="4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System Bus: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system bus is a communication pathway that connects the CPU, memory, and I/O devices.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It consists of address lines, data lines, and control lines for transmitting addresses, data, and control signals between components.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ZW" sz="2800" b="0" i="0" dirty="0">
                <a:solidFill>
                  <a:srgbClr val="0D0D0D"/>
                </a:solidFill>
                <a:effectLst/>
              </a:rPr>
              <a:t>The system bus enables the CPU to fetch instructions from memory, transfer data between memory and I/O devices, and execute instructions.</a:t>
            </a:r>
          </a:p>
          <a:p>
            <a:pPr marL="0" indent="0" algn="l">
              <a:buNone/>
            </a:pPr>
            <a:endParaRPr lang="en-ZW" sz="2800" b="0" i="0" dirty="0">
              <a:solidFill>
                <a:srgbClr val="0D0D0D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674326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9933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8A2D"/>
        </a:accent6>
        <a:hlink>
          <a:srgbClr val="6600CC"/>
        </a:hlink>
        <a:folHlink>
          <a:srgbClr val="33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FE1AF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6EED4"/>
        </a:accent5>
        <a:accent6>
          <a:srgbClr val="B95C00"/>
        </a:accent6>
        <a:hlink>
          <a:srgbClr val="CC3300"/>
        </a:hlink>
        <a:folHlink>
          <a:srgbClr val="99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bjectiv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3111</TotalTime>
  <Words>858</Words>
  <Application>Microsoft Office PowerPoint</Application>
  <PresentationFormat>On-screen Show (4:3)</PresentationFormat>
  <Paragraphs>73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Palatino Linotype</vt:lpstr>
      <vt:lpstr>Tahoma</vt:lpstr>
      <vt:lpstr>Trebuchet MS</vt:lpstr>
      <vt:lpstr>Verdana</vt:lpstr>
      <vt:lpstr>Wingdings 2</vt:lpstr>
      <vt:lpstr>4_Custom Design</vt:lpstr>
      <vt:lpstr>Objectives</vt:lpstr>
      <vt:lpstr>4.0</vt:lpstr>
      <vt:lpstr>Objectives</vt:lpstr>
      <vt:lpstr>Introduction</vt:lpstr>
      <vt:lpstr>Overview of von Neumann Arch:</vt:lpstr>
      <vt:lpstr>Overview of von Neumann Arch:</vt:lpstr>
      <vt:lpstr>Components of von Neumann Arch:</vt:lpstr>
      <vt:lpstr>Components of von Neumann Arch:</vt:lpstr>
      <vt:lpstr>Components of von Neumann Arch:</vt:lpstr>
      <vt:lpstr>Components of von Neumann Arch:</vt:lpstr>
      <vt:lpstr>Components of von Neumann Arch:</vt:lpstr>
      <vt:lpstr>Significance of von Neumann Arch:</vt:lpstr>
      <vt:lpstr>Conclusion</vt:lpstr>
      <vt:lpstr>Thankyou.</vt:lpstr>
    </vt:vector>
  </TitlesOfParts>
  <Company>ut chattanooga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Context of Computing</dc:title>
  <dc:creator>Faculty</dc:creator>
  <cp:lastModifiedBy>Pious Kaira</cp:lastModifiedBy>
  <cp:revision>225</cp:revision>
  <cp:lastPrinted>2020-10-07T15:37:16Z</cp:lastPrinted>
  <dcterms:created xsi:type="dcterms:W3CDTF">2007-10-08T13:23:04Z</dcterms:created>
  <dcterms:modified xsi:type="dcterms:W3CDTF">2024-03-22T15:02:59Z</dcterms:modified>
</cp:coreProperties>
</file>