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2" r:id="rId2"/>
  </p:sldMasterIdLst>
  <p:notesMasterIdLst>
    <p:notesMasterId r:id="rId34"/>
  </p:notesMasterIdLst>
  <p:handoutMasterIdLst>
    <p:handoutMasterId r:id="rId35"/>
  </p:handoutMasterIdLst>
  <p:sldIdLst>
    <p:sldId id="273" r:id="rId3"/>
    <p:sldId id="305" r:id="rId4"/>
    <p:sldId id="306" r:id="rId5"/>
    <p:sldId id="353" r:id="rId6"/>
    <p:sldId id="354" r:id="rId7"/>
    <p:sldId id="355" r:id="rId8"/>
    <p:sldId id="350" r:id="rId9"/>
    <p:sldId id="349" r:id="rId10"/>
    <p:sldId id="332" r:id="rId11"/>
    <p:sldId id="347" r:id="rId12"/>
    <p:sldId id="333" r:id="rId13"/>
    <p:sldId id="352" r:id="rId14"/>
    <p:sldId id="336" r:id="rId15"/>
    <p:sldId id="356" r:id="rId16"/>
    <p:sldId id="346" r:id="rId17"/>
    <p:sldId id="357" r:id="rId18"/>
    <p:sldId id="358" r:id="rId19"/>
    <p:sldId id="363" r:id="rId20"/>
    <p:sldId id="364" r:id="rId21"/>
    <p:sldId id="365" r:id="rId22"/>
    <p:sldId id="366" r:id="rId23"/>
    <p:sldId id="367" r:id="rId24"/>
    <p:sldId id="359" r:id="rId25"/>
    <p:sldId id="368" r:id="rId26"/>
    <p:sldId id="369" r:id="rId27"/>
    <p:sldId id="370" r:id="rId28"/>
    <p:sldId id="371" r:id="rId29"/>
    <p:sldId id="360" r:id="rId30"/>
    <p:sldId id="361" r:id="rId31"/>
    <p:sldId id="362" r:id="rId32"/>
    <p:sldId id="331"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p:cViewPr varScale="1">
        <p:scale>
          <a:sx n="72" d="100"/>
          <a:sy n="72" d="100"/>
        </p:scale>
        <p:origin x="101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01F443C-E2F7-4367-A284-C6D9D34EBADD}" type="datetimeFigureOut">
              <a:rPr lang="en-US" smtClean="0"/>
              <a:t>3/15/2024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A165223-6039-4A27-85D2-536607B42B81}" type="slidenum">
              <a:rPr lang="en-US" smtClean="0"/>
              <a:t>‹#›</a:t>
            </a:fld>
            <a:endParaRPr lang="en-US"/>
          </a:p>
        </p:txBody>
      </p:sp>
    </p:spTree>
    <p:extLst>
      <p:ext uri="{BB962C8B-B14F-4D97-AF65-F5344CB8AC3E}">
        <p14:creationId xmlns:p14="http://schemas.microsoft.com/office/powerpoint/2010/main" val="291282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C4F4B5-1D79-4A9D-9923-3C38EEF7340D}" type="datetimeFigureOut">
              <a:rPr lang="en-US" smtClean="0"/>
              <a:t>3/15/2024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E727EE-86C7-470E-A83F-555EAD01524A}" type="slidenum">
              <a:rPr lang="en-US" smtClean="0"/>
              <a:t>‹#›</a:t>
            </a:fld>
            <a:endParaRPr lang="en-US"/>
          </a:p>
        </p:txBody>
      </p:sp>
    </p:spTree>
    <p:extLst>
      <p:ext uri="{BB962C8B-B14F-4D97-AF65-F5344CB8AC3E}">
        <p14:creationId xmlns:p14="http://schemas.microsoft.com/office/powerpoint/2010/main" val="834375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31774" fontAlgn="auto">
              <a:spcBef>
                <a:spcPts val="0"/>
              </a:spcBef>
              <a:spcAft>
                <a:spcPts val="0"/>
              </a:spcAft>
              <a:defRPr/>
            </a:pPr>
            <a:fld id="{DC6A13EB-7851-499C-87C1-E89D62542B6C}" type="slidenum">
              <a:rPr lang="en-US">
                <a:solidFill>
                  <a:prstClr val="black"/>
                </a:solidFill>
                <a:latin typeface="Calibri"/>
              </a:rPr>
              <a:pPr defTabSz="931774" fontAlgn="auto">
                <a:spcBef>
                  <a:spcPts val="0"/>
                </a:spcBef>
                <a:spcAft>
                  <a:spcPts val="0"/>
                </a:spcAft>
                <a:defRPr/>
              </a:pPr>
              <a:t>1</a:t>
            </a:fld>
            <a:endParaRPr lang="en-US">
              <a:solidFill>
                <a:prstClr val="black"/>
              </a:solidFill>
              <a:latin typeface="Calibri"/>
            </a:endParaRPr>
          </a:p>
        </p:txBody>
      </p:sp>
    </p:spTree>
    <p:extLst>
      <p:ext uri="{BB962C8B-B14F-4D97-AF65-F5344CB8AC3E}">
        <p14:creationId xmlns:p14="http://schemas.microsoft.com/office/powerpoint/2010/main" val="3485382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10</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302008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13</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347220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14</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3532764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15</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2217603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16</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417070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17</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3764627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18</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4056010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19</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1842449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20</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1402801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21</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297057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45A61-60FD-431F-8249-D78CE1BDE7E7}" type="slidenum">
              <a:rPr lang="en-US"/>
              <a:pPr/>
              <a:t>2</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2747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22</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1139407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23</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3621077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24</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1437236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25</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3069997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26</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977775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27</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451894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28</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633329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29</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2772818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30</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272786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3</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191220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4</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33879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5</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237447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6</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2794384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7</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1451793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8</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206737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0E82B-A32A-4928-B612-A318F379DAE4}" type="slidenum">
              <a:rPr lang="en-US"/>
              <a:pPr/>
              <a:t>9</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A cluster is a group of independent servers that function as a single system.</a:t>
            </a:r>
          </a:p>
        </p:txBody>
      </p:sp>
    </p:spTree>
    <p:extLst>
      <p:ext uri="{BB962C8B-B14F-4D97-AF65-F5344CB8AC3E}">
        <p14:creationId xmlns:p14="http://schemas.microsoft.com/office/powerpoint/2010/main" val="228983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title"/>
          </p:nvPr>
        </p:nvSpPr>
        <p:spPr>
          <a:xfrm>
            <a:off x="228600" y="1066800"/>
            <a:ext cx="2514600" cy="2438400"/>
          </a:xfrm>
          <a:prstGeom prst="rect">
            <a:avLst/>
          </a:prstGeom>
          <a:noFill/>
        </p:spPr>
        <p:txBody>
          <a:bodyPr anchor="b"/>
          <a:lstStyle>
            <a:lvl1pPr algn="ctr">
              <a:defRPr sz="16000" b="1" i="0" baseline="0">
                <a:solidFill>
                  <a:schemeClr val="bg1"/>
                </a:solidFill>
                <a:latin typeface="Palatino Linotype" pitchFamily="18" charset="0"/>
                <a:cs typeface="Arial"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3048000" y="1828800"/>
            <a:ext cx="5257800" cy="2819400"/>
          </a:xfrm>
          <a:prstGeom prst="rect">
            <a:avLst/>
          </a:prstGeom>
        </p:spPr>
        <p:txBody>
          <a:bodyPr anchor="t"/>
          <a:lstStyle>
            <a:lvl1pPr marL="0" indent="0" algn="l">
              <a:buNone/>
              <a:defRPr sz="4500" b="1" baseline="0">
                <a:solidFill>
                  <a:schemeClr val="tx1"/>
                </a:solidFill>
                <a:latin typeface="Trebuchet MS" pitchFamily="34" charset="0"/>
                <a:ea typeface="Tahoma" pitchFamily="34" charset="0"/>
                <a:cs typeface="Tahoma"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Tree>
    <p:extLst>
      <p:ext uri="{BB962C8B-B14F-4D97-AF65-F5344CB8AC3E}">
        <p14:creationId xmlns:p14="http://schemas.microsoft.com/office/powerpoint/2010/main" val="10786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165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4965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562600"/>
          </a:xfrm>
          <a:prstGeom prst="rect">
            <a:avLst/>
          </a:prstGeom>
        </p:spPr>
        <p:txBody>
          <a:bodyPr/>
          <a:lstStyle>
            <a:lvl1pPr>
              <a:defRPr sz="2800">
                <a:solidFill>
                  <a:srgbClr val="0B223B"/>
                </a:solidFill>
                <a:latin typeface="+mj-lt"/>
              </a:defRPr>
            </a:lvl1pPr>
            <a:lvl2pPr>
              <a:defRPr>
                <a:solidFill>
                  <a:srgbClr val="0B223B"/>
                </a:solidFill>
                <a:latin typeface="+mj-lt"/>
              </a:defRPr>
            </a:lvl2pPr>
            <a:lvl3pPr>
              <a:defRPr>
                <a:solidFill>
                  <a:srgbClr val="0B223B"/>
                </a:solidFill>
                <a:latin typeface="+mj-lt"/>
              </a:defRPr>
            </a:lvl3pPr>
            <a:lvl4pPr>
              <a:defRPr>
                <a:solidFill>
                  <a:srgbClr val="0B223B"/>
                </a:solidFill>
                <a:latin typeface="+mj-lt"/>
              </a:defRPr>
            </a:lvl4pPr>
            <a:lvl5pPr>
              <a:defRPr>
                <a:solidFill>
                  <a:srgbClr val="0B223B"/>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0566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447800"/>
          </a:xfrm>
          <a:prstGeom prst="rect">
            <a:avLst/>
          </a:prstGeo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04800" y="1524000"/>
            <a:ext cx="8610600" cy="5029200"/>
          </a:xfrm>
          <a:prstGeom prst="rect">
            <a:avLst/>
          </a:prstGeom>
        </p:spPr>
        <p:txBody>
          <a:bodyPr/>
          <a:lstStyle>
            <a:lvl1pPr>
              <a:defRPr sz="2800">
                <a:solidFill>
                  <a:schemeClr val="accent6">
                    <a:lumMod val="50000"/>
                  </a:schemeClr>
                </a:solidFill>
                <a:latin typeface="+mj-lt"/>
              </a:defRPr>
            </a:lvl1pPr>
            <a:lvl2pPr>
              <a:defRPr>
                <a:solidFill>
                  <a:schemeClr val="accent6">
                    <a:lumMod val="50000"/>
                  </a:schemeClr>
                </a:solidFill>
                <a:latin typeface="+mj-lt"/>
              </a:defRPr>
            </a:lvl2pPr>
            <a:lvl3pPr>
              <a:defRPr>
                <a:solidFill>
                  <a:schemeClr val="accent6">
                    <a:lumMod val="50000"/>
                  </a:schemeClr>
                </a:solidFill>
                <a:latin typeface="+mj-lt"/>
              </a:defRPr>
            </a:lvl3pPr>
            <a:lvl4pPr>
              <a:defRPr>
                <a:solidFill>
                  <a:schemeClr val="accent6">
                    <a:lumMod val="50000"/>
                  </a:schemeClr>
                </a:solidFill>
                <a:latin typeface="+mj-lt"/>
              </a:defRPr>
            </a:lvl4pPr>
            <a:lvl5pPr>
              <a:defRPr>
                <a:solidFill>
                  <a:schemeClr val="accent6">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5899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914400"/>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75E7CAE2-B616-469D-B2ED-EAA8D78F0B4D}" type="datetimeFigureOut">
              <a:rPr lang="en-US"/>
              <a:pPr>
                <a:defRPr/>
              </a:pPr>
              <a:t>3/15/2024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25B87507-79B7-4F21-ABEF-7985034D485E}" type="slidenum">
              <a:rPr lang="en-US"/>
              <a:pPr>
                <a:defRPr/>
              </a:pPr>
              <a:t>‹#›</a:t>
            </a:fld>
            <a:endParaRPr lang="en-US" dirty="0"/>
          </a:p>
        </p:txBody>
      </p:sp>
    </p:spTree>
    <p:extLst>
      <p:ext uri="{BB962C8B-B14F-4D97-AF65-F5344CB8AC3E}">
        <p14:creationId xmlns:p14="http://schemas.microsoft.com/office/powerpoint/2010/main" val="3177864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01000"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914400" y="914400"/>
            <a:ext cx="8001000" cy="5638800"/>
          </a:xfrm>
          <a:prstGeom prst="rect">
            <a:avLst/>
          </a:prstGeom>
        </p:spPr>
        <p:txBody>
          <a:bodyPr/>
          <a:lstStyle>
            <a:lvl1pPr>
              <a:defRPr sz="3200">
                <a:solidFill>
                  <a:schemeClr val="tx1"/>
                </a:solidFill>
                <a:latin typeface="Arial" panose="020B0604020202020204" pitchFamily="34" charset="0"/>
                <a:cs typeface="Arial" panose="020B0604020202020204" pitchFamily="34" charset="0"/>
              </a:defRPr>
            </a:lvl1pPr>
            <a:lvl2pPr>
              <a:defRPr sz="3200">
                <a:solidFill>
                  <a:schemeClr val="tx1"/>
                </a:solidFill>
                <a:latin typeface="Arial" panose="020B0604020202020204" pitchFamily="34" charset="0"/>
                <a:cs typeface="Arial" panose="020B0604020202020204" pitchFamily="34" charset="0"/>
              </a:defRPr>
            </a:lvl2pPr>
            <a:lvl3pPr>
              <a:defRPr sz="3200">
                <a:solidFill>
                  <a:schemeClr val="tx1"/>
                </a:solidFill>
                <a:latin typeface="Arial" panose="020B0604020202020204" pitchFamily="34" charset="0"/>
                <a:cs typeface="Arial" panose="020B0604020202020204" pitchFamily="34" charset="0"/>
              </a:defRPr>
            </a:lvl3pPr>
            <a:lvl4pPr>
              <a:defRPr sz="3200">
                <a:solidFill>
                  <a:schemeClr val="tx1"/>
                </a:solidFill>
                <a:latin typeface="Arial" panose="020B0604020202020204" pitchFamily="34" charset="0"/>
                <a:cs typeface="Arial" panose="020B0604020202020204" pitchFamily="34" charset="0"/>
              </a:defRPr>
            </a:lvl4pPr>
            <a:lvl5pPr>
              <a:defRPr sz="32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071C3E26-7D19-43A7-95E8-75A2C8FF3964}"/>
              </a:ext>
            </a:extLst>
          </p:cNvPr>
          <p:cNvPicPr>
            <a:picLocks noChangeAspect="1"/>
          </p:cNvPicPr>
          <p:nvPr userDrawn="1"/>
        </p:nvPicPr>
        <p:blipFill>
          <a:blip r:embed="rId2"/>
          <a:stretch>
            <a:fillRect/>
          </a:stretch>
        </p:blipFill>
        <p:spPr>
          <a:xfrm>
            <a:off x="3200400" y="6553201"/>
            <a:ext cx="5894010" cy="279400"/>
          </a:xfrm>
          <a:prstGeom prst="rect">
            <a:avLst/>
          </a:prstGeom>
        </p:spPr>
      </p:pic>
    </p:spTree>
    <p:extLst>
      <p:ext uri="{BB962C8B-B14F-4D97-AF65-F5344CB8AC3E}">
        <p14:creationId xmlns:p14="http://schemas.microsoft.com/office/powerpoint/2010/main" val="2552970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4A484EA1-AAAA-4FCB-BFED-CBA324E5D1D3}" type="datetimeFigureOut">
              <a:rPr lang="en-US"/>
              <a:pPr>
                <a:defRPr/>
              </a:pPr>
              <a:t>3/15/2024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BC8C153B-4269-418C-A05A-632F5617C666}" type="slidenum">
              <a:rPr lang="en-US"/>
              <a:pPr>
                <a:defRPr/>
              </a:pPr>
              <a:t>‹#›</a:t>
            </a:fld>
            <a:endParaRPr lang="en-US" dirty="0"/>
          </a:p>
        </p:txBody>
      </p:sp>
    </p:spTree>
    <p:extLst>
      <p:ext uri="{BB962C8B-B14F-4D97-AF65-F5344CB8AC3E}">
        <p14:creationId xmlns:p14="http://schemas.microsoft.com/office/powerpoint/2010/main" val="1998943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2DC481D2-A9D2-420E-A459-6A34EB7D869E}" type="datetimeFigureOut">
              <a:rPr lang="en-US"/>
              <a:pPr>
                <a:defRPr/>
              </a:pPr>
              <a:t>3/15/2024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544E4CA2-DB9E-4B22-9F23-DD40D8D6E927}" type="slidenum">
              <a:rPr lang="en-US"/>
              <a:pPr>
                <a:defRPr/>
              </a:pPr>
              <a:t>‹#›</a:t>
            </a:fld>
            <a:endParaRPr lang="en-US" dirty="0"/>
          </a:p>
        </p:txBody>
      </p:sp>
    </p:spTree>
    <p:extLst>
      <p:ext uri="{BB962C8B-B14F-4D97-AF65-F5344CB8AC3E}">
        <p14:creationId xmlns:p14="http://schemas.microsoft.com/office/powerpoint/2010/main" val="1811470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572C2C3F-0D74-4FF7-A2CE-2A4856B0C0DF}" type="datetimeFigureOut">
              <a:rPr lang="en-US"/>
              <a:pPr>
                <a:defRPr/>
              </a:pPr>
              <a:t>3/15/2024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3F7E354E-34DA-4339-A348-20C6DA121F25}" type="slidenum">
              <a:rPr lang="en-US"/>
              <a:pPr>
                <a:defRPr/>
              </a:pPr>
              <a:t>‹#›</a:t>
            </a:fld>
            <a:endParaRPr lang="en-US" dirty="0"/>
          </a:p>
        </p:txBody>
      </p:sp>
    </p:spTree>
    <p:extLst>
      <p:ext uri="{BB962C8B-B14F-4D97-AF65-F5344CB8AC3E}">
        <p14:creationId xmlns:p14="http://schemas.microsoft.com/office/powerpoint/2010/main" val="3908837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8CC7B379-6943-4D17-BF93-AB7441FB9D61}" type="datetimeFigureOut">
              <a:rPr lang="en-US"/>
              <a:pPr>
                <a:defRPr/>
              </a:pPr>
              <a:t>3/15/2024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DD4C714D-F384-4016-9680-78DECE6D08D4}" type="slidenum">
              <a:rPr lang="en-US"/>
              <a:pPr>
                <a:defRPr/>
              </a:pPr>
              <a:t>‹#›</a:t>
            </a:fld>
            <a:endParaRPr lang="en-US" dirty="0"/>
          </a:p>
        </p:txBody>
      </p:sp>
    </p:spTree>
    <p:extLst>
      <p:ext uri="{BB962C8B-B14F-4D97-AF65-F5344CB8AC3E}">
        <p14:creationId xmlns:p14="http://schemas.microsoft.com/office/powerpoint/2010/main" val="2587477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a:prstGeom prst="rect">
            <a:avLst/>
          </a:prstGeom>
        </p:spPr>
        <p:txBody>
          <a:bodyPr anchor="b"/>
          <a:lstStyle>
            <a:lvl1pPr>
              <a:defRPr sz="48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3124200"/>
            <a:ext cx="8229600" cy="3001963"/>
          </a:xfrm>
          <a:prstGeom prst="rect">
            <a:avLst/>
          </a:prstGeom>
        </p:spPr>
        <p:txBody>
          <a:bodyPr/>
          <a:lstStyle>
            <a:lvl1pPr algn="ctr">
              <a:buNone/>
              <a:defRPr sz="400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
        <p:nvSpPr>
          <p:cNvPr id="4" name="Content Placeholder 2"/>
          <p:cNvSpPr>
            <a:spLocks noGrp="1"/>
          </p:cNvSpPr>
          <p:nvPr>
            <p:ph idx="10"/>
          </p:nvPr>
        </p:nvSpPr>
        <p:spPr>
          <a:xfrm>
            <a:off x="76200" y="685800"/>
            <a:ext cx="6781800" cy="1066801"/>
          </a:xfrm>
          <a:prstGeom prst="rect">
            <a:avLst/>
          </a:prstGeom>
        </p:spPr>
        <p:txBody>
          <a:bodyPr/>
          <a:lstStyle>
            <a:lvl1pPr algn="l">
              <a:buNone/>
              <a:defRPr sz="6000" b="1">
                <a:solidFill>
                  <a:schemeClr val="bg1"/>
                </a:solidFill>
                <a:latin typeface="Palatino Linotype" pitchFamily="18"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Tree>
    <p:extLst>
      <p:ext uri="{BB962C8B-B14F-4D97-AF65-F5344CB8AC3E}">
        <p14:creationId xmlns:p14="http://schemas.microsoft.com/office/powerpoint/2010/main" val="3167122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D6B89C41-1944-4010-8480-18245093A0C1}" type="datetimeFigureOut">
              <a:rPr lang="en-US"/>
              <a:pPr>
                <a:defRPr/>
              </a:pPr>
              <a:t>3/15/2024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9FC86A23-0CB1-4D40-B481-17D46B6D2DDF}" type="slidenum">
              <a:rPr lang="en-US"/>
              <a:pPr>
                <a:defRPr/>
              </a:pPr>
              <a:t>‹#›</a:t>
            </a:fld>
            <a:endParaRPr lang="en-US" dirty="0"/>
          </a:p>
        </p:txBody>
      </p:sp>
      <p:pic>
        <p:nvPicPr>
          <p:cNvPr id="5" name="Picture 4">
            <a:extLst>
              <a:ext uri="{FF2B5EF4-FFF2-40B4-BE49-F238E27FC236}">
                <a16:creationId xmlns:a16="http://schemas.microsoft.com/office/drawing/2014/main" id="{D88D1902-A162-4499-9AD9-D905421C2210}"/>
              </a:ext>
            </a:extLst>
          </p:cNvPr>
          <p:cNvPicPr>
            <a:picLocks noChangeAspect="1"/>
          </p:cNvPicPr>
          <p:nvPr userDrawn="1"/>
        </p:nvPicPr>
        <p:blipFill>
          <a:blip r:embed="rId2"/>
          <a:stretch>
            <a:fillRect/>
          </a:stretch>
        </p:blipFill>
        <p:spPr>
          <a:xfrm>
            <a:off x="4343400" y="6569619"/>
            <a:ext cx="4686300" cy="238125"/>
          </a:xfrm>
          <a:prstGeom prst="rect">
            <a:avLst/>
          </a:prstGeom>
        </p:spPr>
      </p:pic>
    </p:spTree>
    <p:extLst>
      <p:ext uri="{BB962C8B-B14F-4D97-AF65-F5344CB8AC3E}">
        <p14:creationId xmlns:p14="http://schemas.microsoft.com/office/powerpoint/2010/main" val="1074577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A8F96712-B8E6-4208-B2A9-C06BADFF90CA}" type="datetimeFigureOut">
              <a:rPr lang="en-US"/>
              <a:pPr>
                <a:defRPr/>
              </a:pPr>
              <a:t>3/15/2024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606C6B29-C8EF-4559-8728-D46AA2FDBF64}" type="slidenum">
              <a:rPr lang="en-US"/>
              <a:pPr>
                <a:defRPr/>
              </a:pPr>
              <a:t>‹#›</a:t>
            </a:fld>
            <a:endParaRPr lang="en-US" dirty="0"/>
          </a:p>
        </p:txBody>
      </p:sp>
    </p:spTree>
    <p:extLst>
      <p:ext uri="{BB962C8B-B14F-4D97-AF65-F5344CB8AC3E}">
        <p14:creationId xmlns:p14="http://schemas.microsoft.com/office/powerpoint/2010/main" val="3453409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010F02CF-6301-43DA-8A14-F3E248F43D67}" type="datetimeFigureOut">
              <a:rPr lang="en-US"/>
              <a:pPr>
                <a:defRPr/>
              </a:pPr>
              <a:t>3/15/2024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998A7384-3B25-4568-9C83-21F9342E5CC7}" type="slidenum">
              <a:rPr lang="en-US"/>
              <a:pPr>
                <a:defRPr/>
              </a:pPr>
              <a:t>‹#›</a:t>
            </a:fld>
            <a:endParaRPr lang="en-US" dirty="0"/>
          </a:p>
        </p:txBody>
      </p:sp>
    </p:spTree>
    <p:extLst>
      <p:ext uri="{BB962C8B-B14F-4D97-AF65-F5344CB8AC3E}">
        <p14:creationId xmlns:p14="http://schemas.microsoft.com/office/powerpoint/2010/main" val="1381628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29592C88-1201-4FC3-A286-31051150B5AE}" type="datetimeFigureOut">
              <a:rPr lang="en-US"/>
              <a:pPr>
                <a:defRPr/>
              </a:pPr>
              <a:t>3/15/2024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99063EAD-2462-4EB2-BE23-B3C98AA53348}" type="slidenum">
              <a:rPr lang="en-US"/>
              <a:pPr>
                <a:defRPr/>
              </a:pPr>
              <a:t>‹#›</a:t>
            </a:fld>
            <a:endParaRPr lang="en-US" dirty="0"/>
          </a:p>
        </p:txBody>
      </p:sp>
    </p:spTree>
    <p:extLst>
      <p:ext uri="{BB962C8B-B14F-4D97-AF65-F5344CB8AC3E}">
        <p14:creationId xmlns:p14="http://schemas.microsoft.com/office/powerpoint/2010/main" val="1177498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F3A1F227-051C-4A2C-A1C9-BA94466DE2AE}" type="datetimeFigureOut">
              <a:rPr lang="en-US"/>
              <a:pPr>
                <a:defRPr/>
              </a:pPr>
              <a:t>3/15/2024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DDE42A6C-DFFB-4C9C-846B-5EF416F2D418}" type="slidenum">
              <a:rPr lang="en-US"/>
              <a:pPr>
                <a:defRPr/>
              </a:pPr>
              <a:t>‹#›</a:t>
            </a:fld>
            <a:endParaRPr lang="en-US" dirty="0"/>
          </a:p>
        </p:txBody>
      </p:sp>
    </p:spTree>
    <p:extLst>
      <p:ext uri="{BB962C8B-B14F-4D97-AF65-F5344CB8AC3E}">
        <p14:creationId xmlns:p14="http://schemas.microsoft.com/office/powerpoint/2010/main" val="1917755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a:prstGeom prst="rect">
            <a:avLst/>
          </a:prstGeom>
        </p:spPr>
        <p:txBody>
          <a:bodyPr anchor="b"/>
          <a:lstStyle>
            <a:lvl1pPr>
              <a:defRPr sz="48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3124200"/>
            <a:ext cx="8229600" cy="3001963"/>
          </a:xfrm>
          <a:prstGeom prst="rect">
            <a:avLst/>
          </a:prstGeom>
        </p:spPr>
        <p:txBody>
          <a:bodyPr/>
          <a:lstStyle>
            <a:lvl1pPr algn="ctr">
              <a:buNone/>
              <a:defRPr sz="400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
        <p:nvSpPr>
          <p:cNvPr id="4" name="Content Placeholder 2"/>
          <p:cNvSpPr>
            <a:spLocks noGrp="1"/>
          </p:cNvSpPr>
          <p:nvPr>
            <p:ph idx="10"/>
          </p:nvPr>
        </p:nvSpPr>
        <p:spPr>
          <a:xfrm>
            <a:off x="76200" y="685800"/>
            <a:ext cx="6781800" cy="1066801"/>
          </a:xfrm>
          <a:prstGeom prst="rect">
            <a:avLst/>
          </a:prstGeom>
        </p:spPr>
        <p:txBody>
          <a:bodyPr/>
          <a:lstStyle>
            <a:lvl1pPr algn="l">
              <a:buNone/>
              <a:defRPr sz="6000" b="1">
                <a:solidFill>
                  <a:schemeClr val="bg1"/>
                </a:solidFill>
                <a:latin typeface="Palatino Linotype" pitchFamily="18"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Tree>
    <p:extLst>
      <p:ext uri="{BB962C8B-B14F-4D97-AF65-F5344CB8AC3E}">
        <p14:creationId xmlns:p14="http://schemas.microsoft.com/office/powerpoint/2010/main" val="619311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7003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2338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439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06260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977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2141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8395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06775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Verdana" pitchFamily="34" charset="0"/>
          <a:cs typeface="Arial" charset="0"/>
        </a:defRPr>
      </a:lvl2pPr>
      <a:lvl3pPr algn="ctr" rtl="0" eaLnBrk="1" fontAlgn="base" hangingPunct="1">
        <a:spcBef>
          <a:spcPct val="0"/>
        </a:spcBef>
        <a:spcAft>
          <a:spcPct val="0"/>
        </a:spcAft>
        <a:defRPr sz="4400">
          <a:solidFill>
            <a:schemeClr val="tx2"/>
          </a:solidFill>
          <a:latin typeface="Verdana" pitchFamily="34" charset="0"/>
          <a:cs typeface="Arial" charset="0"/>
        </a:defRPr>
      </a:lvl3pPr>
      <a:lvl4pPr algn="ctr" rtl="0" eaLnBrk="1" fontAlgn="base" hangingPunct="1">
        <a:spcBef>
          <a:spcPct val="0"/>
        </a:spcBef>
        <a:spcAft>
          <a:spcPct val="0"/>
        </a:spcAft>
        <a:defRPr sz="4400">
          <a:solidFill>
            <a:schemeClr val="tx2"/>
          </a:solidFill>
          <a:latin typeface="Verdana" pitchFamily="34" charset="0"/>
          <a:cs typeface="Arial" charset="0"/>
        </a:defRPr>
      </a:lvl4pPr>
      <a:lvl5pPr algn="ctr" rtl="0" eaLnBrk="1" fontAlgn="base" hangingPunct="1">
        <a:spcBef>
          <a:spcPct val="0"/>
        </a:spcBef>
        <a:spcAft>
          <a:spcPct val="0"/>
        </a:spcAft>
        <a:defRPr sz="4400">
          <a:solidFill>
            <a:schemeClr val="tx2"/>
          </a:solidFill>
          <a:latin typeface="Verdana" pitchFamily="34"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0"/>
            <a:ext cx="8458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 name="Rectangle 21"/>
          <p:cNvSpPr>
            <a:spLocks noChangeArrowheads="1"/>
          </p:cNvSpPr>
          <p:nvPr/>
        </p:nvSpPr>
        <p:spPr bwMode="auto">
          <a:xfrm>
            <a:off x="3878263" y="6623050"/>
            <a:ext cx="5189537" cy="244475"/>
          </a:xfrm>
          <a:prstGeom prst="rect">
            <a:avLst/>
          </a:prstGeom>
          <a:noFill/>
          <a:ln w="9525">
            <a:noFill/>
            <a:miter lim="800000"/>
            <a:headEnd/>
            <a:tailEnd/>
          </a:ln>
          <a:effectLst/>
        </p:spPr>
        <p:txBody>
          <a:bodyPr/>
          <a:lstStyle/>
          <a:p>
            <a:pPr algn="r">
              <a:defRPr/>
            </a:pPr>
            <a:r>
              <a:rPr lang="en-US" sz="900" dirty="0">
                <a:solidFill>
                  <a:schemeClr val="tx1">
                    <a:lumMod val="50000"/>
                    <a:lumOff val="50000"/>
                  </a:schemeClr>
                </a:solidFill>
              </a:rPr>
              <a:t>Copyright Goodheart-Willcox Co., Inc.  May not be posted to a publicly accessible website.</a:t>
            </a:r>
          </a:p>
        </p:txBody>
      </p:sp>
    </p:spTree>
    <p:extLst>
      <p:ext uri="{BB962C8B-B14F-4D97-AF65-F5344CB8AC3E}">
        <p14:creationId xmlns:p14="http://schemas.microsoft.com/office/powerpoint/2010/main" val="18334657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rtl="0" eaLnBrk="1" fontAlgn="base" hangingPunct="1">
        <a:spcBef>
          <a:spcPct val="0"/>
        </a:spcBef>
        <a:spcAft>
          <a:spcPct val="0"/>
        </a:spcAft>
        <a:defRPr sz="3700" b="1" kern="1200">
          <a:solidFill>
            <a:srgbClr val="00793F"/>
          </a:solidFill>
          <a:latin typeface="Trebuchet MS" pitchFamily="34" charset="0"/>
          <a:ea typeface="Tahoma" pitchFamily="34" charset="0"/>
          <a:cs typeface="Tahoma" pitchFamily="34" charset="0"/>
        </a:defRPr>
      </a:lvl1pPr>
      <a:lvl2pPr algn="l" rtl="0" eaLnBrk="1" fontAlgn="base" hangingPunct="1">
        <a:spcBef>
          <a:spcPct val="0"/>
        </a:spcBef>
        <a:spcAft>
          <a:spcPct val="0"/>
        </a:spcAft>
        <a:defRPr sz="3700" b="1">
          <a:solidFill>
            <a:srgbClr val="00793F"/>
          </a:solidFill>
          <a:latin typeface="Trebuchet MS" pitchFamily="34" charset="0"/>
          <a:cs typeface="Tahoma" pitchFamily="34" charset="0"/>
        </a:defRPr>
      </a:lvl2pPr>
      <a:lvl3pPr algn="l" rtl="0" eaLnBrk="1" fontAlgn="base" hangingPunct="1">
        <a:spcBef>
          <a:spcPct val="0"/>
        </a:spcBef>
        <a:spcAft>
          <a:spcPct val="0"/>
        </a:spcAft>
        <a:defRPr sz="3700" b="1">
          <a:solidFill>
            <a:srgbClr val="00793F"/>
          </a:solidFill>
          <a:latin typeface="Trebuchet MS" pitchFamily="34" charset="0"/>
          <a:cs typeface="Tahoma" pitchFamily="34" charset="0"/>
        </a:defRPr>
      </a:lvl3pPr>
      <a:lvl4pPr algn="l" rtl="0" eaLnBrk="1" fontAlgn="base" hangingPunct="1">
        <a:spcBef>
          <a:spcPct val="0"/>
        </a:spcBef>
        <a:spcAft>
          <a:spcPct val="0"/>
        </a:spcAft>
        <a:defRPr sz="3700" b="1">
          <a:solidFill>
            <a:srgbClr val="00793F"/>
          </a:solidFill>
          <a:latin typeface="Trebuchet MS" pitchFamily="34" charset="0"/>
          <a:cs typeface="Tahoma" pitchFamily="34" charset="0"/>
        </a:defRPr>
      </a:lvl4pPr>
      <a:lvl5pPr algn="l" rtl="0" eaLnBrk="1" fontAlgn="base" hangingPunct="1">
        <a:spcBef>
          <a:spcPct val="0"/>
        </a:spcBef>
        <a:spcAft>
          <a:spcPct val="0"/>
        </a:spcAft>
        <a:defRPr sz="3700" b="1">
          <a:solidFill>
            <a:srgbClr val="00793F"/>
          </a:solidFill>
          <a:latin typeface="Trebuchet MS" pitchFamily="34" charset="0"/>
          <a:cs typeface="Tahoma" pitchFamily="34" charset="0"/>
        </a:defRPr>
      </a:lvl5pPr>
      <a:lvl6pPr marL="457200" algn="l" rtl="0" eaLnBrk="1" fontAlgn="base" hangingPunct="1">
        <a:spcBef>
          <a:spcPct val="0"/>
        </a:spcBef>
        <a:spcAft>
          <a:spcPct val="0"/>
        </a:spcAft>
        <a:defRPr sz="4500">
          <a:solidFill>
            <a:schemeClr val="bg1"/>
          </a:solidFill>
          <a:latin typeface="Tahoma" pitchFamily="34" charset="0"/>
          <a:cs typeface="Tahoma" pitchFamily="34" charset="0"/>
        </a:defRPr>
      </a:lvl6pPr>
      <a:lvl7pPr marL="914400" algn="l" rtl="0" eaLnBrk="1" fontAlgn="base" hangingPunct="1">
        <a:spcBef>
          <a:spcPct val="0"/>
        </a:spcBef>
        <a:spcAft>
          <a:spcPct val="0"/>
        </a:spcAft>
        <a:defRPr sz="4500">
          <a:solidFill>
            <a:schemeClr val="bg1"/>
          </a:solidFill>
          <a:latin typeface="Tahoma" pitchFamily="34" charset="0"/>
          <a:cs typeface="Tahoma" pitchFamily="34" charset="0"/>
        </a:defRPr>
      </a:lvl7pPr>
      <a:lvl8pPr marL="1371600" algn="l" rtl="0" eaLnBrk="1" fontAlgn="base" hangingPunct="1">
        <a:spcBef>
          <a:spcPct val="0"/>
        </a:spcBef>
        <a:spcAft>
          <a:spcPct val="0"/>
        </a:spcAft>
        <a:defRPr sz="4500">
          <a:solidFill>
            <a:schemeClr val="bg1"/>
          </a:solidFill>
          <a:latin typeface="Tahoma" pitchFamily="34" charset="0"/>
          <a:cs typeface="Tahoma" pitchFamily="34" charset="0"/>
        </a:defRPr>
      </a:lvl8pPr>
      <a:lvl9pPr marL="1828800" algn="l" rtl="0" eaLnBrk="1" fontAlgn="base" hangingPunct="1">
        <a:spcBef>
          <a:spcPct val="0"/>
        </a:spcBef>
        <a:spcAft>
          <a:spcPct val="0"/>
        </a:spcAft>
        <a:defRPr sz="4500">
          <a:solidFill>
            <a:schemeClr val="bg1"/>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3B68"/>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3B68"/>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a:t>1.1</a:t>
            </a:r>
          </a:p>
        </p:txBody>
      </p:sp>
      <p:sp>
        <p:nvSpPr>
          <p:cNvPr id="3" name="Subtitle 2"/>
          <p:cNvSpPr>
            <a:spLocks noGrp="1"/>
          </p:cNvSpPr>
          <p:nvPr>
            <p:ph idx="1"/>
          </p:nvPr>
        </p:nvSpPr>
        <p:spPr/>
        <p:txBody>
          <a:bodyPr/>
          <a:lstStyle/>
          <a:p>
            <a:r>
              <a:rPr lang="en-US" dirty="0"/>
              <a:t>The History of Computing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History of Computing</a:t>
            </a:r>
          </a:p>
        </p:txBody>
      </p:sp>
      <p:sp>
        <p:nvSpPr>
          <p:cNvPr id="321539" name="Rectangle 3"/>
          <p:cNvSpPr>
            <a:spLocks noGrp="1" noChangeArrowheads="1"/>
          </p:cNvSpPr>
          <p:nvPr>
            <p:ph type="body" idx="1"/>
          </p:nvPr>
        </p:nvSpPr>
        <p:spPr>
          <a:xfrm>
            <a:off x="878541" y="914400"/>
            <a:ext cx="8007350" cy="5060950"/>
          </a:xfrm>
        </p:spPr>
        <p:txBody>
          <a:bodyPr/>
          <a:lstStyle/>
          <a:p>
            <a:r>
              <a:rPr lang="en-ZW" dirty="0"/>
              <a:t>1801: Joseph Marie Jacquard invents the Jacquard loom, a programmable weaving machine that could create complex patterns using punched cards.</a:t>
            </a:r>
          </a:p>
          <a:p>
            <a:endParaRPr lang="en-ZW" dirty="0"/>
          </a:p>
          <a:p>
            <a:r>
              <a:rPr lang="en-ZW" dirty="0"/>
              <a:t>The Jacquard loom demonstrated the concept of programmability, which is a key principle of modern computers.</a:t>
            </a:r>
          </a:p>
        </p:txBody>
      </p:sp>
    </p:spTree>
    <p:extLst>
      <p:ext uri="{BB962C8B-B14F-4D97-AF65-F5344CB8AC3E}">
        <p14:creationId xmlns:p14="http://schemas.microsoft.com/office/powerpoint/2010/main" val="3946627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History of Computing</a:t>
            </a:r>
          </a:p>
        </p:txBody>
      </p:sp>
      <p:sp>
        <p:nvSpPr>
          <p:cNvPr id="3" name="Content Placeholder 2"/>
          <p:cNvSpPr>
            <a:spLocks noGrp="1"/>
          </p:cNvSpPr>
          <p:nvPr>
            <p:ph idx="1"/>
          </p:nvPr>
        </p:nvSpPr>
        <p:spPr>
          <a:xfrm>
            <a:off x="762000" y="914400"/>
            <a:ext cx="8153400" cy="5638800"/>
          </a:xfrm>
        </p:spPr>
        <p:txBody>
          <a:bodyPr>
            <a:normAutofit/>
          </a:bodyPr>
          <a:lstStyle/>
          <a:p>
            <a:r>
              <a:rPr lang="en-ZW" altLang="en-US" dirty="0"/>
              <a:t>1822: Charles Babbage proposes the Analytical Engine, a mechanical general-purpose computer that could perform a wide range of mathematical operations.</a:t>
            </a:r>
          </a:p>
          <a:p>
            <a:r>
              <a:rPr lang="en-ZW" dirty="0"/>
              <a:t>The Analytical Engine is considered to be the first conceptual design for a modern computer, although it was never actually built.</a:t>
            </a:r>
          </a:p>
        </p:txBody>
      </p:sp>
    </p:spTree>
    <p:extLst>
      <p:ext uri="{BB962C8B-B14F-4D97-AF65-F5344CB8AC3E}">
        <p14:creationId xmlns:p14="http://schemas.microsoft.com/office/powerpoint/2010/main" val="55505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History of Computing</a:t>
            </a:r>
          </a:p>
        </p:txBody>
      </p:sp>
      <p:sp>
        <p:nvSpPr>
          <p:cNvPr id="3" name="Content Placeholder 2"/>
          <p:cNvSpPr>
            <a:spLocks noGrp="1"/>
          </p:cNvSpPr>
          <p:nvPr>
            <p:ph idx="1"/>
          </p:nvPr>
        </p:nvSpPr>
        <p:spPr>
          <a:xfrm>
            <a:off x="762000" y="914400"/>
            <a:ext cx="8153400" cy="5638800"/>
          </a:xfrm>
        </p:spPr>
        <p:txBody>
          <a:bodyPr>
            <a:normAutofit/>
          </a:bodyPr>
          <a:lstStyle/>
          <a:p>
            <a:r>
              <a:rPr lang="en-ZW" altLang="en-US" dirty="0"/>
              <a:t>1936: Alan Turing publishes his paper "On Computable Numbers," which lays the theoretical foundation for modern computers.</a:t>
            </a:r>
          </a:p>
          <a:p>
            <a:r>
              <a:rPr lang="en-ZW" altLang="en-US" dirty="0"/>
              <a:t>Turing's paper introduced the concept of the Turing machine, a theoretical model of computation that is still used today to study the capabilities and limitations of computers.</a:t>
            </a:r>
            <a:endParaRPr lang="en-ZW" dirty="0"/>
          </a:p>
        </p:txBody>
      </p:sp>
    </p:spTree>
    <p:extLst>
      <p:ext uri="{BB962C8B-B14F-4D97-AF65-F5344CB8AC3E}">
        <p14:creationId xmlns:p14="http://schemas.microsoft.com/office/powerpoint/2010/main" val="2059440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History of Computing</a:t>
            </a:r>
          </a:p>
        </p:txBody>
      </p:sp>
      <p:sp>
        <p:nvSpPr>
          <p:cNvPr id="321539" name="Rectangle 3"/>
          <p:cNvSpPr>
            <a:spLocks noGrp="1" noChangeArrowheads="1"/>
          </p:cNvSpPr>
          <p:nvPr>
            <p:ph type="body" idx="1"/>
          </p:nvPr>
        </p:nvSpPr>
        <p:spPr>
          <a:xfrm>
            <a:off x="838200" y="914400"/>
            <a:ext cx="8229600" cy="5060950"/>
          </a:xfrm>
        </p:spPr>
        <p:txBody>
          <a:bodyPr/>
          <a:lstStyle/>
          <a:p>
            <a:pPr algn="l">
              <a:buFont typeface="Arial" panose="020B0604020202020204" pitchFamily="34" charset="0"/>
              <a:buChar char="•"/>
            </a:pPr>
            <a:r>
              <a:rPr lang="en-ZW" dirty="0"/>
              <a:t>1943: The Colossus computer is built to break German codes during World War II.</a:t>
            </a:r>
          </a:p>
          <a:p>
            <a:pPr algn="l"/>
            <a:r>
              <a:rPr lang="en-ZW" dirty="0"/>
              <a:t>The Colossus computer was one of the first electronic computers, and it played a critical role in Allied victory in World War II.</a:t>
            </a:r>
          </a:p>
          <a:p>
            <a:endParaRPr lang="en-ZW" dirty="0"/>
          </a:p>
        </p:txBody>
      </p:sp>
    </p:spTree>
    <p:extLst>
      <p:ext uri="{BB962C8B-B14F-4D97-AF65-F5344CB8AC3E}">
        <p14:creationId xmlns:p14="http://schemas.microsoft.com/office/powerpoint/2010/main" val="2548202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History of Computing</a:t>
            </a:r>
          </a:p>
        </p:txBody>
      </p:sp>
      <p:sp>
        <p:nvSpPr>
          <p:cNvPr id="321539" name="Rectangle 3"/>
          <p:cNvSpPr>
            <a:spLocks noGrp="1" noChangeArrowheads="1"/>
          </p:cNvSpPr>
          <p:nvPr>
            <p:ph type="body" idx="1"/>
          </p:nvPr>
        </p:nvSpPr>
        <p:spPr>
          <a:xfrm>
            <a:off x="838200" y="914400"/>
            <a:ext cx="8229600" cy="5060950"/>
          </a:xfrm>
        </p:spPr>
        <p:txBody>
          <a:bodyPr/>
          <a:lstStyle/>
          <a:p>
            <a:pPr algn="l">
              <a:buFont typeface="Arial" panose="020B0604020202020204" pitchFamily="34" charset="0"/>
              <a:buChar char="•"/>
            </a:pPr>
            <a:r>
              <a:rPr lang="en-ZW" dirty="0"/>
              <a:t>1946: The Electronic Numerical Integrator and Computer (ENIAC) is built at the University of Pennsylvania.</a:t>
            </a:r>
          </a:p>
          <a:p>
            <a:pPr algn="l"/>
            <a:r>
              <a:rPr lang="en-ZW" dirty="0"/>
              <a:t>The ENIAC was the first general-purpose electronic computer, and it was used for a variety of scientific and engineering applications.</a:t>
            </a:r>
          </a:p>
          <a:p>
            <a:pPr algn="l">
              <a:buFont typeface="Arial" panose="020B0604020202020204" pitchFamily="34" charset="0"/>
              <a:buChar char="•"/>
            </a:pPr>
            <a:r>
              <a:rPr lang="en-ZW" dirty="0"/>
              <a:t>1971: The Intel 40</a:t>
            </a:r>
          </a:p>
          <a:p>
            <a:endParaRPr lang="en-ZW" dirty="0"/>
          </a:p>
        </p:txBody>
      </p:sp>
    </p:spTree>
    <p:extLst>
      <p:ext uri="{BB962C8B-B14F-4D97-AF65-F5344CB8AC3E}">
        <p14:creationId xmlns:p14="http://schemas.microsoft.com/office/powerpoint/2010/main" val="19335164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Generations of E- Computers</a:t>
            </a:r>
          </a:p>
        </p:txBody>
      </p:sp>
      <p:sp>
        <p:nvSpPr>
          <p:cNvPr id="321539" name="Rectangle 3"/>
          <p:cNvSpPr>
            <a:spLocks noGrp="1" noChangeArrowheads="1"/>
          </p:cNvSpPr>
          <p:nvPr>
            <p:ph type="body" idx="1"/>
          </p:nvPr>
        </p:nvSpPr>
        <p:spPr>
          <a:xfrm>
            <a:off x="838200" y="914400"/>
            <a:ext cx="8229600" cy="5060950"/>
          </a:xfrm>
        </p:spPr>
        <p:txBody>
          <a:bodyPr/>
          <a:lstStyle/>
          <a:p>
            <a:pPr algn="l">
              <a:buFont typeface="Arial" panose="020B0604020202020204" pitchFamily="34" charset="0"/>
              <a:buChar char="•"/>
            </a:pPr>
            <a:r>
              <a:rPr lang="en-ZW" dirty="0"/>
              <a:t>Overview of each generation:</a:t>
            </a:r>
          </a:p>
          <a:p>
            <a:pPr marL="742950" lvl="1" indent="-285750" algn="l">
              <a:buFont typeface="Arial" panose="020B0604020202020204" pitchFamily="34" charset="0"/>
              <a:buChar char="•"/>
            </a:pPr>
            <a:r>
              <a:rPr lang="en-ZW" dirty="0"/>
              <a:t>First Generation: Vacuum tube computers (e.g., ENIAC, UNIVAC)</a:t>
            </a:r>
          </a:p>
          <a:p>
            <a:pPr marL="742950" lvl="1" indent="-285750" algn="l">
              <a:buFont typeface="Arial" panose="020B0604020202020204" pitchFamily="34" charset="0"/>
              <a:buChar char="•"/>
            </a:pPr>
            <a:r>
              <a:rPr lang="en-ZW" dirty="0"/>
              <a:t>Second Generation: Transistor computers (e.g., IBM 1401, DEC PDP-8)</a:t>
            </a:r>
          </a:p>
          <a:p>
            <a:pPr marL="742950" lvl="1" indent="-285750" algn="l">
              <a:buFont typeface="Arial" panose="020B0604020202020204" pitchFamily="34" charset="0"/>
              <a:buChar char="•"/>
            </a:pPr>
            <a:r>
              <a:rPr lang="en-ZW" dirty="0"/>
              <a:t>Third Generation: Integrated circuit computers (e.g., IBM System/360, DEC PDP-11)</a:t>
            </a:r>
          </a:p>
          <a:p>
            <a:endParaRPr lang="en-ZW" dirty="0"/>
          </a:p>
        </p:txBody>
      </p:sp>
    </p:spTree>
    <p:extLst>
      <p:ext uri="{BB962C8B-B14F-4D97-AF65-F5344CB8AC3E}">
        <p14:creationId xmlns:p14="http://schemas.microsoft.com/office/powerpoint/2010/main" val="525926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Generations of E- Computers</a:t>
            </a:r>
          </a:p>
        </p:txBody>
      </p:sp>
      <p:sp>
        <p:nvSpPr>
          <p:cNvPr id="321539" name="Rectangle 3"/>
          <p:cNvSpPr>
            <a:spLocks noGrp="1" noChangeArrowheads="1"/>
          </p:cNvSpPr>
          <p:nvPr>
            <p:ph type="body" idx="1"/>
          </p:nvPr>
        </p:nvSpPr>
        <p:spPr>
          <a:xfrm>
            <a:off x="838200" y="914400"/>
            <a:ext cx="8229600" cy="5060950"/>
          </a:xfrm>
        </p:spPr>
        <p:txBody>
          <a:bodyPr/>
          <a:lstStyle/>
          <a:p>
            <a:pPr algn="l">
              <a:buFont typeface="Arial" panose="020B0604020202020204" pitchFamily="34" charset="0"/>
              <a:buChar char="•"/>
            </a:pPr>
            <a:r>
              <a:rPr lang="en-ZW" dirty="0"/>
              <a:t>Overview of each generation:</a:t>
            </a:r>
          </a:p>
          <a:p>
            <a:pPr marL="742950" lvl="1" indent="-285750" algn="l">
              <a:buFont typeface="Arial" panose="020B0604020202020204" pitchFamily="34" charset="0"/>
              <a:buChar char="•"/>
            </a:pPr>
            <a:r>
              <a:rPr lang="en-ZW" dirty="0"/>
              <a:t>Fourth Generation: Microprocessor-based computers (e.g., Apple II, IBM PC)</a:t>
            </a:r>
          </a:p>
          <a:p>
            <a:pPr marL="742950" lvl="1" indent="-285750" algn="l">
              <a:buFont typeface="Arial" panose="020B0604020202020204" pitchFamily="34" charset="0"/>
              <a:buChar char="•"/>
            </a:pPr>
            <a:r>
              <a:rPr lang="en-ZW" dirty="0"/>
              <a:t>Fifth Generation: AI and parallel processing (e.g., IBM Watson, Cray-1)</a:t>
            </a:r>
          </a:p>
          <a:p>
            <a:endParaRPr lang="en-ZW" dirty="0"/>
          </a:p>
        </p:txBody>
      </p:sp>
    </p:spTree>
    <p:extLst>
      <p:ext uri="{BB962C8B-B14F-4D97-AF65-F5344CB8AC3E}">
        <p14:creationId xmlns:p14="http://schemas.microsoft.com/office/powerpoint/2010/main" val="16492819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First Generation of E- Computers</a:t>
            </a:r>
          </a:p>
        </p:txBody>
      </p:sp>
      <p:sp>
        <p:nvSpPr>
          <p:cNvPr id="321539" name="Rectangle 3"/>
          <p:cNvSpPr>
            <a:spLocks noGrp="1" noChangeArrowheads="1"/>
          </p:cNvSpPr>
          <p:nvPr>
            <p:ph type="body" idx="1"/>
          </p:nvPr>
        </p:nvSpPr>
        <p:spPr>
          <a:xfrm>
            <a:off x="838200" y="914400"/>
            <a:ext cx="8229600" cy="5060950"/>
          </a:xfrm>
        </p:spPr>
        <p:txBody>
          <a:bodyPr/>
          <a:lstStyle/>
          <a:p>
            <a:pPr algn="l"/>
            <a:r>
              <a:rPr lang="en-ZW" dirty="0"/>
              <a:t>1. Vacuum Tubes: These bulky and power-hungry electronic components acted as the primary technology for performing calculations and logic operations. </a:t>
            </a:r>
          </a:p>
          <a:p>
            <a:pPr algn="l"/>
            <a:r>
              <a:rPr lang="en-ZW" dirty="0"/>
              <a:t>2. Machine Language Programming: Instructions were directly coded in machine language, a system of ones and zeros specific to the computer's architecture. This made programming incredibly difficult, requiring a deep understanding of the hardware.</a:t>
            </a:r>
          </a:p>
          <a:p>
            <a:pPr algn="l"/>
            <a:endParaRPr lang="en-ZW" dirty="0"/>
          </a:p>
        </p:txBody>
      </p:sp>
    </p:spTree>
    <p:extLst>
      <p:ext uri="{BB962C8B-B14F-4D97-AF65-F5344CB8AC3E}">
        <p14:creationId xmlns:p14="http://schemas.microsoft.com/office/powerpoint/2010/main" val="11780592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First Generation of E- Computers</a:t>
            </a:r>
          </a:p>
        </p:txBody>
      </p:sp>
      <p:sp>
        <p:nvSpPr>
          <p:cNvPr id="321539" name="Rectangle 3"/>
          <p:cNvSpPr>
            <a:spLocks noGrp="1" noChangeArrowheads="1"/>
          </p:cNvSpPr>
          <p:nvPr>
            <p:ph type="body" idx="1"/>
          </p:nvPr>
        </p:nvSpPr>
        <p:spPr>
          <a:xfrm>
            <a:off x="838200" y="914400"/>
            <a:ext cx="8229600" cy="5060950"/>
          </a:xfrm>
        </p:spPr>
        <p:txBody>
          <a:bodyPr/>
          <a:lstStyle/>
          <a:p>
            <a:pPr algn="l"/>
            <a:r>
              <a:rPr lang="en-ZW" dirty="0"/>
              <a:t>3. Limited Memory: Memory capacity was very limited in first-generation computers, measured in kilobytes (KB) compared to the gigabytes (GB) or terabytes (TB) of today. This restricted the amount of data and programs that could be stored and processed simultaneously.</a:t>
            </a:r>
          </a:p>
          <a:p>
            <a:endParaRPr lang="en-ZW" dirty="0"/>
          </a:p>
        </p:txBody>
      </p:sp>
    </p:spTree>
    <p:extLst>
      <p:ext uri="{BB962C8B-B14F-4D97-AF65-F5344CB8AC3E}">
        <p14:creationId xmlns:p14="http://schemas.microsoft.com/office/powerpoint/2010/main" val="19137890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First Generation of E- Computers</a:t>
            </a:r>
          </a:p>
        </p:txBody>
      </p:sp>
      <p:sp>
        <p:nvSpPr>
          <p:cNvPr id="321539" name="Rectangle 3"/>
          <p:cNvSpPr>
            <a:spLocks noGrp="1" noChangeArrowheads="1"/>
          </p:cNvSpPr>
          <p:nvPr>
            <p:ph type="body" idx="1"/>
          </p:nvPr>
        </p:nvSpPr>
        <p:spPr>
          <a:xfrm>
            <a:off x="838200" y="914400"/>
            <a:ext cx="8229600" cy="5060950"/>
          </a:xfrm>
        </p:spPr>
        <p:txBody>
          <a:bodyPr/>
          <a:lstStyle/>
          <a:p>
            <a:pPr algn="l"/>
            <a:r>
              <a:rPr lang="en-ZW" dirty="0"/>
              <a:t>4. Punched Cards and Paper Tape: These served as the primary input and output methods. Programs and data were punched onto cards or tape, which the computer could then read and process. This method was slow and prone to errors.</a:t>
            </a:r>
          </a:p>
          <a:p>
            <a:endParaRPr lang="en-ZW" dirty="0"/>
          </a:p>
        </p:txBody>
      </p:sp>
    </p:spTree>
    <p:extLst>
      <p:ext uri="{BB962C8B-B14F-4D97-AF65-F5344CB8AC3E}">
        <p14:creationId xmlns:p14="http://schemas.microsoft.com/office/powerpoint/2010/main" val="36660765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838200" y="101600"/>
            <a:ext cx="7935913" cy="709613"/>
          </a:xfrm>
        </p:spPr>
        <p:txBody>
          <a:bodyPr/>
          <a:lstStyle/>
          <a:p>
            <a:r>
              <a:rPr lang="en-US" sz="4500" dirty="0"/>
              <a:t>Objectives</a:t>
            </a:r>
          </a:p>
        </p:txBody>
      </p:sp>
      <p:sp>
        <p:nvSpPr>
          <p:cNvPr id="171011" name="Rectangle 3"/>
          <p:cNvSpPr>
            <a:spLocks noGrp="1" noChangeArrowheads="1"/>
          </p:cNvSpPr>
          <p:nvPr>
            <p:ph type="body" idx="1"/>
          </p:nvPr>
        </p:nvSpPr>
        <p:spPr>
          <a:xfrm>
            <a:off x="838200" y="914400"/>
            <a:ext cx="8153400" cy="3794125"/>
          </a:xfrm>
        </p:spPr>
        <p:txBody>
          <a:bodyPr/>
          <a:lstStyle/>
          <a:p>
            <a:pPr>
              <a:lnSpc>
                <a:spcPct val="90000"/>
              </a:lnSpc>
              <a:buFont typeface="Wingdings 2" panose="05020102010507070707" pitchFamily="18" charset="2"/>
              <a:buNone/>
            </a:pPr>
            <a:r>
              <a:rPr lang="en-US" sz="2900" dirty="0"/>
              <a:t>At the end of this module the student will understand the following tasks and concepts.</a:t>
            </a:r>
          </a:p>
          <a:p>
            <a:pPr fontAlgn="ctr"/>
            <a:r>
              <a:rPr lang="en-ZW" sz="2800" dirty="0"/>
              <a:t>Computer organisation and architecture</a:t>
            </a:r>
          </a:p>
          <a:p>
            <a:pPr fontAlgn="ctr"/>
            <a:r>
              <a:rPr lang="en-ZW" sz="2800" dirty="0"/>
              <a:t>History of computing: Major milestones</a:t>
            </a:r>
          </a:p>
          <a:p>
            <a:pPr fontAlgn="ctr"/>
            <a:r>
              <a:rPr lang="en-ZW" sz="2800" dirty="0"/>
              <a:t>Evolution of computers</a:t>
            </a:r>
          </a:p>
          <a:p>
            <a:pPr fontAlgn="ctr"/>
            <a:r>
              <a:rPr lang="en-ZW" sz="2800" dirty="0"/>
              <a:t>Generations of electronic computers</a:t>
            </a:r>
          </a:p>
        </p:txBody>
      </p:sp>
    </p:spTree>
    <p:extLst>
      <p:ext uri="{BB962C8B-B14F-4D97-AF65-F5344CB8AC3E}">
        <p14:creationId xmlns:p14="http://schemas.microsoft.com/office/powerpoint/2010/main" val="629986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First Generation of E- Computers</a:t>
            </a:r>
          </a:p>
        </p:txBody>
      </p:sp>
      <p:sp>
        <p:nvSpPr>
          <p:cNvPr id="321539" name="Rectangle 3"/>
          <p:cNvSpPr>
            <a:spLocks noGrp="1" noChangeArrowheads="1"/>
          </p:cNvSpPr>
          <p:nvPr>
            <p:ph type="body" idx="1"/>
          </p:nvPr>
        </p:nvSpPr>
        <p:spPr>
          <a:xfrm>
            <a:off x="838200" y="914400"/>
            <a:ext cx="8229600" cy="5060950"/>
          </a:xfrm>
        </p:spPr>
        <p:txBody>
          <a:bodyPr/>
          <a:lstStyle/>
          <a:p>
            <a:pPr algn="l"/>
            <a:r>
              <a:rPr lang="en-ZW" dirty="0"/>
              <a:t>5. Large Size and High Cost: First-generation computers were enormous, often taking up entire rooms. They were also incredibly expensive to build and maintain, limiting their use primarily to government agencies, universities, and large corporations.</a:t>
            </a:r>
          </a:p>
          <a:p>
            <a:endParaRPr lang="en-ZW" dirty="0"/>
          </a:p>
        </p:txBody>
      </p:sp>
    </p:spTree>
    <p:extLst>
      <p:ext uri="{BB962C8B-B14F-4D97-AF65-F5344CB8AC3E}">
        <p14:creationId xmlns:p14="http://schemas.microsoft.com/office/powerpoint/2010/main" val="22440203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First Generation of E- Computers</a:t>
            </a:r>
          </a:p>
        </p:txBody>
      </p:sp>
      <p:sp>
        <p:nvSpPr>
          <p:cNvPr id="321539" name="Rectangle 3"/>
          <p:cNvSpPr>
            <a:spLocks noGrp="1" noChangeArrowheads="1"/>
          </p:cNvSpPr>
          <p:nvPr>
            <p:ph type="body" idx="1"/>
          </p:nvPr>
        </p:nvSpPr>
        <p:spPr>
          <a:xfrm>
            <a:off x="838200" y="914400"/>
            <a:ext cx="8229600" cy="5060950"/>
          </a:xfrm>
        </p:spPr>
        <p:txBody>
          <a:bodyPr/>
          <a:lstStyle/>
          <a:p>
            <a:pPr algn="l"/>
            <a:r>
              <a:rPr lang="en-ZW" dirty="0"/>
              <a:t>6. Slow Processing Speed: Due to the limitations of vacuum tubes, these computers operated at very slow speeds compared to modern machines. Even basic calculations could take significant time to complete.</a:t>
            </a:r>
          </a:p>
          <a:p>
            <a:pPr algn="l">
              <a:buFont typeface="Arial" panose="020B0604020202020204" pitchFamily="34" charset="0"/>
              <a:buChar char="•"/>
            </a:pPr>
            <a:endParaRPr lang="en-ZW" dirty="0"/>
          </a:p>
          <a:p>
            <a:endParaRPr lang="en-ZW" dirty="0"/>
          </a:p>
        </p:txBody>
      </p:sp>
    </p:spTree>
    <p:extLst>
      <p:ext uri="{BB962C8B-B14F-4D97-AF65-F5344CB8AC3E}">
        <p14:creationId xmlns:p14="http://schemas.microsoft.com/office/powerpoint/2010/main" val="22513266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914400" y="152400"/>
            <a:ext cx="8229600" cy="762000"/>
          </a:xfrm>
        </p:spPr>
        <p:txBody>
          <a:bodyPr/>
          <a:lstStyle/>
          <a:p>
            <a:r>
              <a:rPr lang="en-US" dirty="0"/>
              <a:t>Examples of 1</a:t>
            </a:r>
            <a:r>
              <a:rPr lang="en-US" baseline="30000" dirty="0"/>
              <a:t>st</a:t>
            </a:r>
            <a:r>
              <a:rPr lang="en-US" dirty="0"/>
              <a:t> gen of E- Computers</a:t>
            </a:r>
          </a:p>
        </p:txBody>
      </p:sp>
      <p:sp>
        <p:nvSpPr>
          <p:cNvPr id="321539" name="Rectangle 3"/>
          <p:cNvSpPr>
            <a:spLocks noGrp="1" noChangeArrowheads="1"/>
          </p:cNvSpPr>
          <p:nvPr>
            <p:ph type="body" idx="1"/>
          </p:nvPr>
        </p:nvSpPr>
        <p:spPr>
          <a:xfrm>
            <a:off x="762000" y="914400"/>
            <a:ext cx="8305800" cy="5060950"/>
          </a:xfrm>
        </p:spPr>
        <p:txBody>
          <a:bodyPr/>
          <a:lstStyle/>
          <a:p>
            <a:pPr algn="l">
              <a:buFont typeface="Arial" panose="020B0604020202020204" pitchFamily="34" charset="0"/>
              <a:buChar char="•"/>
            </a:pPr>
            <a:r>
              <a:rPr lang="en-ZW" dirty="0"/>
              <a:t>ENIAC (Electronic Numerical Integrator and Computer)</a:t>
            </a:r>
          </a:p>
          <a:p>
            <a:pPr algn="l">
              <a:buFont typeface="Arial" panose="020B0604020202020204" pitchFamily="34" charset="0"/>
              <a:buChar char="•"/>
            </a:pPr>
            <a:r>
              <a:rPr lang="en-ZW" dirty="0"/>
              <a:t>UNIVAC I (Universal Automatic Computer I)</a:t>
            </a:r>
          </a:p>
          <a:p>
            <a:pPr algn="l">
              <a:buFont typeface="Arial" panose="020B0604020202020204" pitchFamily="34" charset="0"/>
              <a:buChar char="•"/>
            </a:pPr>
            <a:r>
              <a:rPr lang="en-ZW" dirty="0"/>
              <a:t>IBM 650</a:t>
            </a:r>
          </a:p>
          <a:p>
            <a:pPr algn="l">
              <a:buFont typeface="Arial" panose="020B0604020202020204" pitchFamily="34" charset="0"/>
              <a:buChar char="•"/>
            </a:pPr>
            <a:endParaRPr lang="en-ZW" dirty="0"/>
          </a:p>
          <a:p>
            <a:endParaRPr lang="en-ZW" dirty="0"/>
          </a:p>
        </p:txBody>
      </p:sp>
    </p:spTree>
    <p:extLst>
      <p:ext uri="{BB962C8B-B14F-4D97-AF65-F5344CB8AC3E}">
        <p14:creationId xmlns:p14="http://schemas.microsoft.com/office/powerpoint/2010/main" val="31834790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Second Generation of E- Computers</a:t>
            </a:r>
          </a:p>
        </p:txBody>
      </p:sp>
      <p:sp>
        <p:nvSpPr>
          <p:cNvPr id="321539" name="Rectangle 3"/>
          <p:cNvSpPr>
            <a:spLocks noGrp="1" noChangeArrowheads="1"/>
          </p:cNvSpPr>
          <p:nvPr>
            <p:ph type="body" idx="1"/>
          </p:nvPr>
        </p:nvSpPr>
        <p:spPr>
          <a:xfrm>
            <a:off x="838200" y="914400"/>
            <a:ext cx="8229600" cy="5060950"/>
          </a:xfrm>
        </p:spPr>
        <p:txBody>
          <a:bodyPr/>
          <a:lstStyle/>
          <a:p>
            <a:pPr algn="l">
              <a:buFont typeface="Arial" panose="020B0604020202020204" pitchFamily="34" charset="0"/>
              <a:buChar char="•"/>
            </a:pPr>
            <a:r>
              <a:rPr lang="en-ZW" sz="2800" b="1" i="0" dirty="0">
                <a:solidFill>
                  <a:srgbClr val="1F1F1F"/>
                </a:solidFill>
                <a:effectLst/>
              </a:rPr>
              <a:t>Transistors:</a:t>
            </a:r>
            <a:r>
              <a:rPr lang="en-ZW" sz="2800" b="0" i="0" dirty="0">
                <a:solidFill>
                  <a:srgbClr val="1F1F1F"/>
                </a:solidFill>
                <a:effectLst/>
              </a:rPr>
              <a:t> Replaced vacuum tubes as the primary electronic component. Transistors are smaller, faster, and more reliable than vacuum tubes. This resulted in:</a:t>
            </a:r>
          </a:p>
          <a:p>
            <a:pPr marL="742950" lvl="1" indent="-285750" algn="l">
              <a:buFont typeface="Arial" panose="020B0604020202020204" pitchFamily="34" charset="0"/>
              <a:buChar char="•"/>
            </a:pPr>
            <a:r>
              <a:rPr lang="en-ZW" sz="2800" b="1" i="0" dirty="0">
                <a:solidFill>
                  <a:srgbClr val="1F1F1F"/>
                </a:solidFill>
                <a:effectLst/>
              </a:rPr>
              <a:t>Smaller Size:</a:t>
            </a:r>
            <a:r>
              <a:rPr lang="en-ZW" sz="2800" b="0" i="0" dirty="0">
                <a:solidFill>
                  <a:srgbClr val="1F1F1F"/>
                </a:solidFill>
                <a:effectLst/>
              </a:rPr>
              <a:t> Computers became significantly smaller and more portable compared to their first-generation counterparts.</a:t>
            </a:r>
          </a:p>
          <a:p>
            <a:pPr marL="742950" lvl="1" indent="-285750" algn="l">
              <a:buFont typeface="Arial" panose="020B0604020202020204" pitchFamily="34" charset="0"/>
              <a:buChar char="•"/>
            </a:pPr>
            <a:r>
              <a:rPr lang="en-ZW" sz="2800" b="1" i="0" dirty="0">
                <a:solidFill>
                  <a:srgbClr val="1F1F1F"/>
                </a:solidFill>
                <a:effectLst/>
              </a:rPr>
              <a:t>Lower Power Consumption:</a:t>
            </a:r>
            <a:r>
              <a:rPr lang="en-ZW" sz="2800" b="0" i="0" dirty="0">
                <a:solidFill>
                  <a:srgbClr val="1F1F1F"/>
                </a:solidFill>
                <a:effectLst/>
              </a:rPr>
              <a:t> Transistors required less power to operate, leading to lower energy bills and less heat generation.</a:t>
            </a:r>
          </a:p>
          <a:p>
            <a:endParaRPr lang="en-ZW" dirty="0"/>
          </a:p>
        </p:txBody>
      </p:sp>
    </p:spTree>
    <p:extLst>
      <p:ext uri="{BB962C8B-B14F-4D97-AF65-F5344CB8AC3E}">
        <p14:creationId xmlns:p14="http://schemas.microsoft.com/office/powerpoint/2010/main" val="39057720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Second Generation of E- Computers</a:t>
            </a:r>
          </a:p>
        </p:txBody>
      </p:sp>
      <p:sp>
        <p:nvSpPr>
          <p:cNvPr id="321539" name="Rectangle 3"/>
          <p:cNvSpPr>
            <a:spLocks noGrp="1" noChangeArrowheads="1"/>
          </p:cNvSpPr>
          <p:nvPr>
            <p:ph type="body" idx="1"/>
          </p:nvPr>
        </p:nvSpPr>
        <p:spPr>
          <a:xfrm>
            <a:off x="838200" y="914400"/>
            <a:ext cx="8229600" cy="5060950"/>
          </a:xfrm>
        </p:spPr>
        <p:txBody>
          <a:bodyPr/>
          <a:lstStyle/>
          <a:p>
            <a:pPr marL="742950" lvl="1" indent="-285750" algn="l">
              <a:buFont typeface="Arial" panose="020B0604020202020204" pitchFamily="34" charset="0"/>
              <a:buChar char="•"/>
            </a:pPr>
            <a:r>
              <a:rPr lang="en-ZW" sz="2800" b="1" i="0" dirty="0">
                <a:solidFill>
                  <a:srgbClr val="1F1F1F"/>
                </a:solidFill>
                <a:effectLst/>
              </a:rPr>
              <a:t>Increased Reliability:</a:t>
            </a:r>
            <a:r>
              <a:rPr lang="en-ZW" sz="2800" b="0" i="0" dirty="0">
                <a:solidFill>
                  <a:srgbClr val="1F1F1F"/>
                </a:solidFill>
                <a:effectLst/>
              </a:rPr>
              <a:t> Transistors were less prone to failure than vacuum tubes, leading to more reliable computer operation.</a:t>
            </a:r>
          </a:p>
          <a:p>
            <a:pPr algn="l">
              <a:buFont typeface="Arial" panose="020B0604020202020204" pitchFamily="34" charset="0"/>
              <a:buChar char="•"/>
            </a:pPr>
            <a:r>
              <a:rPr lang="en-ZW" sz="2800" b="1" i="0" dirty="0">
                <a:solidFill>
                  <a:srgbClr val="1F1F1F"/>
                </a:solidFill>
                <a:effectLst/>
              </a:rPr>
              <a:t>Magnetic Core Memory:</a:t>
            </a:r>
            <a:r>
              <a:rPr lang="en-ZW" sz="2800" b="0" i="0" dirty="0">
                <a:solidFill>
                  <a:srgbClr val="1F1F1F"/>
                </a:solidFill>
                <a:effectLst/>
              </a:rPr>
              <a:t> Replaced mercury delay lines and drum memory as the main form of primary memory. Magnetic core memory offered:</a:t>
            </a:r>
          </a:p>
          <a:p>
            <a:pPr marL="742950" lvl="1" indent="-285750" algn="l">
              <a:buFont typeface="Arial" panose="020B0604020202020204" pitchFamily="34" charset="0"/>
              <a:buChar char="•"/>
            </a:pPr>
            <a:r>
              <a:rPr lang="en-ZW" sz="2800" b="1" i="0" dirty="0">
                <a:solidFill>
                  <a:srgbClr val="1F1F1F"/>
                </a:solidFill>
                <a:effectLst/>
              </a:rPr>
              <a:t>Faster Access Times:</a:t>
            </a:r>
            <a:r>
              <a:rPr lang="en-ZW" sz="2800" b="0" i="0" dirty="0">
                <a:solidFill>
                  <a:srgbClr val="1F1F1F"/>
                </a:solidFill>
                <a:effectLst/>
              </a:rPr>
              <a:t> Data could be retrieved from memory much faster compared to previous technologies.</a:t>
            </a:r>
          </a:p>
          <a:p>
            <a:pPr marL="742950" lvl="1" indent="-285750" algn="l">
              <a:buFont typeface="Arial" panose="020B0604020202020204" pitchFamily="34" charset="0"/>
              <a:buChar char="•"/>
            </a:pPr>
            <a:r>
              <a:rPr lang="en-ZW" sz="2800" b="1" i="0" dirty="0">
                <a:solidFill>
                  <a:srgbClr val="1F1F1F"/>
                </a:solidFill>
                <a:effectLst/>
              </a:rPr>
              <a:t>Non-volatile Memory:</a:t>
            </a:r>
            <a:r>
              <a:rPr lang="en-ZW" sz="2800" b="0" i="0" dirty="0">
                <a:solidFill>
                  <a:srgbClr val="1F1F1F"/>
                </a:solidFill>
                <a:effectLst/>
              </a:rPr>
              <a:t> Data was not lost when the computer was turned off, unlike previous memory types.</a:t>
            </a:r>
          </a:p>
          <a:p>
            <a:endParaRPr lang="en-ZW" dirty="0"/>
          </a:p>
        </p:txBody>
      </p:sp>
    </p:spTree>
    <p:extLst>
      <p:ext uri="{BB962C8B-B14F-4D97-AF65-F5344CB8AC3E}">
        <p14:creationId xmlns:p14="http://schemas.microsoft.com/office/powerpoint/2010/main" val="28181048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Second Generation of E- Computers</a:t>
            </a:r>
          </a:p>
        </p:txBody>
      </p:sp>
      <p:sp>
        <p:nvSpPr>
          <p:cNvPr id="321539" name="Rectangle 3"/>
          <p:cNvSpPr>
            <a:spLocks noGrp="1" noChangeArrowheads="1"/>
          </p:cNvSpPr>
          <p:nvPr>
            <p:ph type="body" idx="1"/>
          </p:nvPr>
        </p:nvSpPr>
        <p:spPr>
          <a:xfrm>
            <a:off x="838200" y="914400"/>
            <a:ext cx="8229600" cy="5060950"/>
          </a:xfrm>
        </p:spPr>
        <p:txBody>
          <a:bodyPr/>
          <a:lstStyle/>
          <a:p>
            <a:pPr algn="l">
              <a:buFont typeface="Arial" panose="020B0604020202020204" pitchFamily="34" charset="0"/>
              <a:buChar char="•"/>
            </a:pPr>
            <a:r>
              <a:rPr lang="en-ZW" sz="2800" b="1" i="0" dirty="0">
                <a:solidFill>
                  <a:srgbClr val="1F1F1F"/>
                </a:solidFill>
                <a:effectLst/>
              </a:rPr>
              <a:t>Magnetic Tape Storage:</a:t>
            </a:r>
            <a:r>
              <a:rPr lang="en-ZW" sz="2800" b="0" i="0" dirty="0">
                <a:solidFill>
                  <a:srgbClr val="1F1F1F"/>
                </a:solidFill>
                <a:effectLst/>
              </a:rPr>
              <a:t> Emerged as the primary form of secondary storage. Magnetic tape offered:</a:t>
            </a:r>
          </a:p>
          <a:p>
            <a:pPr marL="742950" lvl="1" indent="-285750" algn="l">
              <a:buFont typeface="Arial" panose="020B0604020202020204" pitchFamily="34" charset="0"/>
              <a:buChar char="•"/>
            </a:pPr>
            <a:r>
              <a:rPr lang="en-ZW" sz="2800" b="1" i="0" dirty="0">
                <a:solidFill>
                  <a:srgbClr val="1F1F1F"/>
                </a:solidFill>
                <a:effectLst/>
              </a:rPr>
              <a:t>Higher Storage Capacity:</a:t>
            </a:r>
            <a:r>
              <a:rPr lang="en-ZW" sz="2800" b="0" i="0" dirty="0">
                <a:solidFill>
                  <a:srgbClr val="1F1F1F"/>
                </a:solidFill>
                <a:effectLst/>
              </a:rPr>
              <a:t> Compared to punched cards used in the first generation, tapes could store significantly more data.</a:t>
            </a:r>
          </a:p>
          <a:p>
            <a:pPr marL="742950" lvl="1" indent="-285750" algn="l">
              <a:buFont typeface="Arial" panose="020B0604020202020204" pitchFamily="34" charset="0"/>
              <a:buChar char="•"/>
            </a:pPr>
            <a:r>
              <a:rPr lang="en-ZW" sz="2800" b="1" i="0" dirty="0">
                <a:solidFill>
                  <a:srgbClr val="1F1F1F"/>
                </a:solidFill>
                <a:effectLst/>
              </a:rPr>
              <a:t>Reusable Storage:</a:t>
            </a:r>
            <a:r>
              <a:rPr lang="en-ZW" sz="2800" b="0" i="0" dirty="0">
                <a:solidFill>
                  <a:srgbClr val="1F1F1F"/>
                </a:solidFill>
                <a:effectLst/>
              </a:rPr>
              <a:t> Magnetic tapes could be overwritten with new data, unlike punched cards.</a:t>
            </a:r>
          </a:p>
          <a:p>
            <a:endParaRPr lang="en-ZW" dirty="0"/>
          </a:p>
        </p:txBody>
      </p:sp>
    </p:spTree>
    <p:extLst>
      <p:ext uri="{BB962C8B-B14F-4D97-AF65-F5344CB8AC3E}">
        <p14:creationId xmlns:p14="http://schemas.microsoft.com/office/powerpoint/2010/main" val="3635987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Second Generation of E- Computers</a:t>
            </a:r>
          </a:p>
        </p:txBody>
      </p:sp>
      <p:sp>
        <p:nvSpPr>
          <p:cNvPr id="321539" name="Rectangle 3"/>
          <p:cNvSpPr>
            <a:spLocks noGrp="1" noChangeArrowheads="1"/>
          </p:cNvSpPr>
          <p:nvPr>
            <p:ph type="body" idx="1"/>
          </p:nvPr>
        </p:nvSpPr>
        <p:spPr>
          <a:xfrm>
            <a:off x="838200" y="914400"/>
            <a:ext cx="8229600" cy="5060950"/>
          </a:xfrm>
        </p:spPr>
        <p:txBody>
          <a:bodyPr/>
          <a:lstStyle/>
          <a:p>
            <a:pPr algn="l">
              <a:buFont typeface="Arial" panose="020B0604020202020204" pitchFamily="34" charset="0"/>
              <a:buChar char="•"/>
            </a:pPr>
            <a:r>
              <a:rPr lang="en-ZW" sz="2800" b="1" i="0" dirty="0">
                <a:solidFill>
                  <a:srgbClr val="1F1F1F"/>
                </a:solidFill>
                <a:effectLst/>
              </a:rPr>
              <a:t>High-Level Programming Languages:</a:t>
            </a:r>
            <a:r>
              <a:rPr lang="en-ZW" sz="2800" b="0" i="0" dirty="0">
                <a:solidFill>
                  <a:srgbClr val="1F1F1F"/>
                </a:solidFill>
                <a:effectLst/>
              </a:rPr>
              <a:t> The introduction of languages like FORTRAN (</a:t>
            </a:r>
            <a:r>
              <a:rPr lang="en-ZW" sz="2800" b="0" i="0" dirty="0" err="1">
                <a:solidFill>
                  <a:srgbClr val="1F1F1F"/>
                </a:solidFill>
                <a:effectLst/>
              </a:rPr>
              <a:t>FORmula</a:t>
            </a:r>
            <a:r>
              <a:rPr lang="en-ZW" sz="2800" b="0" i="0" dirty="0">
                <a:solidFill>
                  <a:srgbClr val="1F1F1F"/>
                </a:solidFill>
                <a:effectLst/>
              </a:rPr>
              <a:t> </a:t>
            </a:r>
            <a:r>
              <a:rPr lang="en-ZW" sz="2800" b="0" i="0" dirty="0" err="1">
                <a:solidFill>
                  <a:srgbClr val="1F1F1F"/>
                </a:solidFill>
                <a:effectLst/>
              </a:rPr>
              <a:t>TRANslation</a:t>
            </a:r>
            <a:r>
              <a:rPr lang="en-ZW" sz="2800" b="0" i="0" dirty="0">
                <a:solidFill>
                  <a:srgbClr val="1F1F1F"/>
                </a:solidFill>
                <a:effectLst/>
              </a:rPr>
              <a:t>) and COBOL (</a:t>
            </a:r>
            <a:r>
              <a:rPr lang="en-ZW" sz="2800" b="0" i="0" dirty="0" err="1">
                <a:solidFill>
                  <a:srgbClr val="1F1F1F"/>
                </a:solidFill>
                <a:effectLst/>
              </a:rPr>
              <a:t>COmmon</a:t>
            </a:r>
            <a:r>
              <a:rPr lang="en-ZW" sz="2800" b="0" i="0" dirty="0">
                <a:solidFill>
                  <a:srgbClr val="1F1F1F"/>
                </a:solidFill>
                <a:effectLst/>
              </a:rPr>
              <a:t> Business Oriented Language) made programming easier. These languages were closer to human language than machine code used in the first generation, allowing programmers to write code more efficiently.</a:t>
            </a:r>
          </a:p>
          <a:p>
            <a:endParaRPr lang="en-ZW" dirty="0"/>
          </a:p>
        </p:txBody>
      </p:sp>
    </p:spTree>
    <p:extLst>
      <p:ext uri="{BB962C8B-B14F-4D97-AF65-F5344CB8AC3E}">
        <p14:creationId xmlns:p14="http://schemas.microsoft.com/office/powerpoint/2010/main" val="38166179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Examples of 2nd Gen Computers</a:t>
            </a:r>
          </a:p>
        </p:txBody>
      </p:sp>
      <p:sp>
        <p:nvSpPr>
          <p:cNvPr id="321539" name="Rectangle 3"/>
          <p:cNvSpPr>
            <a:spLocks noGrp="1" noChangeArrowheads="1"/>
          </p:cNvSpPr>
          <p:nvPr>
            <p:ph type="body" idx="1"/>
          </p:nvPr>
        </p:nvSpPr>
        <p:spPr>
          <a:xfrm>
            <a:off x="838200" y="914400"/>
            <a:ext cx="8229600" cy="5060950"/>
          </a:xfrm>
        </p:spPr>
        <p:txBody>
          <a:bodyPr/>
          <a:lstStyle/>
          <a:p>
            <a:pPr algn="l">
              <a:buFont typeface="Arial" panose="020B0604020202020204" pitchFamily="34" charset="0"/>
              <a:buChar char="•"/>
            </a:pPr>
            <a:r>
              <a:rPr lang="en-ZW" sz="2800" b="1" i="0" dirty="0">
                <a:solidFill>
                  <a:srgbClr val="1F1F1F"/>
                </a:solidFill>
                <a:effectLst/>
              </a:rPr>
              <a:t>IBM 1401:</a:t>
            </a:r>
            <a:r>
              <a:rPr lang="en-ZW" sz="2800" b="0" i="0" dirty="0">
                <a:solidFill>
                  <a:srgbClr val="1F1F1F"/>
                </a:solidFill>
                <a:effectLst/>
              </a:rPr>
              <a:t> A widely used business computer known for its reliability and ability to handle large data sets.</a:t>
            </a:r>
          </a:p>
          <a:p>
            <a:pPr algn="l">
              <a:buFont typeface="Arial" panose="020B0604020202020204" pitchFamily="34" charset="0"/>
              <a:buChar char="•"/>
            </a:pPr>
            <a:r>
              <a:rPr lang="en-ZW" sz="2800" b="1" i="0" dirty="0">
                <a:solidFill>
                  <a:srgbClr val="1F1F1F"/>
                </a:solidFill>
                <a:effectLst/>
              </a:rPr>
              <a:t>IBM 7090/7094:</a:t>
            </a:r>
            <a:r>
              <a:rPr lang="en-ZW" sz="2800" b="0" i="0" dirty="0">
                <a:solidFill>
                  <a:srgbClr val="1F1F1F"/>
                </a:solidFill>
                <a:effectLst/>
              </a:rPr>
              <a:t> High-performance scientific computers used for complex calculations in engineering and scientific research.</a:t>
            </a:r>
          </a:p>
          <a:p>
            <a:pPr algn="l">
              <a:buFont typeface="Arial" panose="020B0604020202020204" pitchFamily="34" charset="0"/>
              <a:buChar char="•"/>
            </a:pPr>
            <a:r>
              <a:rPr lang="en-ZW" sz="2800" b="1" i="0" dirty="0">
                <a:solidFill>
                  <a:srgbClr val="1F1F1F"/>
                </a:solidFill>
                <a:effectLst/>
              </a:rPr>
              <a:t>UNIVAC 1107:</a:t>
            </a:r>
            <a:r>
              <a:rPr lang="en-ZW" sz="2800" b="0" i="0" dirty="0">
                <a:solidFill>
                  <a:srgbClr val="1F1F1F"/>
                </a:solidFill>
                <a:effectLst/>
              </a:rPr>
              <a:t> A commercial computer used for various applications such as business data processing and scientific calculations.</a:t>
            </a:r>
          </a:p>
          <a:p>
            <a:pPr algn="l">
              <a:buFont typeface="Arial" panose="020B0604020202020204" pitchFamily="34" charset="0"/>
              <a:buChar char="•"/>
            </a:pPr>
            <a:r>
              <a:rPr lang="en-ZW" sz="2800" b="1" i="0" dirty="0">
                <a:solidFill>
                  <a:srgbClr val="1F1F1F"/>
                </a:solidFill>
                <a:effectLst/>
              </a:rPr>
              <a:t>DEC PDP-1:</a:t>
            </a:r>
            <a:r>
              <a:rPr lang="en-ZW" sz="2800" b="0" i="0" dirty="0">
                <a:solidFill>
                  <a:srgbClr val="1F1F1F"/>
                </a:solidFill>
                <a:effectLst/>
              </a:rPr>
              <a:t> A minicomputer, a smaller and less expensive computer designed for specific tasks like scientific research and laboratory automation.</a:t>
            </a:r>
          </a:p>
          <a:p>
            <a:endParaRPr lang="en-ZW" dirty="0"/>
          </a:p>
        </p:txBody>
      </p:sp>
    </p:spTree>
    <p:extLst>
      <p:ext uri="{BB962C8B-B14F-4D97-AF65-F5344CB8AC3E}">
        <p14:creationId xmlns:p14="http://schemas.microsoft.com/office/powerpoint/2010/main" val="19494349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Third Generation of E- Computers</a:t>
            </a:r>
          </a:p>
        </p:txBody>
      </p:sp>
      <p:sp>
        <p:nvSpPr>
          <p:cNvPr id="321539" name="Rectangle 3"/>
          <p:cNvSpPr>
            <a:spLocks noGrp="1" noChangeArrowheads="1"/>
          </p:cNvSpPr>
          <p:nvPr>
            <p:ph type="body" idx="1"/>
          </p:nvPr>
        </p:nvSpPr>
        <p:spPr>
          <a:xfrm>
            <a:off x="838200" y="914400"/>
            <a:ext cx="8229600" cy="5060950"/>
          </a:xfrm>
        </p:spPr>
        <p:txBody>
          <a:bodyPr/>
          <a:lstStyle/>
          <a:p>
            <a:pPr algn="l">
              <a:buFont typeface="Arial" panose="020B0604020202020204" pitchFamily="34" charset="0"/>
              <a:buChar char="•"/>
            </a:pPr>
            <a:r>
              <a:rPr lang="en-ZW" dirty="0"/>
              <a:t>Characteristics of third-generation computers</a:t>
            </a:r>
          </a:p>
          <a:p>
            <a:pPr algn="l">
              <a:buFont typeface="Arial" panose="020B0604020202020204" pitchFamily="34" charset="0"/>
              <a:buChar char="•"/>
            </a:pPr>
            <a:r>
              <a:rPr lang="en-ZW" dirty="0"/>
              <a:t>Introduction of integrated circuits</a:t>
            </a:r>
          </a:p>
          <a:p>
            <a:pPr algn="l">
              <a:buFont typeface="Arial" panose="020B0604020202020204" pitchFamily="34" charset="0"/>
              <a:buChar char="•"/>
            </a:pPr>
            <a:r>
              <a:rPr lang="en-ZW" dirty="0"/>
              <a:t>Examples of third-generation computers</a:t>
            </a:r>
          </a:p>
          <a:p>
            <a:pPr algn="l"/>
            <a:r>
              <a:rPr lang="en-ZW" dirty="0"/>
              <a:t>Slide 9: Fourth Generation Computers</a:t>
            </a:r>
          </a:p>
          <a:p>
            <a:pPr algn="l">
              <a:buFont typeface="Arial" panose="020B0604020202020204" pitchFamily="34" charset="0"/>
              <a:buChar char="•"/>
            </a:pPr>
            <a:r>
              <a:rPr lang="en-ZW" dirty="0"/>
              <a:t>Characteristics of fourth-generation computers</a:t>
            </a:r>
          </a:p>
          <a:p>
            <a:pPr algn="l">
              <a:buFont typeface="Arial" panose="020B0604020202020204" pitchFamily="34" charset="0"/>
              <a:buChar char="•"/>
            </a:pPr>
            <a:r>
              <a:rPr lang="en-ZW" dirty="0"/>
              <a:t>Introduction of microprocessors</a:t>
            </a:r>
          </a:p>
          <a:p>
            <a:pPr algn="l">
              <a:buFont typeface="Arial" panose="020B0604020202020204" pitchFamily="34" charset="0"/>
              <a:buChar char="•"/>
            </a:pPr>
            <a:r>
              <a:rPr lang="en-ZW" dirty="0"/>
              <a:t>Advancements in computing power and portability</a:t>
            </a:r>
          </a:p>
          <a:p>
            <a:pPr algn="l">
              <a:buFont typeface="Arial" panose="020B0604020202020204" pitchFamily="34" charset="0"/>
              <a:buChar char="•"/>
            </a:pPr>
            <a:r>
              <a:rPr lang="en-ZW" dirty="0"/>
              <a:t>Examples of fourth-generation computers</a:t>
            </a:r>
          </a:p>
          <a:p>
            <a:pPr algn="l"/>
            <a:r>
              <a:rPr lang="en-ZW" dirty="0"/>
              <a:t>Slide 10: Fifth Generation Computers</a:t>
            </a:r>
          </a:p>
          <a:p>
            <a:pPr algn="l">
              <a:buFont typeface="Arial" panose="020B0604020202020204" pitchFamily="34" charset="0"/>
              <a:buChar char="•"/>
            </a:pPr>
            <a:r>
              <a:rPr lang="en-ZW" dirty="0"/>
              <a:t>Characteristics of fifth-generation computers</a:t>
            </a:r>
          </a:p>
          <a:p>
            <a:pPr algn="l">
              <a:buFont typeface="Arial" panose="020B0604020202020204" pitchFamily="34" charset="0"/>
              <a:buChar char="•"/>
            </a:pPr>
            <a:r>
              <a:rPr lang="en-ZW" dirty="0"/>
              <a:t>Focus on AI and parallel processing</a:t>
            </a:r>
          </a:p>
          <a:p>
            <a:pPr algn="l">
              <a:buFont typeface="Arial" panose="020B0604020202020204" pitchFamily="34" charset="0"/>
              <a:buChar char="•"/>
            </a:pPr>
            <a:r>
              <a:rPr lang="en-ZW" dirty="0"/>
              <a:t>Examples of fifth-generation computers</a:t>
            </a:r>
          </a:p>
          <a:p>
            <a:endParaRPr lang="en-ZW" dirty="0"/>
          </a:p>
        </p:txBody>
      </p:sp>
    </p:spTree>
    <p:extLst>
      <p:ext uri="{BB962C8B-B14F-4D97-AF65-F5344CB8AC3E}">
        <p14:creationId xmlns:p14="http://schemas.microsoft.com/office/powerpoint/2010/main" val="42844586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Fourth Generation of E- Computers</a:t>
            </a:r>
          </a:p>
        </p:txBody>
      </p:sp>
      <p:sp>
        <p:nvSpPr>
          <p:cNvPr id="321539" name="Rectangle 3"/>
          <p:cNvSpPr>
            <a:spLocks noGrp="1" noChangeArrowheads="1"/>
          </p:cNvSpPr>
          <p:nvPr>
            <p:ph type="body" idx="1"/>
          </p:nvPr>
        </p:nvSpPr>
        <p:spPr>
          <a:xfrm>
            <a:off x="838200" y="914400"/>
            <a:ext cx="8229600" cy="5060950"/>
          </a:xfrm>
        </p:spPr>
        <p:txBody>
          <a:bodyPr/>
          <a:lstStyle/>
          <a:p>
            <a:pPr algn="l">
              <a:buFont typeface="Arial" panose="020B0604020202020204" pitchFamily="34" charset="0"/>
              <a:buChar char="•"/>
            </a:pPr>
            <a:r>
              <a:rPr lang="en-ZW" dirty="0"/>
              <a:t>Characteristics of fourth-generation computers</a:t>
            </a:r>
          </a:p>
          <a:p>
            <a:pPr algn="l">
              <a:buFont typeface="Arial" panose="020B0604020202020204" pitchFamily="34" charset="0"/>
              <a:buChar char="•"/>
            </a:pPr>
            <a:r>
              <a:rPr lang="en-ZW" dirty="0"/>
              <a:t>Introduction of microprocessors</a:t>
            </a:r>
          </a:p>
          <a:p>
            <a:pPr algn="l">
              <a:buFont typeface="Arial" panose="020B0604020202020204" pitchFamily="34" charset="0"/>
              <a:buChar char="•"/>
            </a:pPr>
            <a:r>
              <a:rPr lang="en-ZW" dirty="0"/>
              <a:t>Advancements in computing power and portability</a:t>
            </a:r>
          </a:p>
          <a:p>
            <a:pPr algn="l">
              <a:buFont typeface="Arial" panose="020B0604020202020204" pitchFamily="34" charset="0"/>
              <a:buChar char="•"/>
            </a:pPr>
            <a:r>
              <a:rPr lang="en-ZW" dirty="0"/>
              <a:t>Examples of fourth-generation computers</a:t>
            </a:r>
          </a:p>
          <a:p>
            <a:endParaRPr lang="en-ZW" dirty="0"/>
          </a:p>
        </p:txBody>
      </p:sp>
    </p:spTree>
    <p:extLst>
      <p:ext uri="{BB962C8B-B14F-4D97-AF65-F5344CB8AC3E}">
        <p14:creationId xmlns:p14="http://schemas.microsoft.com/office/powerpoint/2010/main" val="35325695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A Computer </a:t>
            </a:r>
          </a:p>
        </p:txBody>
      </p:sp>
      <p:sp>
        <p:nvSpPr>
          <p:cNvPr id="321539" name="Rectangle 3"/>
          <p:cNvSpPr>
            <a:spLocks noGrp="1" noChangeArrowheads="1"/>
          </p:cNvSpPr>
          <p:nvPr>
            <p:ph type="body" idx="1"/>
          </p:nvPr>
        </p:nvSpPr>
        <p:spPr>
          <a:xfrm>
            <a:off x="762000" y="1143000"/>
            <a:ext cx="8007350" cy="5334000"/>
          </a:xfrm>
        </p:spPr>
        <p:txBody>
          <a:bodyPr/>
          <a:lstStyle/>
          <a:p>
            <a:r>
              <a:rPr lang="en-ZW" dirty="0"/>
              <a:t>a programmable machine that can execute a set of instructions (a program) to perform a wide range of tasks.</a:t>
            </a:r>
          </a:p>
          <a:p>
            <a:r>
              <a:rPr lang="en-ZW" dirty="0"/>
              <a:t>Computers are designed to process data, store information, and perform calculations.</a:t>
            </a:r>
          </a:p>
          <a:p>
            <a:r>
              <a:rPr lang="en-ZW" dirty="0"/>
              <a:t>Modern computers are electronic devices that use digital circuits to represent and manipulate information.</a:t>
            </a:r>
          </a:p>
        </p:txBody>
      </p:sp>
    </p:spTree>
    <p:extLst>
      <p:ext uri="{BB962C8B-B14F-4D97-AF65-F5344CB8AC3E}">
        <p14:creationId xmlns:p14="http://schemas.microsoft.com/office/powerpoint/2010/main" val="3628422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Fifth Generation of E- Computers</a:t>
            </a:r>
          </a:p>
        </p:txBody>
      </p:sp>
      <p:sp>
        <p:nvSpPr>
          <p:cNvPr id="321539" name="Rectangle 3"/>
          <p:cNvSpPr>
            <a:spLocks noGrp="1" noChangeArrowheads="1"/>
          </p:cNvSpPr>
          <p:nvPr>
            <p:ph type="body" idx="1"/>
          </p:nvPr>
        </p:nvSpPr>
        <p:spPr>
          <a:xfrm>
            <a:off x="838200" y="914400"/>
            <a:ext cx="8229600" cy="5060950"/>
          </a:xfrm>
        </p:spPr>
        <p:txBody>
          <a:bodyPr/>
          <a:lstStyle/>
          <a:p>
            <a:pPr algn="l">
              <a:buFont typeface="Arial" panose="020B0604020202020204" pitchFamily="34" charset="0"/>
              <a:buChar char="•"/>
            </a:pPr>
            <a:r>
              <a:rPr lang="en-ZW" dirty="0"/>
              <a:t>Characteristics of fifth-generation computers</a:t>
            </a:r>
          </a:p>
          <a:p>
            <a:pPr algn="l">
              <a:buFont typeface="Arial" panose="020B0604020202020204" pitchFamily="34" charset="0"/>
              <a:buChar char="•"/>
            </a:pPr>
            <a:r>
              <a:rPr lang="en-ZW" dirty="0"/>
              <a:t>Focus on AI and parallel processing</a:t>
            </a:r>
          </a:p>
          <a:p>
            <a:pPr algn="l">
              <a:buFont typeface="Arial" panose="020B0604020202020204" pitchFamily="34" charset="0"/>
              <a:buChar char="•"/>
            </a:pPr>
            <a:r>
              <a:rPr lang="en-ZW" dirty="0"/>
              <a:t>Examples of fifth-generation computers</a:t>
            </a:r>
          </a:p>
          <a:p>
            <a:endParaRPr lang="en-ZW" dirty="0"/>
          </a:p>
        </p:txBody>
      </p:sp>
    </p:spTree>
    <p:extLst>
      <p:ext uri="{BB962C8B-B14F-4D97-AF65-F5344CB8AC3E}">
        <p14:creationId xmlns:p14="http://schemas.microsoft.com/office/powerpoint/2010/main" val="12269057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Thankyou.</a:t>
            </a:r>
          </a:p>
        </p:txBody>
      </p:sp>
      <p:sp>
        <p:nvSpPr>
          <p:cNvPr id="3" name="Content Placeholder 2"/>
          <p:cNvSpPr>
            <a:spLocks noGrp="1"/>
          </p:cNvSpPr>
          <p:nvPr>
            <p:ph idx="1"/>
          </p:nvPr>
        </p:nvSpPr>
        <p:spPr/>
        <p:txBody>
          <a:bodyPr/>
          <a:lstStyle/>
          <a:p>
            <a:pPr algn="ctr"/>
            <a:endParaRPr lang="en-US" dirty="0"/>
          </a:p>
          <a:p>
            <a:pPr algn="ctr"/>
            <a:endParaRPr lang="en-US" dirty="0"/>
          </a:p>
          <a:p>
            <a:pPr algn="ctr"/>
            <a:endParaRPr lang="en-US" dirty="0"/>
          </a:p>
          <a:p>
            <a:pPr algn="ctr"/>
            <a:r>
              <a:rPr lang="en-US" dirty="0"/>
              <a:t>Q and A</a:t>
            </a:r>
          </a:p>
        </p:txBody>
      </p:sp>
    </p:spTree>
    <p:extLst>
      <p:ext uri="{BB962C8B-B14F-4D97-AF65-F5344CB8AC3E}">
        <p14:creationId xmlns:p14="http://schemas.microsoft.com/office/powerpoint/2010/main" val="97422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A Computer </a:t>
            </a:r>
          </a:p>
        </p:txBody>
      </p:sp>
      <p:sp>
        <p:nvSpPr>
          <p:cNvPr id="321539" name="Rectangle 3"/>
          <p:cNvSpPr>
            <a:spLocks noGrp="1" noChangeArrowheads="1"/>
          </p:cNvSpPr>
          <p:nvPr>
            <p:ph type="body" idx="1"/>
          </p:nvPr>
        </p:nvSpPr>
        <p:spPr>
          <a:xfrm>
            <a:off x="762000" y="1143000"/>
            <a:ext cx="8007350" cy="5334000"/>
          </a:xfrm>
        </p:spPr>
        <p:txBody>
          <a:bodyPr/>
          <a:lstStyle/>
          <a:p>
            <a:r>
              <a:rPr lang="en-ZW" dirty="0"/>
              <a:t>A computer is a versatile tool that can be used for a variety of purposes, from simple calculations to complex scientific simulations. Computers are essential components of modern society, and they play a critical role in almost every aspect of  our lives..</a:t>
            </a:r>
          </a:p>
        </p:txBody>
      </p:sp>
    </p:spTree>
    <p:extLst>
      <p:ext uri="{BB962C8B-B14F-4D97-AF65-F5344CB8AC3E}">
        <p14:creationId xmlns:p14="http://schemas.microsoft.com/office/powerpoint/2010/main" val="36806710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762000" y="76200"/>
            <a:ext cx="8458200" cy="762000"/>
          </a:xfrm>
        </p:spPr>
        <p:txBody>
          <a:bodyPr/>
          <a:lstStyle/>
          <a:p>
            <a:r>
              <a:rPr lang="en-US" sz="3600" dirty="0"/>
              <a:t>Computer Organization &amp; Architecture </a:t>
            </a:r>
          </a:p>
        </p:txBody>
      </p:sp>
      <p:sp>
        <p:nvSpPr>
          <p:cNvPr id="321539" name="Rectangle 3"/>
          <p:cNvSpPr>
            <a:spLocks noGrp="1" noChangeArrowheads="1"/>
          </p:cNvSpPr>
          <p:nvPr>
            <p:ph type="body" idx="1"/>
          </p:nvPr>
        </p:nvSpPr>
        <p:spPr>
          <a:xfrm>
            <a:off x="762000" y="1143000"/>
            <a:ext cx="8007350" cy="5334000"/>
          </a:xfrm>
        </p:spPr>
        <p:txBody>
          <a:bodyPr/>
          <a:lstStyle/>
          <a:p>
            <a:r>
              <a:rPr lang="en-ZW" dirty="0"/>
              <a:t>A computer is a versatile tool that can be used for a variety of purposes, from simple calculations to complex scientific simulations. Computers are essential components of modern society, and they play a critical role in almost every aspect of  our lives.</a:t>
            </a:r>
          </a:p>
        </p:txBody>
      </p:sp>
      <p:pic>
        <p:nvPicPr>
          <p:cNvPr id="3" name="Picture 2">
            <a:extLst>
              <a:ext uri="{FF2B5EF4-FFF2-40B4-BE49-F238E27FC236}">
                <a16:creationId xmlns:a16="http://schemas.microsoft.com/office/drawing/2014/main" id="{CBD3765A-DD3F-9387-E2F8-818F51971C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4191000"/>
            <a:ext cx="2667000" cy="2667000"/>
          </a:xfrm>
          <a:prstGeom prst="rect">
            <a:avLst/>
          </a:prstGeom>
        </p:spPr>
      </p:pic>
    </p:spTree>
    <p:extLst>
      <p:ext uri="{BB962C8B-B14F-4D97-AF65-F5344CB8AC3E}">
        <p14:creationId xmlns:p14="http://schemas.microsoft.com/office/powerpoint/2010/main" val="40987324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762000" y="76200"/>
            <a:ext cx="8458200" cy="762000"/>
          </a:xfrm>
        </p:spPr>
        <p:txBody>
          <a:bodyPr/>
          <a:lstStyle/>
          <a:p>
            <a:r>
              <a:rPr lang="en-US" sz="3600" dirty="0"/>
              <a:t>Computer Organization &amp; Architecture </a:t>
            </a:r>
          </a:p>
        </p:txBody>
      </p:sp>
      <p:pic>
        <p:nvPicPr>
          <p:cNvPr id="3" name="Picture 2">
            <a:extLst>
              <a:ext uri="{FF2B5EF4-FFF2-40B4-BE49-F238E27FC236}">
                <a16:creationId xmlns:a16="http://schemas.microsoft.com/office/drawing/2014/main" id="{ACFE2FC7-DC47-53F0-6C3F-CB36CD1C7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100" y="838200"/>
            <a:ext cx="6019800" cy="6019800"/>
          </a:xfrm>
          <a:prstGeom prst="rect">
            <a:avLst/>
          </a:prstGeom>
        </p:spPr>
      </p:pic>
    </p:spTree>
    <p:extLst>
      <p:ext uri="{BB962C8B-B14F-4D97-AF65-F5344CB8AC3E}">
        <p14:creationId xmlns:p14="http://schemas.microsoft.com/office/powerpoint/2010/main" val="33860751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Computer Arch &amp; Organization</a:t>
            </a:r>
          </a:p>
        </p:txBody>
      </p:sp>
      <p:sp>
        <p:nvSpPr>
          <p:cNvPr id="321539" name="Rectangle 3"/>
          <p:cNvSpPr>
            <a:spLocks noGrp="1" noChangeArrowheads="1"/>
          </p:cNvSpPr>
          <p:nvPr>
            <p:ph type="body" idx="1"/>
          </p:nvPr>
        </p:nvSpPr>
        <p:spPr>
          <a:xfrm>
            <a:off x="908050" y="1066800"/>
            <a:ext cx="8007350" cy="5060950"/>
          </a:xfrm>
        </p:spPr>
        <p:txBody>
          <a:bodyPr/>
          <a:lstStyle/>
          <a:p>
            <a:r>
              <a:rPr lang="en-ZW" dirty="0"/>
              <a:t>Computer organization refers to the logical structure of a computer system, including the major components and their interconnections.</a:t>
            </a:r>
          </a:p>
          <a:p>
            <a:r>
              <a:rPr lang="en-ZW" dirty="0"/>
              <a:t>Computer architecture refers to the design principles and specifications that govern the operation of a computer system.</a:t>
            </a:r>
          </a:p>
          <a:p>
            <a:r>
              <a:rPr lang="en-ZW" dirty="0"/>
              <a:t>The organization and architecture of a computer system determine its performance, functionality, and cost.</a:t>
            </a:r>
          </a:p>
        </p:txBody>
      </p:sp>
    </p:spTree>
    <p:extLst>
      <p:ext uri="{BB962C8B-B14F-4D97-AF65-F5344CB8AC3E}">
        <p14:creationId xmlns:p14="http://schemas.microsoft.com/office/powerpoint/2010/main" val="3070089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7200" y="76200"/>
            <a:ext cx="8839200" cy="762000"/>
          </a:xfrm>
        </p:spPr>
        <p:txBody>
          <a:bodyPr/>
          <a:lstStyle/>
          <a:p>
            <a:r>
              <a:rPr lang="en-ZW" dirty="0"/>
              <a:t>Major Milestones in Computing History</a:t>
            </a:r>
            <a:endParaRPr lang="en-US" dirty="0"/>
          </a:p>
        </p:txBody>
      </p:sp>
      <p:pic>
        <p:nvPicPr>
          <p:cNvPr id="3" name="Picture 2">
            <a:extLst>
              <a:ext uri="{FF2B5EF4-FFF2-40B4-BE49-F238E27FC236}">
                <a16:creationId xmlns:a16="http://schemas.microsoft.com/office/drawing/2014/main" id="{7D23535D-F221-2CCD-0884-8569CE229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066800"/>
            <a:ext cx="5562600" cy="5562600"/>
          </a:xfrm>
          <a:prstGeom prst="rect">
            <a:avLst/>
          </a:prstGeom>
        </p:spPr>
      </p:pic>
    </p:spTree>
    <p:extLst>
      <p:ext uri="{BB962C8B-B14F-4D97-AF65-F5344CB8AC3E}">
        <p14:creationId xmlns:p14="http://schemas.microsoft.com/office/powerpoint/2010/main" val="2680124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dirty="0"/>
              <a:t>History of Computing</a:t>
            </a:r>
          </a:p>
        </p:txBody>
      </p:sp>
      <p:sp>
        <p:nvSpPr>
          <p:cNvPr id="321539" name="Rectangle 3"/>
          <p:cNvSpPr>
            <a:spLocks noGrp="1" noChangeArrowheads="1"/>
          </p:cNvSpPr>
          <p:nvPr>
            <p:ph type="body" idx="1"/>
          </p:nvPr>
        </p:nvSpPr>
        <p:spPr>
          <a:xfrm>
            <a:off x="762000" y="921026"/>
            <a:ext cx="8007350" cy="5060950"/>
          </a:xfrm>
        </p:spPr>
        <p:txBody>
          <a:bodyPr/>
          <a:lstStyle/>
          <a:p>
            <a:r>
              <a:rPr lang="en-ZW" dirty="0"/>
              <a:t>1642: Blaise Pascal invents the mechanical calculator, a machine that could perform addition, subtraction, multiplication, and division. </a:t>
            </a:r>
          </a:p>
          <a:p>
            <a:r>
              <a:rPr lang="en-ZW" dirty="0"/>
              <a:t>The mechanical calculator marked a significant step forward in computing as it allowed for more complex calculations than were previously possible.</a:t>
            </a:r>
          </a:p>
        </p:txBody>
      </p:sp>
      <p:pic>
        <p:nvPicPr>
          <p:cNvPr id="3" name="Picture 2">
            <a:extLst>
              <a:ext uri="{FF2B5EF4-FFF2-40B4-BE49-F238E27FC236}">
                <a16:creationId xmlns:a16="http://schemas.microsoft.com/office/drawing/2014/main" id="{CC1FB2D9-F48A-275D-3AAF-50F0984690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2315" y="4495800"/>
            <a:ext cx="2133600" cy="2133600"/>
          </a:xfrm>
          <a:prstGeom prst="rect">
            <a:avLst/>
          </a:prstGeom>
        </p:spPr>
      </p:pic>
    </p:spTree>
    <p:extLst>
      <p:ext uri="{BB962C8B-B14F-4D97-AF65-F5344CB8AC3E}">
        <p14:creationId xmlns:p14="http://schemas.microsoft.com/office/powerpoint/2010/main" val="2154238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bjec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3004</TotalTime>
  <Words>1811</Words>
  <Application>Microsoft Office PowerPoint</Application>
  <PresentationFormat>On-screen Show (4:3)</PresentationFormat>
  <Paragraphs>167</Paragraphs>
  <Slides>31</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Palatino Linotype</vt:lpstr>
      <vt:lpstr>Tahoma</vt:lpstr>
      <vt:lpstr>Trebuchet MS</vt:lpstr>
      <vt:lpstr>Verdana</vt:lpstr>
      <vt:lpstr>Wingdings 2</vt:lpstr>
      <vt:lpstr>4_Custom Design</vt:lpstr>
      <vt:lpstr>Objectives</vt:lpstr>
      <vt:lpstr>1.1</vt:lpstr>
      <vt:lpstr>Objectives</vt:lpstr>
      <vt:lpstr>A Computer </vt:lpstr>
      <vt:lpstr>A Computer </vt:lpstr>
      <vt:lpstr>Computer Organization &amp; Architecture </vt:lpstr>
      <vt:lpstr>Computer Organization &amp; Architecture </vt:lpstr>
      <vt:lpstr>Computer Arch &amp; Organization</vt:lpstr>
      <vt:lpstr>Major Milestones in Computing History</vt:lpstr>
      <vt:lpstr>History of Computing</vt:lpstr>
      <vt:lpstr>History of Computing</vt:lpstr>
      <vt:lpstr>History of Computing</vt:lpstr>
      <vt:lpstr>History of Computing</vt:lpstr>
      <vt:lpstr>History of Computing</vt:lpstr>
      <vt:lpstr>History of Computing</vt:lpstr>
      <vt:lpstr>Generations of E- Computers</vt:lpstr>
      <vt:lpstr>Generations of E- Computers</vt:lpstr>
      <vt:lpstr>First Generation of E- Computers</vt:lpstr>
      <vt:lpstr>First Generation of E- Computers</vt:lpstr>
      <vt:lpstr>First Generation of E- Computers</vt:lpstr>
      <vt:lpstr>First Generation of E- Computers</vt:lpstr>
      <vt:lpstr>First Generation of E- Computers</vt:lpstr>
      <vt:lpstr>Examples of 1st gen of E- Computers</vt:lpstr>
      <vt:lpstr>Second Generation of E- Computers</vt:lpstr>
      <vt:lpstr>Second Generation of E- Computers</vt:lpstr>
      <vt:lpstr>Second Generation of E- Computers</vt:lpstr>
      <vt:lpstr>Second Generation of E- Computers</vt:lpstr>
      <vt:lpstr>Examples of 2nd Gen Computers</vt:lpstr>
      <vt:lpstr>Third Generation of E- Computers</vt:lpstr>
      <vt:lpstr>Fourth Generation of E- Computers</vt:lpstr>
      <vt:lpstr>Fifth Generation of E- Computers</vt:lpstr>
      <vt:lpstr>Thankyou.</vt:lpstr>
    </vt:vector>
  </TitlesOfParts>
  <Company>ut chattanooga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Context of Computing</dc:title>
  <dc:creator>Faculty</dc:creator>
  <cp:lastModifiedBy>Pious Kaira</cp:lastModifiedBy>
  <cp:revision>223</cp:revision>
  <cp:lastPrinted>2020-10-07T15:37:16Z</cp:lastPrinted>
  <dcterms:created xsi:type="dcterms:W3CDTF">2007-10-08T13:23:04Z</dcterms:created>
  <dcterms:modified xsi:type="dcterms:W3CDTF">2024-03-15T15:34:39Z</dcterms:modified>
</cp:coreProperties>
</file>