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 id="2147483732" r:id="rId2"/>
  </p:sldMasterIdLst>
  <p:notesMasterIdLst>
    <p:notesMasterId r:id="rId23"/>
  </p:notesMasterIdLst>
  <p:handoutMasterIdLst>
    <p:handoutMasterId r:id="rId24"/>
  </p:handoutMasterIdLst>
  <p:sldIdLst>
    <p:sldId id="273" r:id="rId3"/>
    <p:sldId id="305" r:id="rId4"/>
    <p:sldId id="366" r:id="rId5"/>
    <p:sldId id="367" r:id="rId6"/>
    <p:sldId id="368" r:id="rId7"/>
    <p:sldId id="369" r:id="rId8"/>
    <p:sldId id="370" r:id="rId9"/>
    <p:sldId id="371" r:id="rId10"/>
    <p:sldId id="373" r:id="rId11"/>
    <p:sldId id="374" r:id="rId12"/>
    <p:sldId id="375" r:id="rId13"/>
    <p:sldId id="379" r:id="rId14"/>
    <p:sldId id="380" r:id="rId15"/>
    <p:sldId id="381" r:id="rId16"/>
    <p:sldId id="376" r:id="rId17"/>
    <p:sldId id="382" r:id="rId18"/>
    <p:sldId id="377" r:id="rId19"/>
    <p:sldId id="378" r:id="rId20"/>
    <p:sldId id="372" r:id="rId21"/>
    <p:sldId id="331" r:id="rId2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p:cViewPr varScale="1">
        <p:scale>
          <a:sx n="72" d="100"/>
          <a:sy n="72" d="100"/>
        </p:scale>
        <p:origin x="101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01F443C-E2F7-4367-A284-C6D9D34EBADD}" type="datetimeFigureOut">
              <a:rPr lang="en-US" smtClean="0"/>
              <a:t>3/21/2024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A165223-6039-4A27-85D2-536607B42B81}" type="slidenum">
              <a:rPr lang="en-US" smtClean="0"/>
              <a:t>‹#›</a:t>
            </a:fld>
            <a:endParaRPr lang="en-US"/>
          </a:p>
        </p:txBody>
      </p:sp>
    </p:spTree>
    <p:extLst>
      <p:ext uri="{BB962C8B-B14F-4D97-AF65-F5344CB8AC3E}">
        <p14:creationId xmlns:p14="http://schemas.microsoft.com/office/powerpoint/2010/main" val="29128207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EC4F4B5-1D79-4A9D-9923-3C38EEF7340D}" type="datetimeFigureOut">
              <a:rPr lang="en-US" smtClean="0"/>
              <a:t>3/21/2024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6E727EE-86C7-470E-A83F-555EAD01524A}" type="slidenum">
              <a:rPr lang="en-US" smtClean="0"/>
              <a:t>‹#›</a:t>
            </a:fld>
            <a:endParaRPr lang="en-US"/>
          </a:p>
        </p:txBody>
      </p:sp>
    </p:spTree>
    <p:extLst>
      <p:ext uri="{BB962C8B-B14F-4D97-AF65-F5344CB8AC3E}">
        <p14:creationId xmlns:p14="http://schemas.microsoft.com/office/powerpoint/2010/main" val="8343754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DC6A13EB-7851-499C-87C1-E89D62542B6C}" type="slidenum">
              <a:rPr lang="en-US">
                <a:solidFill>
                  <a:prstClr val="black"/>
                </a:solidFill>
                <a:latin typeface="Calibri"/>
              </a:rPr>
              <a:pPr defTabSz="931774" fontAlgn="auto">
                <a:spcBef>
                  <a:spcPts val="0"/>
                </a:spcBef>
                <a:spcAft>
                  <a:spcPts val="0"/>
                </a:spcAft>
                <a:defRPr/>
              </a:pPr>
              <a:t>1</a:t>
            </a:fld>
            <a:endParaRPr lang="en-US">
              <a:solidFill>
                <a:prstClr val="black"/>
              </a:solidFill>
              <a:latin typeface="Calibri"/>
            </a:endParaRPr>
          </a:p>
        </p:txBody>
      </p:sp>
    </p:spTree>
    <p:extLst>
      <p:ext uri="{BB962C8B-B14F-4D97-AF65-F5344CB8AC3E}">
        <p14:creationId xmlns:p14="http://schemas.microsoft.com/office/powerpoint/2010/main" val="3485382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10</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3227604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11</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3743814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12</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1279762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13</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2571533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14</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13501478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15</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4152244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16</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1213044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17</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21344002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18</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128710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19</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3858991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245A61-60FD-431F-8249-D78CE1BDE7E7}" type="slidenum">
              <a:rPr lang="en-US"/>
              <a:pPr/>
              <a:t>2</a:t>
            </a:fld>
            <a:endParaRPr lang="en-US"/>
          </a:p>
        </p:txBody>
      </p:sp>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02747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3</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2970575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4</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933135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5</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1332786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6</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2431579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7</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1442593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8</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4231359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E82B-A32A-4928-B612-A318F379DAE4}" type="slidenum">
              <a:rPr lang="en-US"/>
              <a:pPr/>
              <a:t>9</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A cluster is a group of independent servers that function as a single system.</a:t>
            </a:r>
          </a:p>
        </p:txBody>
      </p:sp>
    </p:spTree>
    <p:extLst>
      <p:ext uri="{BB962C8B-B14F-4D97-AF65-F5344CB8AC3E}">
        <p14:creationId xmlns:p14="http://schemas.microsoft.com/office/powerpoint/2010/main" val="1397522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1"/>
          <p:cNvSpPr>
            <a:spLocks noGrp="1"/>
          </p:cNvSpPr>
          <p:nvPr>
            <p:ph type="title"/>
          </p:nvPr>
        </p:nvSpPr>
        <p:spPr>
          <a:xfrm>
            <a:off x="228600" y="1066800"/>
            <a:ext cx="2514600" cy="2438400"/>
          </a:xfrm>
          <a:prstGeom prst="rect">
            <a:avLst/>
          </a:prstGeom>
          <a:noFill/>
        </p:spPr>
        <p:txBody>
          <a:bodyPr anchor="b"/>
          <a:lstStyle>
            <a:lvl1pPr algn="ctr">
              <a:defRPr sz="16000" b="1" i="0" baseline="0">
                <a:solidFill>
                  <a:schemeClr val="bg1"/>
                </a:solidFill>
                <a:latin typeface="Palatino Linotype" pitchFamily="18" charset="0"/>
                <a:cs typeface="Arial" pitchFamily="34" charset="0"/>
              </a:defRPr>
            </a:lvl1pPr>
          </a:lstStyle>
          <a:p>
            <a:r>
              <a:rPr lang="en-US"/>
              <a:t>Click to edit Master title style</a:t>
            </a:r>
            <a:endParaRPr lang="en-US" dirty="0"/>
          </a:p>
        </p:txBody>
      </p:sp>
      <p:sp>
        <p:nvSpPr>
          <p:cNvPr id="6" name="Content Placeholder 2"/>
          <p:cNvSpPr>
            <a:spLocks noGrp="1"/>
          </p:cNvSpPr>
          <p:nvPr>
            <p:ph idx="1"/>
          </p:nvPr>
        </p:nvSpPr>
        <p:spPr>
          <a:xfrm>
            <a:off x="3048000" y="1828800"/>
            <a:ext cx="5257800" cy="2819400"/>
          </a:xfrm>
          <a:prstGeom prst="rect">
            <a:avLst/>
          </a:prstGeom>
        </p:spPr>
        <p:txBody>
          <a:bodyPr anchor="t"/>
          <a:lstStyle>
            <a:lvl1pPr marL="0" indent="0" algn="l">
              <a:buNone/>
              <a:defRPr sz="4500" b="1" baseline="0">
                <a:solidFill>
                  <a:schemeClr val="tx1"/>
                </a:solidFill>
                <a:latin typeface="Trebuchet MS" pitchFamily="34" charset="0"/>
                <a:ea typeface="Tahoma" pitchFamily="34" charset="0"/>
                <a:cs typeface="Tahoma" pitchFamily="34" charset="0"/>
              </a:defRPr>
            </a:lvl1pPr>
            <a:lvl2pPr>
              <a:defRPr>
                <a:solidFill>
                  <a:schemeClr val="bg1"/>
                </a:solidFill>
                <a:latin typeface="Arial" pitchFamily="34" charset="0"/>
                <a:cs typeface="Arial" pitchFamily="34" charset="0"/>
              </a:defRPr>
            </a:lvl2pPr>
            <a:lvl3pPr>
              <a:defRPr>
                <a:solidFill>
                  <a:schemeClr val="bg1"/>
                </a:solidFill>
                <a:latin typeface="Arial" pitchFamily="34" charset="0"/>
                <a:cs typeface="Arial" pitchFamily="34" charset="0"/>
              </a:defRPr>
            </a:lvl3pPr>
            <a:lvl4pPr>
              <a:defRPr>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Tree>
    <p:extLst>
      <p:ext uri="{BB962C8B-B14F-4D97-AF65-F5344CB8AC3E}">
        <p14:creationId xmlns:p14="http://schemas.microsoft.com/office/powerpoint/2010/main" val="107861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821654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649656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458200" cy="5562600"/>
          </a:xfrm>
          <a:prstGeom prst="rect">
            <a:avLst/>
          </a:prstGeom>
        </p:spPr>
        <p:txBody>
          <a:bodyPr/>
          <a:lstStyle>
            <a:lvl1pPr>
              <a:defRPr sz="2800">
                <a:solidFill>
                  <a:srgbClr val="0B223B"/>
                </a:solidFill>
                <a:latin typeface="+mj-lt"/>
              </a:defRPr>
            </a:lvl1pPr>
            <a:lvl2pPr>
              <a:defRPr>
                <a:solidFill>
                  <a:srgbClr val="0B223B"/>
                </a:solidFill>
                <a:latin typeface="+mj-lt"/>
              </a:defRPr>
            </a:lvl2pPr>
            <a:lvl3pPr>
              <a:defRPr>
                <a:solidFill>
                  <a:srgbClr val="0B223B"/>
                </a:solidFill>
                <a:latin typeface="+mj-lt"/>
              </a:defRPr>
            </a:lvl3pPr>
            <a:lvl4pPr>
              <a:defRPr>
                <a:solidFill>
                  <a:srgbClr val="0B223B"/>
                </a:solidFill>
                <a:latin typeface="+mj-lt"/>
              </a:defRPr>
            </a:lvl4pPr>
            <a:lvl5pPr>
              <a:defRPr>
                <a:solidFill>
                  <a:srgbClr val="0B223B"/>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805667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763000" cy="1447800"/>
          </a:xfrm>
          <a:prstGeom prst="rect">
            <a:avLst/>
          </a:prstGeo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304800" y="1524000"/>
            <a:ext cx="8610600" cy="5029200"/>
          </a:xfrm>
          <a:prstGeom prst="rect">
            <a:avLst/>
          </a:prstGeom>
        </p:spPr>
        <p:txBody>
          <a:bodyPr/>
          <a:lstStyle>
            <a:lvl1pPr>
              <a:defRPr sz="2800">
                <a:solidFill>
                  <a:schemeClr val="accent6">
                    <a:lumMod val="50000"/>
                  </a:schemeClr>
                </a:solidFill>
                <a:latin typeface="+mj-lt"/>
              </a:defRPr>
            </a:lvl1pPr>
            <a:lvl2pPr>
              <a:defRPr>
                <a:solidFill>
                  <a:schemeClr val="accent6">
                    <a:lumMod val="50000"/>
                  </a:schemeClr>
                </a:solidFill>
                <a:latin typeface="+mj-lt"/>
              </a:defRPr>
            </a:lvl2pPr>
            <a:lvl3pPr>
              <a:defRPr>
                <a:solidFill>
                  <a:schemeClr val="accent6">
                    <a:lumMod val="50000"/>
                  </a:schemeClr>
                </a:solidFill>
                <a:latin typeface="+mj-lt"/>
              </a:defRPr>
            </a:lvl3pPr>
            <a:lvl4pPr>
              <a:defRPr>
                <a:solidFill>
                  <a:schemeClr val="accent6">
                    <a:lumMod val="50000"/>
                  </a:schemeClr>
                </a:solidFill>
                <a:latin typeface="+mj-lt"/>
              </a:defRPr>
            </a:lvl4pPr>
            <a:lvl5pPr>
              <a:defRPr>
                <a:solidFill>
                  <a:schemeClr val="accent6">
                    <a:lumMod val="50000"/>
                  </a:schemeClr>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158996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0"/>
            <a:ext cx="8610600" cy="914400"/>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75E7CAE2-B616-469D-B2ED-EAA8D78F0B4D}" type="datetimeFigureOut">
              <a:rPr lang="en-US"/>
              <a:pPr>
                <a:defRPr/>
              </a:pPr>
              <a:t>3/21/2024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25B87507-79B7-4F21-ABEF-7985034D485E}" type="slidenum">
              <a:rPr lang="en-US"/>
              <a:pPr>
                <a:defRPr/>
              </a:pPr>
              <a:t>‹#›</a:t>
            </a:fld>
            <a:endParaRPr lang="en-US" dirty="0"/>
          </a:p>
        </p:txBody>
      </p:sp>
    </p:spTree>
    <p:extLst>
      <p:ext uri="{BB962C8B-B14F-4D97-AF65-F5344CB8AC3E}">
        <p14:creationId xmlns:p14="http://schemas.microsoft.com/office/powerpoint/2010/main" val="31778649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8001000"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914400" y="914400"/>
            <a:ext cx="8001000" cy="5638800"/>
          </a:xfrm>
          <a:prstGeom prst="rect">
            <a:avLst/>
          </a:prstGeom>
        </p:spPr>
        <p:txBody>
          <a:bodyPr/>
          <a:lstStyle>
            <a:lvl1pPr>
              <a:defRPr sz="3200">
                <a:solidFill>
                  <a:schemeClr val="tx1"/>
                </a:solidFill>
                <a:latin typeface="Arial" panose="020B0604020202020204" pitchFamily="34" charset="0"/>
                <a:cs typeface="Arial" panose="020B0604020202020204" pitchFamily="34" charset="0"/>
              </a:defRPr>
            </a:lvl1pPr>
            <a:lvl2pPr>
              <a:defRPr sz="3200">
                <a:solidFill>
                  <a:schemeClr val="tx1"/>
                </a:solidFill>
                <a:latin typeface="Arial" panose="020B0604020202020204" pitchFamily="34" charset="0"/>
                <a:cs typeface="Arial" panose="020B0604020202020204" pitchFamily="34" charset="0"/>
              </a:defRPr>
            </a:lvl2pPr>
            <a:lvl3pPr>
              <a:defRPr sz="3200">
                <a:solidFill>
                  <a:schemeClr val="tx1"/>
                </a:solidFill>
                <a:latin typeface="Arial" panose="020B0604020202020204" pitchFamily="34" charset="0"/>
                <a:cs typeface="Arial" panose="020B0604020202020204" pitchFamily="34" charset="0"/>
              </a:defRPr>
            </a:lvl3pPr>
            <a:lvl4pPr>
              <a:defRPr sz="3200">
                <a:solidFill>
                  <a:schemeClr val="tx1"/>
                </a:solidFill>
                <a:latin typeface="Arial" panose="020B0604020202020204" pitchFamily="34" charset="0"/>
                <a:cs typeface="Arial" panose="020B0604020202020204" pitchFamily="34" charset="0"/>
              </a:defRPr>
            </a:lvl4pPr>
            <a:lvl5pPr>
              <a:defRPr sz="3200">
                <a:solidFill>
                  <a:schemeClr val="tx1"/>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a:extLst>
              <a:ext uri="{FF2B5EF4-FFF2-40B4-BE49-F238E27FC236}">
                <a16:creationId xmlns:a16="http://schemas.microsoft.com/office/drawing/2014/main" id="{071C3E26-7D19-43A7-95E8-75A2C8FF3964}"/>
              </a:ext>
            </a:extLst>
          </p:cNvPr>
          <p:cNvPicPr>
            <a:picLocks noChangeAspect="1"/>
          </p:cNvPicPr>
          <p:nvPr userDrawn="1"/>
        </p:nvPicPr>
        <p:blipFill>
          <a:blip r:embed="rId2"/>
          <a:stretch>
            <a:fillRect/>
          </a:stretch>
        </p:blipFill>
        <p:spPr>
          <a:xfrm>
            <a:off x="3200400" y="6553201"/>
            <a:ext cx="5894010" cy="279400"/>
          </a:xfrm>
          <a:prstGeom prst="rect">
            <a:avLst/>
          </a:prstGeom>
        </p:spPr>
      </p:pic>
    </p:spTree>
    <p:extLst>
      <p:ext uri="{BB962C8B-B14F-4D97-AF65-F5344CB8AC3E}">
        <p14:creationId xmlns:p14="http://schemas.microsoft.com/office/powerpoint/2010/main" val="2552970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4A484EA1-AAAA-4FCB-BFED-CBA324E5D1D3}" type="datetimeFigureOut">
              <a:rPr lang="en-US"/>
              <a:pPr>
                <a:defRPr/>
              </a:pPr>
              <a:t>3/21/2024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BC8C153B-4269-418C-A05A-632F5617C666}" type="slidenum">
              <a:rPr lang="en-US"/>
              <a:pPr>
                <a:defRPr/>
              </a:pPr>
              <a:t>‹#›</a:t>
            </a:fld>
            <a:endParaRPr lang="en-US" dirty="0"/>
          </a:p>
        </p:txBody>
      </p:sp>
    </p:spTree>
    <p:extLst>
      <p:ext uri="{BB962C8B-B14F-4D97-AF65-F5344CB8AC3E}">
        <p14:creationId xmlns:p14="http://schemas.microsoft.com/office/powerpoint/2010/main" val="19989432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2DC481D2-A9D2-420E-A459-6A34EB7D869E}" type="datetimeFigureOut">
              <a:rPr lang="en-US"/>
              <a:pPr>
                <a:defRPr/>
              </a:pPr>
              <a:t>3/21/2024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544E4CA2-DB9E-4B22-9F23-DD40D8D6E927}" type="slidenum">
              <a:rPr lang="en-US"/>
              <a:pPr>
                <a:defRPr/>
              </a:pPr>
              <a:t>‹#›</a:t>
            </a:fld>
            <a:endParaRPr lang="en-US" dirty="0"/>
          </a:p>
        </p:txBody>
      </p:sp>
    </p:spTree>
    <p:extLst>
      <p:ext uri="{BB962C8B-B14F-4D97-AF65-F5344CB8AC3E}">
        <p14:creationId xmlns:p14="http://schemas.microsoft.com/office/powerpoint/2010/main" val="18114709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572C2C3F-0D74-4FF7-A2CE-2A4856B0C0DF}" type="datetimeFigureOut">
              <a:rPr lang="en-US"/>
              <a:pPr>
                <a:defRPr/>
              </a:pPr>
              <a:t>3/21/2024</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3F7E354E-34DA-4339-A348-20C6DA121F25}" type="slidenum">
              <a:rPr lang="en-US"/>
              <a:pPr>
                <a:defRPr/>
              </a:pPr>
              <a:t>‹#›</a:t>
            </a:fld>
            <a:endParaRPr lang="en-US" dirty="0"/>
          </a:p>
        </p:txBody>
      </p:sp>
    </p:spTree>
    <p:extLst>
      <p:ext uri="{BB962C8B-B14F-4D97-AF65-F5344CB8AC3E}">
        <p14:creationId xmlns:p14="http://schemas.microsoft.com/office/powerpoint/2010/main" val="39088376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8CC7B379-6943-4D17-BF93-AB7441FB9D61}" type="datetimeFigureOut">
              <a:rPr lang="en-US"/>
              <a:pPr>
                <a:defRPr/>
              </a:pPr>
              <a:t>3/21/2024</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DD4C714D-F384-4016-9680-78DECE6D08D4}" type="slidenum">
              <a:rPr lang="en-US"/>
              <a:pPr>
                <a:defRPr/>
              </a:pPr>
              <a:t>‹#›</a:t>
            </a:fld>
            <a:endParaRPr lang="en-US" dirty="0"/>
          </a:p>
        </p:txBody>
      </p:sp>
    </p:spTree>
    <p:extLst>
      <p:ext uri="{BB962C8B-B14F-4D97-AF65-F5344CB8AC3E}">
        <p14:creationId xmlns:p14="http://schemas.microsoft.com/office/powerpoint/2010/main" val="25874771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0"/>
            <a:ext cx="8229600" cy="1143000"/>
          </a:xfrm>
          <a:prstGeom prst="rect">
            <a:avLst/>
          </a:prstGeom>
        </p:spPr>
        <p:txBody>
          <a:bodyPr anchor="b"/>
          <a:lstStyle>
            <a:lvl1pPr>
              <a:defRPr sz="4800" b="1">
                <a:solidFill>
                  <a:schemeClr val="bg1"/>
                </a:solidFill>
                <a:latin typeface="Arial" pitchFamily="34" charset="0"/>
                <a:cs typeface="Arial"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57200" y="3124200"/>
            <a:ext cx="8229600" cy="3001963"/>
          </a:xfrm>
          <a:prstGeom prst="rect">
            <a:avLst/>
          </a:prstGeom>
        </p:spPr>
        <p:txBody>
          <a:bodyPr/>
          <a:lstStyle>
            <a:lvl1pPr algn="ctr">
              <a:buNone/>
              <a:defRPr sz="4000">
                <a:solidFill>
                  <a:schemeClr val="bg1"/>
                </a:solidFill>
                <a:latin typeface="Arial" pitchFamily="34" charset="0"/>
                <a:cs typeface="Arial" pitchFamily="34" charset="0"/>
              </a:defRPr>
            </a:lvl1pPr>
            <a:lvl2pPr>
              <a:defRPr>
                <a:solidFill>
                  <a:schemeClr val="bg1"/>
                </a:solidFill>
                <a:latin typeface="Arial" pitchFamily="34" charset="0"/>
                <a:cs typeface="Arial" pitchFamily="34" charset="0"/>
              </a:defRPr>
            </a:lvl2pPr>
            <a:lvl3pPr>
              <a:defRPr>
                <a:solidFill>
                  <a:schemeClr val="bg1"/>
                </a:solidFill>
                <a:latin typeface="Arial" pitchFamily="34" charset="0"/>
                <a:cs typeface="Arial" pitchFamily="34" charset="0"/>
              </a:defRPr>
            </a:lvl3pPr>
            <a:lvl4pPr>
              <a:defRPr>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
        <p:nvSpPr>
          <p:cNvPr id="4" name="Content Placeholder 2"/>
          <p:cNvSpPr>
            <a:spLocks noGrp="1"/>
          </p:cNvSpPr>
          <p:nvPr>
            <p:ph idx="10"/>
          </p:nvPr>
        </p:nvSpPr>
        <p:spPr>
          <a:xfrm>
            <a:off x="76200" y="685800"/>
            <a:ext cx="6781800" cy="1066801"/>
          </a:xfrm>
          <a:prstGeom prst="rect">
            <a:avLst/>
          </a:prstGeom>
        </p:spPr>
        <p:txBody>
          <a:bodyPr/>
          <a:lstStyle>
            <a:lvl1pPr algn="l">
              <a:buNone/>
              <a:defRPr sz="6000" b="1">
                <a:solidFill>
                  <a:schemeClr val="bg1"/>
                </a:solidFill>
                <a:latin typeface="Palatino Linotype" pitchFamily="18" charset="0"/>
                <a:cs typeface="Arial" pitchFamily="34" charset="0"/>
              </a:defRPr>
            </a:lvl1pPr>
            <a:lvl2pPr>
              <a:defRPr>
                <a:solidFill>
                  <a:schemeClr val="bg1"/>
                </a:solidFill>
                <a:latin typeface="Arial" pitchFamily="34" charset="0"/>
                <a:cs typeface="Arial" pitchFamily="34" charset="0"/>
              </a:defRPr>
            </a:lvl2pPr>
            <a:lvl3pPr>
              <a:defRPr>
                <a:solidFill>
                  <a:schemeClr val="bg1"/>
                </a:solidFill>
                <a:latin typeface="Arial" pitchFamily="34" charset="0"/>
                <a:cs typeface="Arial" pitchFamily="34" charset="0"/>
              </a:defRPr>
            </a:lvl3pPr>
            <a:lvl4pPr>
              <a:defRPr>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Tree>
    <p:extLst>
      <p:ext uri="{BB962C8B-B14F-4D97-AF65-F5344CB8AC3E}">
        <p14:creationId xmlns:p14="http://schemas.microsoft.com/office/powerpoint/2010/main" val="31671229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D6B89C41-1944-4010-8480-18245093A0C1}" type="datetimeFigureOut">
              <a:rPr lang="en-US"/>
              <a:pPr>
                <a:defRPr/>
              </a:pPr>
              <a:t>3/21/2024</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9FC86A23-0CB1-4D40-B481-17D46B6D2DDF}" type="slidenum">
              <a:rPr lang="en-US"/>
              <a:pPr>
                <a:defRPr/>
              </a:pPr>
              <a:t>‹#›</a:t>
            </a:fld>
            <a:endParaRPr lang="en-US" dirty="0"/>
          </a:p>
        </p:txBody>
      </p:sp>
      <p:pic>
        <p:nvPicPr>
          <p:cNvPr id="5" name="Picture 4">
            <a:extLst>
              <a:ext uri="{FF2B5EF4-FFF2-40B4-BE49-F238E27FC236}">
                <a16:creationId xmlns:a16="http://schemas.microsoft.com/office/drawing/2014/main" id="{D88D1902-A162-4499-9AD9-D905421C2210}"/>
              </a:ext>
            </a:extLst>
          </p:cNvPr>
          <p:cNvPicPr>
            <a:picLocks noChangeAspect="1"/>
          </p:cNvPicPr>
          <p:nvPr userDrawn="1"/>
        </p:nvPicPr>
        <p:blipFill>
          <a:blip r:embed="rId2"/>
          <a:stretch>
            <a:fillRect/>
          </a:stretch>
        </p:blipFill>
        <p:spPr>
          <a:xfrm>
            <a:off x="4343400" y="6569619"/>
            <a:ext cx="4686300" cy="238125"/>
          </a:xfrm>
          <a:prstGeom prst="rect">
            <a:avLst/>
          </a:prstGeom>
        </p:spPr>
      </p:pic>
    </p:spTree>
    <p:extLst>
      <p:ext uri="{BB962C8B-B14F-4D97-AF65-F5344CB8AC3E}">
        <p14:creationId xmlns:p14="http://schemas.microsoft.com/office/powerpoint/2010/main" val="1074577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A8F96712-B8E6-4208-B2A9-C06BADFF90CA}" type="datetimeFigureOut">
              <a:rPr lang="en-US"/>
              <a:pPr>
                <a:defRPr/>
              </a:pPr>
              <a:t>3/21/2024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606C6B29-C8EF-4559-8728-D46AA2FDBF64}" type="slidenum">
              <a:rPr lang="en-US"/>
              <a:pPr>
                <a:defRPr/>
              </a:pPr>
              <a:t>‹#›</a:t>
            </a:fld>
            <a:endParaRPr lang="en-US" dirty="0"/>
          </a:p>
        </p:txBody>
      </p:sp>
    </p:spTree>
    <p:extLst>
      <p:ext uri="{BB962C8B-B14F-4D97-AF65-F5344CB8AC3E}">
        <p14:creationId xmlns:p14="http://schemas.microsoft.com/office/powerpoint/2010/main" val="34534091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010F02CF-6301-43DA-8A14-F3E248F43D67}" type="datetimeFigureOut">
              <a:rPr lang="en-US"/>
              <a:pPr>
                <a:defRPr/>
              </a:pPr>
              <a:t>3/21/2024</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998A7384-3B25-4568-9C83-21F9342E5CC7}" type="slidenum">
              <a:rPr lang="en-US"/>
              <a:pPr>
                <a:defRPr/>
              </a:pPr>
              <a:t>‹#›</a:t>
            </a:fld>
            <a:endParaRPr lang="en-US" dirty="0"/>
          </a:p>
        </p:txBody>
      </p:sp>
    </p:spTree>
    <p:extLst>
      <p:ext uri="{BB962C8B-B14F-4D97-AF65-F5344CB8AC3E}">
        <p14:creationId xmlns:p14="http://schemas.microsoft.com/office/powerpoint/2010/main" val="13816280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066800"/>
            <a:ext cx="8229600" cy="54102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29592C88-1201-4FC3-A286-31051150B5AE}" type="datetimeFigureOut">
              <a:rPr lang="en-US"/>
              <a:pPr>
                <a:defRPr/>
              </a:pPr>
              <a:t>3/21/2024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99063EAD-2462-4EB2-BE23-B3C98AA53348}" type="slidenum">
              <a:rPr lang="en-US"/>
              <a:pPr>
                <a:defRPr/>
              </a:pPr>
              <a:t>‹#›</a:t>
            </a:fld>
            <a:endParaRPr lang="en-US" dirty="0"/>
          </a:p>
        </p:txBody>
      </p:sp>
    </p:spTree>
    <p:extLst>
      <p:ext uri="{BB962C8B-B14F-4D97-AF65-F5344CB8AC3E}">
        <p14:creationId xmlns:p14="http://schemas.microsoft.com/office/powerpoint/2010/main" val="11774989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fld id="{F3A1F227-051C-4A2C-A1C9-BA94466DE2AE}" type="datetimeFigureOut">
              <a:rPr lang="en-US"/>
              <a:pPr>
                <a:defRPr/>
              </a:pPr>
              <a:t>3/21/2024</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Arial" charset="0"/>
                <a:cs typeface="Arial" charset="0"/>
              </a:defRPr>
            </a:lvl1pPr>
          </a:lstStyle>
          <a:p>
            <a:pPr>
              <a:defRPr/>
            </a:pPr>
            <a:fld id="{DDE42A6C-DFFB-4C9C-846B-5EF416F2D418}" type="slidenum">
              <a:rPr lang="en-US"/>
              <a:pPr>
                <a:defRPr/>
              </a:pPr>
              <a:t>‹#›</a:t>
            </a:fld>
            <a:endParaRPr lang="en-US" dirty="0"/>
          </a:p>
        </p:txBody>
      </p:sp>
    </p:spTree>
    <p:extLst>
      <p:ext uri="{BB962C8B-B14F-4D97-AF65-F5344CB8AC3E}">
        <p14:creationId xmlns:p14="http://schemas.microsoft.com/office/powerpoint/2010/main" val="19177551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0"/>
            <a:ext cx="8229600" cy="1143000"/>
          </a:xfrm>
          <a:prstGeom prst="rect">
            <a:avLst/>
          </a:prstGeom>
        </p:spPr>
        <p:txBody>
          <a:bodyPr anchor="b"/>
          <a:lstStyle>
            <a:lvl1pPr>
              <a:defRPr sz="4800" b="1">
                <a:solidFill>
                  <a:schemeClr val="bg1"/>
                </a:solidFill>
                <a:latin typeface="Arial" pitchFamily="34" charset="0"/>
                <a:cs typeface="Arial"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57200" y="3124200"/>
            <a:ext cx="8229600" cy="3001963"/>
          </a:xfrm>
          <a:prstGeom prst="rect">
            <a:avLst/>
          </a:prstGeom>
        </p:spPr>
        <p:txBody>
          <a:bodyPr/>
          <a:lstStyle>
            <a:lvl1pPr algn="ctr">
              <a:buNone/>
              <a:defRPr sz="4000">
                <a:solidFill>
                  <a:schemeClr val="bg1"/>
                </a:solidFill>
                <a:latin typeface="Arial" pitchFamily="34" charset="0"/>
                <a:cs typeface="Arial" pitchFamily="34" charset="0"/>
              </a:defRPr>
            </a:lvl1pPr>
            <a:lvl2pPr>
              <a:defRPr>
                <a:solidFill>
                  <a:schemeClr val="bg1"/>
                </a:solidFill>
                <a:latin typeface="Arial" pitchFamily="34" charset="0"/>
                <a:cs typeface="Arial" pitchFamily="34" charset="0"/>
              </a:defRPr>
            </a:lvl2pPr>
            <a:lvl3pPr>
              <a:defRPr>
                <a:solidFill>
                  <a:schemeClr val="bg1"/>
                </a:solidFill>
                <a:latin typeface="Arial" pitchFamily="34" charset="0"/>
                <a:cs typeface="Arial" pitchFamily="34" charset="0"/>
              </a:defRPr>
            </a:lvl3pPr>
            <a:lvl4pPr>
              <a:defRPr>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
        <p:nvSpPr>
          <p:cNvPr id="4" name="Content Placeholder 2"/>
          <p:cNvSpPr>
            <a:spLocks noGrp="1"/>
          </p:cNvSpPr>
          <p:nvPr>
            <p:ph idx="10"/>
          </p:nvPr>
        </p:nvSpPr>
        <p:spPr>
          <a:xfrm>
            <a:off x="76200" y="685800"/>
            <a:ext cx="6781800" cy="1066801"/>
          </a:xfrm>
          <a:prstGeom prst="rect">
            <a:avLst/>
          </a:prstGeom>
        </p:spPr>
        <p:txBody>
          <a:bodyPr/>
          <a:lstStyle>
            <a:lvl1pPr algn="l">
              <a:buNone/>
              <a:defRPr sz="6000" b="1">
                <a:solidFill>
                  <a:schemeClr val="bg1"/>
                </a:solidFill>
                <a:latin typeface="Palatino Linotype" pitchFamily="18" charset="0"/>
                <a:cs typeface="Arial" pitchFamily="34" charset="0"/>
              </a:defRPr>
            </a:lvl1pPr>
            <a:lvl2pPr>
              <a:defRPr>
                <a:solidFill>
                  <a:schemeClr val="bg1"/>
                </a:solidFill>
                <a:latin typeface="Arial" pitchFamily="34" charset="0"/>
                <a:cs typeface="Arial" pitchFamily="34" charset="0"/>
              </a:defRPr>
            </a:lvl2pPr>
            <a:lvl3pPr>
              <a:defRPr>
                <a:solidFill>
                  <a:schemeClr val="bg1"/>
                </a:solidFill>
                <a:latin typeface="Arial" pitchFamily="34" charset="0"/>
                <a:cs typeface="Arial" pitchFamily="34" charset="0"/>
              </a:defRPr>
            </a:lvl3pPr>
            <a:lvl4pPr>
              <a:defRPr>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Tree>
    <p:extLst>
      <p:ext uri="{BB962C8B-B14F-4D97-AF65-F5344CB8AC3E}">
        <p14:creationId xmlns:p14="http://schemas.microsoft.com/office/powerpoint/2010/main" val="6193111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700308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22338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04398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8062601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9977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821411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183951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cstate="print">
            <a:lum/>
          </a:blip>
          <a:srcRect/>
          <a:stretch>
            <a:fillRect t="-1000" b="-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0067753"/>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Lst>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Verdana" pitchFamily="34" charset="0"/>
          <a:cs typeface="Arial" charset="0"/>
        </a:defRPr>
      </a:lvl2pPr>
      <a:lvl3pPr algn="ctr" rtl="0" eaLnBrk="1" fontAlgn="base" hangingPunct="1">
        <a:spcBef>
          <a:spcPct val="0"/>
        </a:spcBef>
        <a:spcAft>
          <a:spcPct val="0"/>
        </a:spcAft>
        <a:defRPr sz="4400">
          <a:solidFill>
            <a:schemeClr val="tx2"/>
          </a:solidFill>
          <a:latin typeface="Verdana" pitchFamily="34" charset="0"/>
          <a:cs typeface="Arial" charset="0"/>
        </a:defRPr>
      </a:lvl3pPr>
      <a:lvl4pPr algn="ctr" rtl="0" eaLnBrk="1" fontAlgn="base" hangingPunct="1">
        <a:spcBef>
          <a:spcPct val="0"/>
        </a:spcBef>
        <a:spcAft>
          <a:spcPct val="0"/>
        </a:spcAft>
        <a:defRPr sz="4400">
          <a:solidFill>
            <a:schemeClr val="tx2"/>
          </a:solidFill>
          <a:latin typeface="Verdana" pitchFamily="34" charset="0"/>
          <a:cs typeface="Arial" charset="0"/>
        </a:defRPr>
      </a:lvl4pPr>
      <a:lvl5pPr algn="ctr" rtl="0" eaLnBrk="1" fontAlgn="base" hangingPunct="1">
        <a:spcBef>
          <a:spcPct val="0"/>
        </a:spcBef>
        <a:spcAft>
          <a:spcPct val="0"/>
        </a:spcAft>
        <a:defRPr sz="4400">
          <a:solidFill>
            <a:schemeClr val="tx2"/>
          </a:solidFill>
          <a:latin typeface="Verdana" pitchFamily="34"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lum/>
          </a:blip>
          <a:srcRect/>
          <a:stretch>
            <a:fillRect t="-2000" b="-2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0"/>
            <a:ext cx="84582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5" name="Rectangle 21"/>
          <p:cNvSpPr>
            <a:spLocks noChangeArrowheads="1"/>
          </p:cNvSpPr>
          <p:nvPr/>
        </p:nvSpPr>
        <p:spPr bwMode="auto">
          <a:xfrm>
            <a:off x="3878263" y="6623050"/>
            <a:ext cx="5189537" cy="244475"/>
          </a:xfrm>
          <a:prstGeom prst="rect">
            <a:avLst/>
          </a:prstGeom>
          <a:noFill/>
          <a:ln w="9525">
            <a:noFill/>
            <a:miter lim="800000"/>
            <a:headEnd/>
            <a:tailEnd/>
          </a:ln>
          <a:effectLst/>
        </p:spPr>
        <p:txBody>
          <a:bodyPr/>
          <a:lstStyle/>
          <a:p>
            <a:pPr algn="r">
              <a:defRPr/>
            </a:pPr>
            <a:r>
              <a:rPr lang="en-US" sz="900" dirty="0">
                <a:solidFill>
                  <a:schemeClr val="tx1">
                    <a:lumMod val="50000"/>
                    <a:lumOff val="50000"/>
                  </a:schemeClr>
                </a:solidFill>
              </a:rPr>
              <a:t>Copyright Goodheart-Willcox Co., Inc.  May not be posted to a publicly accessible website.</a:t>
            </a:r>
          </a:p>
        </p:txBody>
      </p:sp>
    </p:spTree>
    <p:extLst>
      <p:ext uri="{BB962C8B-B14F-4D97-AF65-F5344CB8AC3E}">
        <p14:creationId xmlns:p14="http://schemas.microsoft.com/office/powerpoint/2010/main" val="183346577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Lst>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xStyles>
    <p:titleStyle>
      <a:lvl1pPr algn="l" rtl="0" eaLnBrk="1" fontAlgn="base" hangingPunct="1">
        <a:spcBef>
          <a:spcPct val="0"/>
        </a:spcBef>
        <a:spcAft>
          <a:spcPct val="0"/>
        </a:spcAft>
        <a:defRPr sz="3700" b="1" kern="1200">
          <a:solidFill>
            <a:srgbClr val="00793F"/>
          </a:solidFill>
          <a:latin typeface="Trebuchet MS" pitchFamily="34" charset="0"/>
          <a:ea typeface="Tahoma" pitchFamily="34" charset="0"/>
          <a:cs typeface="Tahoma" pitchFamily="34" charset="0"/>
        </a:defRPr>
      </a:lvl1pPr>
      <a:lvl2pPr algn="l" rtl="0" eaLnBrk="1" fontAlgn="base" hangingPunct="1">
        <a:spcBef>
          <a:spcPct val="0"/>
        </a:spcBef>
        <a:spcAft>
          <a:spcPct val="0"/>
        </a:spcAft>
        <a:defRPr sz="3700" b="1">
          <a:solidFill>
            <a:srgbClr val="00793F"/>
          </a:solidFill>
          <a:latin typeface="Trebuchet MS" pitchFamily="34" charset="0"/>
          <a:cs typeface="Tahoma" pitchFamily="34" charset="0"/>
        </a:defRPr>
      </a:lvl2pPr>
      <a:lvl3pPr algn="l" rtl="0" eaLnBrk="1" fontAlgn="base" hangingPunct="1">
        <a:spcBef>
          <a:spcPct val="0"/>
        </a:spcBef>
        <a:spcAft>
          <a:spcPct val="0"/>
        </a:spcAft>
        <a:defRPr sz="3700" b="1">
          <a:solidFill>
            <a:srgbClr val="00793F"/>
          </a:solidFill>
          <a:latin typeface="Trebuchet MS" pitchFamily="34" charset="0"/>
          <a:cs typeface="Tahoma" pitchFamily="34" charset="0"/>
        </a:defRPr>
      </a:lvl3pPr>
      <a:lvl4pPr algn="l" rtl="0" eaLnBrk="1" fontAlgn="base" hangingPunct="1">
        <a:spcBef>
          <a:spcPct val="0"/>
        </a:spcBef>
        <a:spcAft>
          <a:spcPct val="0"/>
        </a:spcAft>
        <a:defRPr sz="3700" b="1">
          <a:solidFill>
            <a:srgbClr val="00793F"/>
          </a:solidFill>
          <a:latin typeface="Trebuchet MS" pitchFamily="34" charset="0"/>
          <a:cs typeface="Tahoma" pitchFamily="34" charset="0"/>
        </a:defRPr>
      </a:lvl4pPr>
      <a:lvl5pPr algn="l" rtl="0" eaLnBrk="1" fontAlgn="base" hangingPunct="1">
        <a:spcBef>
          <a:spcPct val="0"/>
        </a:spcBef>
        <a:spcAft>
          <a:spcPct val="0"/>
        </a:spcAft>
        <a:defRPr sz="3700" b="1">
          <a:solidFill>
            <a:srgbClr val="00793F"/>
          </a:solidFill>
          <a:latin typeface="Trebuchet MS" pitchFamily="34" charset="0"/>
          <a:cs typeface="Tahoma" pitchFamily="34" charset="0"/>
        </a:defRPr>
      </a:lvl5pPr>
      <a:lvl6pPr marL="457200" algn="l" rtl="0" eaLnBrk="1" fontAlgn="base" hangingPunct="1">
        <a:spcBef>
          <a:spcPct val="0"/>
        </a:spcBef>
        <a:spcAft>
          <a:spcPct val="0"/>
        </a:spcAft>
        <a:defRPr sz="4500">
          <a:solidFill>
            <a:schemeClr val="bg1"/>
          </a:solidFill>
          <a:latin typeface="Tahoma" pitchFamily="34" charset="0"/>
          <a:cs typeface="Tahoma" pitchFamily="34" charset="0"/>
        </a:defRPr>
      </a:lvl6pPr>
      <a:lvl7pPr marL="914400" algn="l" rtl="0" eaLnBrk="1" fontAlgn="base" hangingPunct="1">
        <a:spcBef>
          <a:spcPct val="0"/>
        </a:spcBef>
        <a:spcAft>
          <a:spcPct val="0"/>
        </a:spcAft>
        <a:defRPr sz="4500">
          <a:solidFill>
            <a:schemeClr val="bg1"/>
          </a:solidFill>
          <a:latin typeface="Tahoma" pitchFamily="34" charset="0"/>
          <a:cs typeface="Tahoma" pitchFamily="34" charset="0"/>
        </a:defRPr>
      </a:lvl7pPr>
      <a:lvl8pPr marL="1371600" algn="l" rtl="0" eaLnBrk="1" fontAlgn="base" hangingPunct="1">
        <a:spcBef>
          <a:spcPct val="0"/>
        </a:spcBef>
        <a:spcAft>
          <a:spcPct val="0"/>
        </a:spcAft>
        <a:defRPr sz="4500">
          <a:solidFill>
            <a:schemeClr val="bg1"/>
          </a:solidFill>
          <a:latin typeface="Tahoma" pitchFamily="34" charset="0"/>
          <a:cs typeface="Tahoma" pitchFamily="34" charset="0"/>
        </a:defRPr>
      </a:lvl8pPr>
      <a:lvl9pPr marL="1828800" algn="l" rtl="0" eaLnBrk="1" fontAlgn="base" hangingPunct="1">
        <a:spcBef>
          <a:spcPct val="0"/>
        </a:spcBef>
        <a:spcAft>
          <a:spcPct val="0"/>
        </a:spcAft>
        <a:defRPr sz="4500">
          <a:solidFill>
            <a:schemeClr val="bg1"/>
          </a:solidFill>
          <a:latin typeface="Tahoma" pitchFamily="34" charset="0"/>
          <a:cs typeface="Tahoma"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rgbClr val="003B68"/>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rgbClr val="003B68"/>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rgbClr val="003B68"/>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rgbClr val="003B68"/>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rgbClr val="003B68"/>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dirty="0"/>
              <a:t>4.0</a:t>
            </a:r>
          </a:p>
        </p:txBody>
      </p:sp>
      <p:sp>
        <p:nvSpPr>
          <p:cNvPr id="3" name="Subtitle 2"/>
          <p:cNvSpPr>
            <a:spLocks noGrp="1"/>
          </p:cNvSpPr>
          <p:nvPr>
            <p:ph idx="1"/>
          </p:nvPr>
        </p:nvSpPr>
        <p:spPr>
          <a:xfrm>
            <a:off x="3048000" y="1828800"/>
            <a:ext cx="5867400" cy="2819400"/>
          </a:xfrm>
        </p:spPr>
        <p:txBody>
          <a:bodyPr/>
          <a:lstStyle/>
          <a:p>
            <a:r>
              <a:rPr lang="en-ZW" sz="4000" i="0" dirty="0">
                <a:solidFill>
                  <a:srgbClr val="0D0D0D"/>
                </a:solidFill>
                <a:effectLst/>
                <a:latin typeface="Arial" panose="020B0604020202020204" pitchFamily="34" charset="0"/>
                <a:cs typeface="Arial" panose="020B0604020202020204" pitchFamily="34" charset="0"/>
              </a:rPr>
              <a:t>Abstraction in Computing in Computer Architecture</a:t>
            </a:r>
            <a:endParaRPr lang="en-US" sz="4000"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Logical layer of Abstraction</a:t>
            </a:r>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0" i="0" dirty="0">
                <a:solidFill>
                  <a:srgbClr val="0D0D0D"/>
                </a:solidFill>
                <a:effectLst/>
              </a:rPr>
              <a:t>Boolean Algebra</a:t>
            </a:r>
          </a:p>
          <a:p>
            <a:pPr algn="l">
              <a:buFont typeface="Arial" panose="020B0604020202020204" pitchFamily="34" charset="0"/>
              <a:buChar char="•"/>
            </a:pPr>
            <a:r>
              <a:rPr lang="en-ZW" sz="2800" b="0" i="0" dirty="0">
                <a:solidFill>
                  <a:srgbClr val="0D0D0D"/>
                </a:solidFill>
                <a:effectLst/>
              </a:rPr>
              <a:t>a branch of mathematics that deals with logical operations on binary variables.</a:t>
            </a:r>
            <a:endParaRPr lang="en-ZW" sz="2800" dirty="0"/>
          </a:p>
        </p:txBody>
      </p:sp>
    </p:spTree>
    <p:extLst>
      <p:ext uri="{BB962C8B-B14F-4D97-AF65-F5344CB8AC3E}">
        <p14:creationId xmlns:p14="http://schemas.microsoft.com/office/powerpoint/2010/main" val="39778699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838200" y="152400"/>
            <a:ext cx="8229600" cy="762000"/>
          </a:xfrm>
        </p:spPr>
        <p:txBody>
          <a:bodyPr/>
          <a:lstStyle/>
          <a:p>
            <a:r>
              <a:rPr lang="en-US" dirty="0"/>
              <a:t>Microarchitectural Layer of </a:t>
            </a:r>
            <a:r>
              <a:rPr lang="en-US" dirty="0" err="1"/>
              <a:t>Abstr</a:t>
            </a:r>
            <a:endParaRPr lang="en-US" dirty="0"/>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0" i="0" dirty="0">
                <a:solidFill>
                  <a:srgbClr val="0D0D0D"/>
                </a:solidFill>
                <a:effectLst/>
              </a:rPr>
              <a:t>Overview of Processor Components (ALU, Control Unit)</a:t>
            </a:r>
          </a:p>
          <a:p>
            <a:pPr algn="l">
              <a:buFont typeface="Arial" panose="020B0604020202020204" pitchFamily="34" charset="0"/>
              <a:buChar char="•"/>
            </a:pPr>
            <a:r>
              <a:rPr lang="en-ZW" sz="2800" b="0" i="0" dirty="0">
                <a:solidFill>
                  <a:srgbClr val="0D0D0D"/>
                </a:solidFill>
                <a:effectLst/>
              </a:rPr>
              <a:t>Instruction Execution Cycle</a:t>
            </a:r>
          </a:p>
          <a:p>
            <a:pPr algn="l">
              <a:buFont typeface="Arial" panose="020B0604020202020204" pitchFamily="34" charset="0"/>
              <a:buChar char="•"/>
            </a:pPr>
            <a:endParaRPr lang="en-ZW" sz="2800" b="0" i="0" dirty="0">
              <a:solidFill>
                <a:srgbClr val="0D0D0D"/>
              </a:solidFill>
              <a:effectLst/>
            </a:endParaRPr>
          </a:p>
          <a:p>
            <a:pPr algn="l">
              <a:buFont typeface="Arial" panose="020B0604020202020204" pitchFamily="34" charset="0"/>
              <a:buChar char="•"/>
            </a:pPr>
            <a:endParaRPr lang="en-ZW" sz="2800" b="0" i="0" dirty="0">
              <a:solidFill>
                <a:srgbClr val="0D0D0D"/>
              </a:solidFill>
              <a:effectLst/>
            </a:endParaRPr>
          </a:p>
          <a:p>
            <a:pPr algn="l">
              <a:buFont typeface="Arial" panose="020B0604020202020204" pitchFamily="34" charset="0"/>
              <a:buChar char="•"/>
            </a:pPr>
            <a:endParaRPr lang="en-ZW" sz="2800" dirty="0">
              <a:solidFill>
                <a:srgbClr val="0D0D0D"/>
              </a:solidFill>
            </a:endParaRPr>
          </a:p>
          <a:p>
            <a:pPr algn="l">
              <a:buFont typeface="Arial" panose="020B0604020202020204" pitchFamily="34" charset="0"/>
              <a:buChar char="•"/>
            </a:pPr>
            <a:endParaRPr lang="en-ZW" sz="2800" b="0" i="0" dirty="0">
              <a:solidFill>
                <a:srgbClr val="0D0D0D"/>
              </a:solidFill>
              <a:effectLst/>
            </a:endParaRPr>
          </a:p>
          <a:p>
            <a:pPr algn="l">
              <a:buFont typeface="Arial" panose="020B0604020202020204" pitchFamily="34" charset="0"/>
              <a:buChar char="•"/>
            </a:pPr>
            <a:endParaRPr lang="en-ZW" sz="2800" dirty="0">
              <a:solidFill>
                <a:srgbClr val="0D0D0D"/>
              </a:solidFill>
            </a:endParaRPr>
          </a:p>
          <a:p>
            <a:pPr algn="l">
              <a:buFont typeface="Arial" panose="020B0604020202020204" pitchFamily="34" charset="0"/>
              <a:buChar char="•"/>
            </a:pPr>
            <a:endParaRPr lang="en-ZW" sz="2800" b="0" i="0" dirty="0">
              <a:solidFill>
                <a:srgbClr val="0D0D0D"/>
              </a:solidFill>
              <a:effectLst/>
            </a:endParaRPr>
          </a:p>
          <a:p>
            <a:pPr algn="l">
              <a:buFont typeface="Arial" panose="020B0604020202020204" pitchFamily="34" charset="0"/>
              <a:buChar char="•"/>
            </a:pPr>
            <a:endParaRPr lang="en-ZW" sz="2800" dirty="0">
              <a:solidFill>
                <a:srgbClr val="0D0D0D"/>
              </a:solidFill>
            </a:endParaRPr>
          </a:p>
          <a:p>
            <a:pPr algn="l">
              <a:buFont typeface="Arial" panose="020B0604020202020204" pitchFamily="34" charset="0"/>
              <a:buChar char="•"/>
            </a:pPr>
            <a:r>
              <a:rPr lang="en-ZW" sz="2800" b="0" i="0" dirty="0">
                <a:solidFill>
                  <a:srgbClr val="0D0D0D"/>
                </a:solidFill>
                <a:effectLst/>
              </a:rPr>
              <a:t>Role of Registers and Memory</a:t>
            </a:r>
          </a:p>
          <a:p>
            <a:endParaRPr lang="en-ZW" sz="2800" dirty="0"/>
          </a:p>
        </p:txBody>
      </p:sp>
      <p:pic>
        <p:nvPicPr>
          <p:cNvPr id="3" name="Picture 2">
            <a:extLst>
              <a:ext uri="{FF2B5EF4-FFF2-40B4-BE49-F238E27FC236}">
                <a16:creationId xmlns:a16="http://schemas.microsoft.com/office/drawing/2014/main" id="{2948C739-7DC5-A3CC-BC4A-715D5AAA0509}"/>
              </a:ext>
            </a:extLst>
          </p:cNvPr>
          <p:cNvPicPr>
            <a:picLocks noChangeAspect="1"/>
          </p:cNvPicPr>
          <p:nvPr/>
        </p:nvPicPr>
        <p:blipFill>
          <a:blip r:embed="rId3"/>
          <a:stretch>
            <a:fillRect/>
          </a:stretch>
        </p:blipFill>
        <p:spPr>
          <a:xfrm>
            <a:off x="1600200" y="2362200"/>
            <a:ext cx="4691063" cy="3264226"/>
          </a:xfrm>
          <a:prstGeom prst="rect">
            <a:avLst/>
          </a:prstGeom>
        </p:spPr>
      </p:pic>
    </p:spTree>
    <p:extLst>
      <p:ext uri="{BB962C8B-B14F-4D97-AF65-F5344CB8AC3E}">
        <p14:creationId xmlns:p14="http://schemas.microsoft.com/office/powerpoint/2010/main" val="27398578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838200" y="152400"/>
            <a:ext cx="8229600" cy="762000"/>
          </a:xfrm>
        </p:spPr>
        <p:txBody>
          <a:bodyPr/>
          <a:lstStyle/>
          <a:p>
            <a:r>
              <a:rPr lang="en-US" dirty="0"/>
              <a:t>Microarchitectural Layer of </a:t>
            </a:r>
            <a:r>
              <a:rPr lang="en-US" dirty="0" err="1"/>
              <a:t>Abstr</a:t>
            </a:r>
            <a:endParaRPr lang="en-US" dirty="0"/>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0" i="0" dirty="0">
                <a:solidFill>
                  <a:srgbClr val="0D0D0D"/>
                </a:solidFill>
                <a:effectLst/>
              </a:rPr>
              <a:t>Registers – Registers refer to high-speed storage areas in the CPU. The data processed by the CPU are fetched from the registers. There are different types of registers used in architecture :-</a:t>
            </a:r>
          </a:p>
          <a:p>
            <a:pPr algn="l">
              <a:buFont typeface="Arial" panose="020B0604020202020204" pitchFamily="34" charset="0"/>
              <a:buChar char="•"/>
            </a:pPr>
            <a:r>
              <a:rPr lang="en-ZW" sz="2800" b="0" i="0" dirty="0">
                <a:solidFill>
                  <a:srgbClr val="0D0D0D"/>
                </a:solidFill>
                <a:effectLst/>
              </a:rPr>
              <a:t>Accumulator: Stores the results of calculations made by ALU. It holds the intermediate of arithmetic and logical operatoins.it act as  a temporary storage location or device.</a:t>
            </a:r>
          </a:p>
          <a:p>
            <a:pPr algn="l">
              <a:buFont typeface="Arial" panose="020B0604020202020204" pitchFamily="34" charset="0"/>
              <a:buChar char="•"/>
            </a:pPr>
            <a:r>
              <a:rPr lang="en-ZW" sz="2800" b="0" i="0" dirty="0">
                <a:solidFill>
                  <a:srgbClr val="0D0D0D"/>
                </a:solidFill>
                <a:effectLst/>
              </a:rPr>
              <a:t>Program Counter (PC): Keeps track of the memory location of the next instructions to be dealt with. The PC then passes this next address to the Memory Address Register (MAR). </a:t>
            </a:r>
          </a:p>
          <a:p>
            <a:endParaRPr lang="en-ZW" sz="2800" dirty="0"/>
          </a:p>
        </p:txBody>
      </p:sp>
    </p:spTree>
    <p:extLst>
      <p:ext uri="{BB962C8B-B14F-4D97-AF65-F5344CB8AC3E}">
        <p14:creationId xmlns:p14="http://schemas.microsoft.com/office/powerpoint/2010/main" val="24623251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838200" y="152400"/>
            <a:ext cx="8229600" cy="762000"/>
          </a:xfrm>
        </p:spPr>
        <p:txBody>
          <a:bodyPr/>
          <a:lstStyle/>
          <a:p>
            <a:r>
              <a:rPr lang="en-US" dirty="0"/>
              <a:t>Microarchitectural Layer of </a:t>
            </a:r>
            <a:r>
              <a:rPr lang="en-US" dirty="0" err="1"/>
              <a:t>Abstr</a:t>
            </a:r>
            <a:endParaRPr lang="en-US" dirty="0"/>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0" i="0" dirty="0">
                <a:solidFill>
                  <a:srgbClr val="0D0D0D"/>
                </a:solidFill>
                <a:effectLst/>
              </a:rPr>
              <a:t>Memory Address Register (MAR): It stores the memory locations of instructions that need to be fetched from memory or stored in memory. </a:t>
            </a:r>
          </a:p>
          <a:p>
            <a:pPr algn="l">
              <a:buFont typeface="Arial" panose="020B0604020202020204" pitchFamily="34" charset="0"/>
              <a:buChar char="•"/>
            </a:pPr>
            <a:r>
              <a:rPr lang="en-ZW" sz="2800" b="0" i="0" dirty="0">
                <a:solidFill>
                  <a:srgbClr val="0D0D0D"/>
                </a:solidFill>
                <a:effectLst/>
              </a:rPr>
              <a:t>Memory Data Register (MDR): It stores instructions fetched from memory or any data that is to be transferred to, and stored in, memory. </a:t>
            </a:r>
          </a:p>
          <a:p>
            <a:pPr algn="l">
              <a:buFont typeface="Arial" panose="020B0604020202020204" pitchFamily="34" charset="0"/>
              <a:buChar char="•"/>
            </a:pPr>
            <a:r>
              <a:rPr lang="en-ZW" sz="2800" b="0" i="0" dirty="0">
                <a:solidFill>
                  <a:srgbClr val="0D0D0D"/>
                </a:solidFill>
                <a:effectLst/>
              </a:rPr>
              <a:t>Current Instruction Register (CIR): It stores the most recently fetched instructions while it is waiting to be coded and executed. </a:t>
            </a:r>
          </a:p>
          <a:p>
            <a:pPr algn="l">
              <a:buFont typeface="Arial" panose="020B0604020202020204" pitchFamily="34" charset="0"/>
              <a:buChar char="•"/>
            </a:pPr>
            <a:r>
              <a:rPr lang="en-ZW" sz="2800" b="0" i="0" dirty="0">
                <a:solidFill>
                  <a:srgbClr val="0D0D0D"/>
                </a:solidFill>
                <a:effectLst/>
              </a:rPr>
              <a:t>Instruction Buffer Register (IBR): The instruction that is not to be executed immediately is placed in the instruction buffer register IBR. </a:t>
            </a:r>
          </a:p>
          <a:p>
            <a:endParaRPr lang="en-ZW" sz="2800" dirty="0"/>
          </a:p>
        </p:txBody>
      </p:sp>
    </p:spTree>
    <p:extLst>
      <p:ext uri="{BB962C8B-B14F-4D97-AF65-F5344CB8AC3E}">
        <p14:creationId xmlns:p14="http://schemas.microsoft.com/office/powerpoint/2010/main" val="42328469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838200" y="152400"/>
            <a:ext cx="8229600" cy="762000"/>
          </a:xfrm>
        </p:spPr>
        <p:txBody>
          <a:bodyPr/>
          <a:lstStyle/>
          <a:p>
            <a:r>
              <a:rPr lang="en-US" dirty="0"/>
              <a:t>Microarchitectural Layer of </a:t>
            </a:r>
            <a:r>
              <a:rPr lang="en-US" dirty="0" err="1"/>
              <a:t>Abstr</a:t>
            </a:r>
            <a:endParaRPr lang="en-US" dirty="0"/>
          </a:p>
        </p:txBody>
      </p:sp>
      <p:sp>
        <p:nvSpPr>
          <p:cNvPr id="321539" name="Rectangle 3"/>
          <p:cNvSpPr>
            <a:spLocks noGrp="1" noChangeArrowheads="1"/>
          </p:cNvSpPr>
          <p:nvPr>
            <p:ph type="body" idx="1"/>
          </p:nvPr>
        </p:nvSpPr>
        <p:spPr>
          <a:xfrm>
            <a:off x="838200" y="914400"/>
            <a:ext cx="8229600" cy="5060950"/>
          </a:xfrm>
        </p:spPr>
        <p:txBody>
          <a:bodyPr/>
          <a:lstStyle/>
          <a:p>
            <a:pPr algn="l" fontAlgn="base">
              <a:buFont typeface="Arial" panose="020B0604020202020204" pitchFamily="34" charset="0"/>
              <a:buChar char="•"/>
            </a:pPr>
            <a:r>
              <a:rPr lang="en-ZW" sz="2800" b="1" i="0" dirty="0">
                <a:effectLst/>
              </a:rPr>
              <a:t>Buses –</a:t>
            </a:r>
            <a:r>
              <a:rPr lang="en-ZW" sz="2800" b="0" i="0" dirty="0">
                <a:effectLst/>
              </a:rPr>
              <a:t> Data is transmitted from one part of a computer to another, connecting all major internal components to the CPU and memory, by the means of Buses. Types: </a:t>
            </a:r>
          </a:p>
          <a:p>
            <a:pPr marL="742950" lvl="1" indent="-285750" algn="l" fontAlgn="base">
              <a:buFont typeface="Arial" panose="020B0604020202020204" pitchFamily="34" charset="0"/>
              <a:buChar char="•"/>
            </a:pPr>
            <a:r>
              <a:rPr lang="en-ZW" sz="2800" b="1" i="0" dirty="0">
                <a:effectLst/>
              </a:rPr>
              <a:t>Data Bus:</a:t>
            </a:r>
            <a:r>
              <a:rPr lang="en-ZW" sz="2800" b="0" i="0" dirty="0">
                <a:effectLst/>
              </a:rPr>
              <a:t> It carries data among the memory unit, the I/O devices, and the processor. </a:t>
            </a:r>
          </a:p>
          <a:p>
            <a:pPr marL="742950" lvl="1" indent="-285750" algn="l" fontAlgn="base">
              <a:buFont typeface="Arial" panose="020B0604020202020204" pitchFamily="34" charset="0"/>
              <a:buChar char="•"/>
            </a:pPr>
            <a:r>
              <a:rPr lang="en-ZW" sz="2800" b="1" i="0" dirty="0">
                <a:effectLst/>
              </a:rPr>
              <a:t>Address Bus:</a:t>
            </a:r>
            <a:r>
              <a:rPr lang="en-ZW" sz="2800" b="0" i="0" dirty="0">
                <a:effectLst/>
              </a:rPr>
              <a:t> It carries the address of data (not the actual data) between memory and processor. </a:t>
            </a:r>
          </a:p>
          <a:p>
            <a:pPr marL="742950" lvl="1" indent="-285750" algn="l" fontAlgn="base">
              <a:buFont typeface="Arial" panose="020B0604020202020204" pitchFamily="34" charset="0"/>
              <a:buChar char="•"/>
            </a:pPr>
            <a:r>
              <a:rPr lang="en-ZW" sz="2800" b="1" i="0" dirty="0">
                <a:effectLst/>
              </a:rPr>
              <a:t>Control Bus:</a:t>
            </a:r>
            <a:r>
              <a:rPr lang="en-ZW" sz="2800" b="0" i="0" dirty="0">
                <a:effectLst/>
              </a:rPr>
              <a:t> It carries control commands from the CPU (and status signals from other devices) in order to control and coordinate all the activities within the computer</a:t>
            </a:r>
            <a:r>
              <a:rPr lang="en-ZW" sz="2800" b="1" i="0" dirty="0">
                <a:effectLst/>
              </a:rPr>
              <a:t>.</a:t>
            </a:r>
            <a:endParaRPr lang="en-ZW" sz="2800" b="0" i="0" dirty="0">
              <a:effectLst/>
            </a:endParaRPr>
          </a:p>
          <a:p>
            <a:endParaRPr lang="en-ZW" sz="2800" dirty="0"/>
          </a:p>
        </p:txBody>
      </p:sp>
    </p:spTree>
    <p:extLst>
      <p:ext uri="{BB962C8B-B14F-4D97-AF65-F5344CB8AC3E}">
        <p14:creationId xmlns:p14="http://schemas.microsoft.com/office/powerpoint/2010/main" val="298529856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924339" y="609600"/>
            <a:ext cx="8229600" cy="762000"/>
          </a:xfrm>
        </p:spPr>
        <p:txBody>
          <a:bodyPr/>
          <a:lstStyle/>
          <a:p>
            <a:r>
              <a:rPr lang="en-ZW" dirty="0"/>
              <a:t>Instruction Set Architecture (ISA) Layer </a:t>
            </a:r>
            <a:r>
              <a:rPr lang="en-US" dirty="0"/>
              <a:t>of </a:t>
            </a:r>
            <a:r>
              <a:rPr lang="en-US" dirty="0" err="1"/>
              <a:t>Abstr</a:t>
            </a:r>
            <a:endParaRPr lang="en-US" dirty="0"/>
          </a:p>
        </p:txBody>
      </p:sp>
      <p:sp>
        <p:nvSpPr>
          <p:cNvPr id="321539" name="Rectangle 3"/>
          <p:cNvSpPr>
            <a:spLocks noGrp="1" noChangeArrowheads="1"/>
          </p:cNvSpPr>
          <p:nvPr>
            <p:ph type="body" idx="1"/>
          </p:nvPr>
        </p:nvSpPr>
        <p:spPr>
          <a:xfrm>
            <a:off x="944217" y="1371600"/>
            <a:ext cx="8229600" cy="5060950"/>
          </a:xfrm>
        </p:spPr>
        <p:txBody>
          <a:bodyPr/>
          <a:lstStyle/>
          <a:p>
            <a:pPr algn="l">
              <a:buFont typeface="Arial" panose="020B0604020202020204" pitchFamily="34" charset="0"/>
              <a:buChar char="•"/>
            </a:pPr>
            <a:r>
              <a:rPr lang="en-ZW" sz="2800" b="0" i="0" dirty="0">
                <a:solidFill>
                  <a:srgbClr val="0D0D0D"/>
                </a:solidFill>
                <a:effectLst/>
              </a:rPr>
              <a:t>acts as an intermediary between the software and hardware in a computer system. It defines the set of instructions a processor can understand and execute, along with the format of those instructions and how they interact with the memory and other hardware components.</a:t>
            </a:r>
          </a:p>
          <a:p>
            <a:endParaRPr lang="en-ZW" sz="2800" dirty="0"/>
          </a:p>
        </p:txBody>
      </p:sp>
    </p:spTree>
    <p:extLst>
      <p:ext uri="{BB962C8B-B14F-4D97-AF65-F5344CB8AC3E}">
        <p14:creationId xmlns:p14="http://schemas.microsoft.com/office/powerpoint/2010/main" val="21021478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887896" y="44450"/>
            <a:ext cx="8229600" cy="762000"/>
          </a:xfrm>
        </p:spPr>
        <p:txBody>
          <a:bodyPr/>
          <a:lstStyle/>
          <a:p>
            <a:r>
              <a:rPr lang="en-ZW" dirty="0"/>
              <a:t>Instruction Set Architecture (ISA)</a:t>
            </a:r>
            <a:endParaRPr lang="en-US" dirty="0"/>
          </a:p>
        </p:txBody>
      </p:sp>
      <p:sp>
        <p:nvSpPr>
          <p:cNvPr id="321539" name="Rectangle 3"/>
          <p:cNvSpPr>
            <a:spLocks noGrp="1" noChangeArrowheads="1"/>
          </p:cNvSpPr>
          <p:nvPr>
            <p:ph type="body" idx="1"/>
          </p:nvPr>
        </p:nvSpPr>
        <p:spPr>
          <a:xfrm>
            <a:off x="533400" y="817770"/>
            <a:ext cx="8584096" cy="5060950"/>
          </a:xfrm>
        </p:spPr>
        <p:txBody>
          <a:bodyPr/>
          <a:lstStyle/>
          <a:p>
            <a:pPr algn="l">
              <a:buFont typeface="Arial" panose="020B0604020202020204" pitchFamily="34" charset="0"/>
              <a:buChar char="•"/>
            </a:pPr>
            <a:r>
              <a:rPr lang="en-ZW" sz="2700" b="1" i="0" dirty="0">
                <a:solidFill>
                  <a:srgbClr val="0D0D0D"/>
                </a:solidFill>
                <a:effectLst/>
              </a:rPr>
              <a:t>Machine Code: </a:t>
            </a:r>
            <a:r>
              <a:rPr lang="en-ZW" sz="2700" b="0" i="0" dirty="0">
                <a:solidFill>
                  <a:srgbClr val="0D0D0D"/>
                </a:solidFill>
                <a:effectLst/>
              </a:rPr>
              <a:t>low-level language that processors directly understand. It's a series of binary codes that instruct the processor on specific operations to perform.</a:t>
            </a:r>
          </a:p>
          <a:p>
            <a:pPr algn="l">
              <a:buFont typeface="Arial" panose="020B0604020202020204" pitchFamily="34" charset="0"/>
              <a:buChar char="•"/>
            </a:pPr>
            <a:r>
              <a:rPr lang="en-ZW" sz="2700" b="1" i="0" dirty="0">
                <a:solidFill>
                  <a:srgbClr val="0D0D0D"/>
                </a:solidFill>
                <a:effectLst/>
              </a:rPr>
              <a:t>Assembly Language</a:t>
            </a:r>
            <a:r>
              <a:rPr lang="en-ZW" sz="2700" b="0" i="0" dirty="0">
                <a:solidFill>
                  <a:srgbClr val="0D0D0D"/>
                </a:solidFill>
                <a:effectLst/>
              </a:rPr>
              <a:t>: This is a human-readable version of machine code, using mnemonics (abbreviated instructions) that correspond to the underlying binary codes. It's still quite complex and requires an understanding of the ISA.</a:t>
            </a:r>
          </a:p>
          <a:p>
            <a:pPr algn="l">
              <a:buFont typeface="Arial" panose="020B0604020202020204" pitchFamily="34" charset="0"/>
              <a:buChar char="•"/>
            </a:pPr>
            <a:r>
              <a:rPr lang="en-ZW" sz="2700" b="1" i="0" dirty="0">
                <a:solidFill>
                  <a:srgbClr val="0D0D0D"/>
                </a:solidFill>
                <a:effectLst/>
              </a:rPr>
              <a:t>Higher-Level Languages: </a:t>
            </a:r>
            <a:r>
              <a:rPr lang="en-ZW" sz="2700" b="0" i="0" dirty="0">
                <a:solidFill>
                  <a:srgbClr val="0D0D0D"/>
                </a:solidFill>
                <a:effectLst/>
              </a:rPr>
              <a:t>Python, Java, or C++ that are much easier for humans to read and write, translated into machine code (using the ISA) by a compiler or interpreter before the processor can execute them.</a:t>
            </a:r>
            <a:endParaRPr lang="en-ZW" sz="2700" dirty="0"/>
          </a:p>
        </p:txBody>
      </p:sp>
    </p:spTree>
    <p:extLst>
      <p:ext uri="{BB962C8B-B14F-4D97-AF65-F5344CB8AC3E}">
        <p14:creationId xmlns:p14="http://schemas.microsoft.com/office/powerpoint/2010/main" val="110235646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838200" y="0"/>
            <a:ext cx="8229600" cy="762000"/>
          </a:xfrm>
        </p:spPr>
        <p:txBody>
          <a:bodyPr/>
          <a:lstStyle/>
          <a:p>
            <a:r>
              <a:rPr lang="en-ZW" dirty="0"/>
              <a:t>Operating System Layer </a:t>
            </a:r>
            <a:r>
              <a:rPr lang="en-US" dirty="0"/>
              <a:t>of </a:t>
            </a:r>
            <a:r>
              <a:rPr lang="en-US" dirty="0" err="1"/>
              <a:t>Abstr</a:t>
            </a:r>
            <a:endParaRPr lang="en-US" dirty="0"/>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0" i="0" dirty="0">
                <a:solidFill>
                  <a:srgbClr val="0D0D0D"/>
                </a:solidFill>
                <a:effectLst/>
              </a:rPr>
              <a:t>Role of Operating System in Managing Hardware Resources</a:t>
            </a:r>
          </a:p>
          <a:p>
            <a:pPr algn="l">
              <a:buFont typeface="Arial" panose="020B0604020202020204" pitchFamily="34" charset="0"/>
              <a:buChar char="•"/>
            </a:pPr>
            <a:r>
              <a:rPr lang="en-ZW" sz="2800" b="0" i="0" dirty="0">
                <a:solidFill>
                  <a:srgbClr val="0D0D0D"/>
                </a:solidFill>
                <a:effectLst/>
              </a:rPr>
              <a:t>System Calls</a:t>
            </a:r>
          </a:p>
          <a:p>
            <a:pPr algn="l">
              <a:buFont typeface="Arial" panose="020B0604020202020204" pitchFamily="34" charset="0"/>
              <a:buChar char="•"/>
            </a:pPr>
            <a:r>
              <a:rPr lang="en-ZW" sz="2800" b="0" i="0" dirty="0">
                <a:solidFill>
                  <a:srgbClr val="0D0D0D"/>
                </a:solidFill>
                <a:effectLst/>
              </a:rPr>
              <a:t>Overview of Process Management (Scheduling, Memory Management)</a:t>
            </a:r>
          </a:p>
          <a:p>
            <a:endParaRPr lang="en-ZW" sz="2800" dirty="0"/>
          </a:p>
        </p:txBody>
      </p:sp>
    </p:spTree>
    <p:extLst>
      <p:ext uri="{BB962C8B-B14F-4D97-AF65-F5344CB8AC3E}">
        <p14:creationId xmlns:p14="http://schemas.microsoft.com/office/powerpoint/2010/main" val="82230041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838200" y="0"/>
            <a:ext cx="8229600" cy="762000"/>
          </a:xfrm>
        </p:spPr>
        <p:txBody>
          <a:bodyPr/>
          <a:lstStyle/>
          <a:p>
            <a:r>
              <a:rPr lang="en-ZW" dirty="0"/>
              <a:t>Application Layer </a:t>
            </a:r>
            <a:r>
              <a:rPr lang="en-US" dirty="0"/>
              <a:t>of Abstraction</a:t>
            </a:r>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0" i="0" dirty="0">
                <a:solidFill>
                  <a:srgbClr val="0D0D0D"/>
                </a:solidFill>
                <a:effectLst/>
              </a:rPr>
              <a:t>Description of Software Applications</a:t>
            </a:r>
          </a:p>
          <a:p>
            <a:pPr algn="l">
              <a:buFont typeface="Arial" panose="020B0604020202020204" pitchFamily="34" charset="0"/>
              <a:buChar char="•"/>
            </a:pPr>
            <a:r>
              <a:rPr lang="en-ZW" sz="2800" b="0" i="0" dirty="0">
                <a:solidFill>
                  <a:srgbClr val="0D0D0D"/>
                </a:solidFill>
                <a:effectLst/>
              </a:rPr>
              <a:t>Importance of User Interface (UI) Design</a:t>
            </a:r>
          </a:p>
          <a:p>
            <a:pPr algn="l">
              <a:buFont typeface="Arial" panose="020B0604020202020204" pitchFamily="34" charset="0"/>
              <a:buChar char="•"/>
            </a:pPr>
            <a:r>
              <a:rPr lang="en-ZW" sz="2800" b="0" i="0" dirty="0">
                <a:solidFill>
                  <a:srgbClr val="0D0D0D"/>
                </a:solidFill>
                <a:effectLst/>
              </a:rPr>
              <a:t>Examples of Applications at the Application Layer</a:t>
            </a:r>
          </a:p>
          <a:p>
            <a:pPr algn="l">
              <a:buFont typeface="Arial" panose="020B0604020202020204" pitchFamily="34" charset="0"/>
              <a:buChar char="•"/>
            </a:pPr>
            <a:endParaRPr lang="en-ZW" sz="2800" dirty="0"/>
          </a:p>
          <a:p>
            <a:endParaRPr lang="en-ZW" sz="2800" dirty="0"/>
          </a:p>
        </p:txBody>
      </p:sp>
    </p:spTree>
    <p:extLst>
      <p:ext uri="{BB962C8B-B14F-4D97-AF65-F5344CB8AC3E}">
        <p14:creationId xmlns:p14="http://schemas.microsoft.com/office/powerpoint/2010/main" val="340437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Conclusion -Abstraction</a:t>
            </a:r>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0" i="0" dirty="0">
                <a:solidFill>
                  <a:srgbClr val="1F1F1F"/>
                </a:solidFill>
                <a:effectLst/>
              </a:rPr>
              <a:t>Abstraction is a cornerstone concept in computer architecture.</a:t>
            </a:r>
          </a:p>
          <a:p>
            <a:pPr algn="l">
              <a:buFont typeface="Arial" panose="020B0604020202020204" pitchFamily="34" charset="0"/>
              <a:buChar char="•"/>
            </a:pPr>
            <a:r>
              <a:rPr lang="en-ZW" sz="2800" b="0" i="0" dirty="0">
                <a:solidFill>
                  <a:srgbClr val="1F1F1F"/>
                </a:solidFill>
                <a:effectLst/>
              </a:rPr>
              <a:t>It provides a layered approach that simplifies complex systems and enables efficient development and operation of computer systems.</a:t>
            </a:r>
          </a:p>
          <a:p>
            <a:pPr algn="l">
              <a:buFont typeface="Arial" panose="020B0604020202020204" pitchFamily="34" charset="0"/>
              <a:buChar char="•"/>
            </a:pPr>
            <a:r>
              <a:rPr lang="en-ZW" sz="2800" b="0" i="0" dirty="0">
                <a:solidFill>
                  <a:srgbClr val="1F1F1F"/>
                </a:solidFill>
                <a:effectLst/>
              </a:rPr>
              <a:t>By understanding abstraction, we gain a deeper appreciation for the intricate architecture of modern computers and how each layer contributes to the overall functionality.</a:t>
            </a:r>
          </a:p>
          <a:p>
            <a:endParaRPr lang="en-ZW" sz="2800" dirty="0"/>
          </a:p>
        </p:txBody>
      </p:sp>
    </p:spTree>
    <p:extLst>
      <p:ext uri="{BB962C8B-B14F-4D97-AF65-F5344CB8AC3E}">
        <p14:creationId xmlns:p14="http://schemas.microsoft.com/office/powerpoint/2010/main" val="92213034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838200" y="101600"/>
            <a:ext cx="7935913" cy="709613"/>
          </a:xfrm>
        </p:spPr>
        <p:txBody>
          <a:bodyPr/>
          <a:lstStyle/>
          <a:p>
            <a:r>
              <a:rPr lang="en-US" sz="4500" dirty="0"/>
              <a:t>Objectives</a:t>
            </a:r>
          </a:p>
        </p:txBody>
      </p:sp>
      <p:sp>
        <p:nvSpPr>
          <p:cNvPr id="171011" name="Rectangle 3"/>
          <p:cNvSpPr>
            <a:spLocks noGrp="1" noChangeArrowheads="1"/>
          </p:cNvSpPr>
          <p:nvPr>
            <p:ph type="body" idx="1"/>
          </p:nvPr>
        </p:nvSpPr>
        <p:spPr>
          <a:xfrm>
            <a:off x="838200" y="914400"/>
            <a:ext cx="8153400" cy="3794125"/>
          </a:xfrm>
        </p:spPr>
        <p:txBody>
          <a:bodyPr/>
          <a:lstStyle/>
          <a:p>
            <a:pPr>
              <a:buFont typeface="Wingdings 2" panose="05020102010507070707" pitchFamily="18" charset="2"/>
              <a:buNone/>
            </a:pPr>
            <a:r>
              <a:rPr lang="en-US" sz="2900" dirty="0"/>
              <a:t>At the end of this module, the student should demonstrate;</a:t>
            </a:r>
          </a:p>
          <a:p>
            <a:pPr lvl="1">
              <a:buFont typeface="Arial" panose="020B0604020202020204" pitchFamily="34" charset="0"/>
              <a:buChar char="•"/>
            </a:pPr>
            <a:r>
              <a:rPr lang="en-ZW" sz="2800" b="0" i="0" dirty="0">
                <a:solidFill>
                  <a:srgbClr val="0D0D0D"/>
                </a:solidFill>
                <a:effectLst/>
              </a:rPr>
              <a:t>Understanding the Layers of Abstraction</a:t>
            </a:r>
          </a:p>
          <a:p>
            <a:pPr lvl="1">
              <a:buFont typeface="Arial" panose="020B0604020202020204" pitchFamily="34" charset="0"/>
              <a:buChar char="•"/>
            </a:pPr>
            <a:r>
              <a:rPr lang="en-ZW" sz="2800" b="0" i="0" dirty="0">
                <a:solidFill>
                  <a:srgbClr val="0D0D0D"/>
                </a:solidFill>
                <a:effectLst/>
              </a:rPr>
              <a:t>explore the concept of abstraction in computer architecture.</a:t>
            </a:r>
          </a:p>
        </p:txBody>
      </p:sp>
    </p:spTree>
    <p:extLst>
      <p:ext uri="{BB962C8B-B14F-4D97-AF65-F5344CB8AC3E}">
        <p14:creationId xmlns:p14="http://schemas.microsoft.com/office/powerpoint/2010/main" val="6299866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Thankyou.</a:t>
            </a:r>
          </a:p>
        </p:txBody>
      </p:sp>
      <p:sp>
        <p:nvSpPr>
          <p:cNvPr id="3" name="Content Placeholder 2"/>
          <p:cNvSpPr>
            <a:spLocks noGrp="1"/>
          </p:cNvSpPr>
          <p:nvPr>
            <p:ph idx="1"/>
          </p:nvPr>
        </p:nvSpPr>
        <p:spPr/>
        <p:txBody>
          <a:bodyPr/>
          <a:lstStyle/>
          <a:p>
            <a:pPr algn="ctr"/>
            <a:endParaRPr lang="en-US" dirty="0"/>
          </a:p>
          <a:p>
            <a:pPr algn="ctr"/>
            <a:endParaRPr lang="en-US" dirty="0"/>
          </a:p>
          <a:p>
            <a:pPr algn="ctr"/>
            <a:endParaRPr lang="en-US" dirty="0"/>
          </a:p>
          <a:p>
            <a:pPr algn="ctr"/>
            <a:r>
              <a:rPr lang="en-US" dirty="0"/>
              <a:t>Q and A</a:t>
            </a:r>
          </a:p>
        </p:txBody>
      </p:sp>
    </p:spTree>
    <p:extLst>
      <p:ext uri="{BB962C8B-B14F-4D97-AF65-F5344CB8AC3E}">
        <p14:creationId xmlns:p14="http://schemas.microsoft.com/office/powerpoint/2010/main" val="974226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Abstraction</a:t>
            </a:r>
          </a:p>
        </p:txBody>
      </p:sp>
      <p:sp>
        <p:nvSpPr>
          <p:cNvPr id="321539" name="Rectangle 3"/>
          <p:cNvSpPr>
            <a:spLocks noGrp="1" noChangeArrowheads="1"/>
          </p:cNvSpPr>
          <p:nvPr>
            <p:ph type="body" idx="1"/>
          </p:nvPr>
        </p:nvSpPr>
        <p:spPr>
          <a:xfrm>
            <a:off x="838200" y="838200"/>
            <a:ext cx="8229600" cy="5060950"/>
          </a:xfrm>
        </p:spPr>
        <p:txBody>
          <a:bodyPr/>
          <a:lstStyle/>
          <a:p>
            <a:r>
              <a:rPr lang="en-ZW" b="0" i="0" dirty="0">
                <a:solidFill>
                  <a:srgbClr val="1F1F1F"/>
                </a:solidFill>
                <a:effectLst/>
              </a:rPr>
              <a:t>Abstraction plays a critical role in simplifying the complexities of computer systems and making them more manageable for developers and users. We will delve into the different layers of abstraction, starting from the physical hardware to the high-level programming languages, and how each layer builds upon the one below. By understanding abstraction, we can gain a deeper appreciation for the intricate architecture of modern computers.</a:t>
            </a:r>
            <a:endParaRPr lang="en-ZW" dirty="0"/>
          </a:p>
        </p:txBody>
      </p:sp>
    </p:spTree>
    <p:extLst>
      <p:ext uri="{BB962C8B-B14F-4D97-AF65-F5344CB8AC3E}">
        <p14:creationId xmlns:p14="http://schemas.microsoft.com/office/powerpoint/2010/main" val="22513266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What is Abstraction?</a:t>
            </a:r>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b="0" i="0" dirty="0">
                <a:solidFill>
                  <a:srgbClr val="1F1F1F"/>
                </a:solidFill>
                <a:effectLst/>
              </a:rPr>
              <a:t>Abstraction is a fundamental concept in computer science that involves hiding low-level implementation details and exposing only the essential features and functionalities required by the user.</a:t>
            </a:r>
          </a:p>
          <a:p>
            <a:pPr algn="l">
              <a:buFont typeface="Arial" panose="020B0604020202020204" pitchFamily="34" charset="0"/>
              <a:buChar char="•"/>
            </a:pPr>
            <a:r>
              <a:rPr lang="en-ZW" b="0" i="0" dirty="0">
                <a:solidFill>
                  <a:srgbClr val="1F1F1F"/>
                </a:solidFill>
                <a:effectLst/>
              </a:rPr>
              <a:t>It allows us to focus on the "what" rather than the "how" of computing.</a:t>
            </a:r>
          </a:p>
          <a:p>
            <a:pPr algn="l">
              <a:buFont typeface="Arial" panose="020B0604020202020204" pitchFamily="34" charset="0"/>
              <a:buChar char="•"/>
            </a:pPr>
            <a:r>
              <a:rPr lang="en-ZW" b="0" i="0" dirty="0">
                <a:solidFill>
                  <a:srgbClr val="1F1F1F"/>
                </a:solidFill>
                <a:effectLst/>
              </a:rPr>
              <a:t>Abstraction simplifies complex systems by breaking them down into smaller, more manageable layers.</a:t>
            </a:r>
          </a:p>
          <a:p>
            <a:endParaRPr lang="en-ZW" dirty="0"/>
          </a:p>
        </p:txBody>
      </p:sp>
    </p:spTree>
    <p:extLst>
      <p:ext uri="{BB962C8B-B14F-4D97-AF65-F5344CB8AC3E}">
        <p14:creationId xmlns:p14="http://schemas.microsoft.com/office/powerpoint/2010/main" val="2003428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Layers of Abstraction</a:t>
            </a:r>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0" i="0" dirty="0">
                <a:solidFill>
                  <a:srgbClr val="0D0D0D"/>
                </a:solidFill>
                <a:effectLst/>
              </a:rPr>
              <a:t>Physical Layer: Hardware Components (Transistors, Gates, Circuits)</a:t>
            </a:r>
          </a:p>
          <a:p>
            <a:pPr algn="l">
              <a:buFont typeface="Arial" panose="020B0604020202020204" pitchFamily="34" charset="0"/>
              <a:buChar char="•"/>
            </a:pPr>
            <a:r>
              <a:rPr lang="en-ZW" sz="2800" b="0" i="0" dirty="0">
                <a:solidFill>
                  <a:srgbClr val="0D0D0D"/>
                </a:solidFill>
                <a:effectLst/>
              </a:rPr>
              <a:t>Logical Layer: Digital Logic (Boolean Algebra, Logic Gates)</a:t>
            </a:r>
          </a:p>
          <a:p>
            <a:pPr algn="l">
              <a:buFont typeface="Arial" panose="020B0604020202020204" pitchFamily="34" charset="0"/>
              <a:buChar char="•"/>
            </a:pPr>
            <a:r>
              <a:rPr lang="en-ZW" sz="2800" b="0" i="0" dirty="0">
                <a:solidFill>
                  <a:srgbClr val="0D0D0D"/>
                </a:solidFill>
                <a:effectLst/>
              </a:rPr>
              <a:t>Microarchitectural Layer: Processor Components (ALU, Control Unit)</a:t>
            </a:r>
          </a:p>
          <a:p>
            <a:pPr algn="l">
              <a:buFont typeface="Arial" panose="020B0604020202020204" pitchFamily="34" charset="0"/>
              <a:buChar char="•"/>
            </a:pPr>
            <a:r>
              <a:rPr lang="en-ZW" sz="2800" b="0" i="0" dirty="0">
                <a:solidFill>
                  <a:srgbClr val="0D0D0D"/>
                </a:solidFill>
                <a:effectLst/>
              </a:rPr>
              <a:t>Instruction Set Architecture (ISA) Layer: Machine Language Instructions</a:t>
            </a:r>
          </a:p>
          <a:p>
            <a:pPr algn="l">
              <a:buFont typeface="Arial" panose="020B0604020202020204" pitchFamily="34" charset="0"/>
              <a:buChar char="•"/>
            </a:pPr>
            <a:r>
              <a:rPr lang="en-ZW" sz="2800" b="0" i="0" dirty="0">
                <a:solidFill>
                  <a:srgbClr val="0D0D0D"/>
                </a:solidFill>
                <a:effectLst/>
              </a:rPr>
              <a:t>Operating System Layer: System Calls, Process Management</a:t>
            </a:r>
          </a:p>
          <a:p>
            <a:pPr algn="l">
              <a:buFont typeface="Arial" panose="020B0604020202020204" pitchFamily="34" charset="0"/>
              <a:buChar char="•"/>
            </a:pPr>
            <a:r>
              <a:rPr lang="en-ZW" sz="2800" b="0" i="0" dirty="0">
                <a:solidFill>
                  <a:srgbClr val="0D0D0D"/>
                </a:solidFill>
                <a:effectLst/>
              </a:rPr>
              <a:t>Application Layer: Software Applications, User Interface</a:t>
            </a:r>
          </a:p>
          <a:p>
            <a:pPr algn="l">
              <a:buFont typeface="Arial" panose="020B0604020202020204" pitchFamily="34" charset="0"/>
              <a:buChar char="•"/>
            </a:pPr>
            <a:endParaRPr lang="en-ZW" sz="2800" dirty="0"/>
          </a:p>
          <a:p>
            <a:endParaRPr lang="en-ZW" sz="2800" dirty="0"/>
          </a:p>
        </p:txBody>
      </p:sp>
    </p:spTree>
    <p:extLst>
      <p:ext uri="{BB962C8B-B14F-4D97-AF65-F5344CB8AC3E}">
        <p14:creationId xmlns:p14="http://schemas.microsoft.com/office/powerpoint/2010/main" val="1507165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Levels of Abstraction?</a:t>
            </a:r>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b="0" i="0" dirty="0">
                <a:solidFill>
                  <a:srgbClr val="1F1F1F"/>
                </a:solidFill>
                <a:effectLst/>
              </a:rPr>
              <a:t>The layers can be broadly categorized as:</a:t>
            </a:r>
          </a:p>
          <a:p>
            <a:pPr marL="742950" lvl="1" indent="-285750" algn="l">
              <a:buFont typeface="Arial" panose="020B0604020202020204" pitchFamily="34" charset="0"/>
              <a:buChar char="•"/>
            </a:pPr>
            <a:r>
              <a:rPr lang="en-ZW" sz="2800" b="0" i="0" dirty="0">
                <a:solidFill>
                  <a:srgbClr val="1F1F1F"/>
                </a:solidFill>
                <a:effectLst/>
              </a:rPr>
              <a:t>Hardware (Physical components: CPU, memory, storage)</a:t>
            </a:r>
          </a:p>
          <a:p>
            <a:pPr marL="742950" lvl="1" indent="-285750" algn="l">
              <a:buFont typeface="Arial" panose="020B0604020202020204" pitchFamily="34" charset="0"/>
              <a:buChar char="•"/>
            </a:pPr>
            <a:r>
              <a:rPr lang="en-ZW" sz="2800" b="0" i="0" dirty="0">
                <a:solidFill>
                  <a:srgbClr val="1F1F1F"/>
                </a:solidFill>
                <a:effectLst/>
              </a:rPr>
              <a:t>Microarchitecture (Functional units and control logic within the CPU)</a:t>
            </a:r>
          </a:p>
          <a:p>
            <a:pPr marL="742950" lvl="1" indent="-285750" algn="l">
              <a:buFont typeface="Arial" panose="020B0604020202020204" pitchFamily="34" charset="0"/>
              <a:buChar char="•"/>
            </a:pPr>
            <a:r>
              <a:rPr lang="en-ZW" sz="2800" b="0" i="0" dirty="0">
                <a:solidFill>
                  <a:srgbClr val="1F1F1F"/>
                </a:solidFill>
                <a:effectLst/>
              </a:rPr>
              <a:t>Instruction Set Architecture (ISA: Set of instructions the CPU understands)</a:t>
            </a:r>
          </a:p>
          <a:p>
            <a:pPr marL="742950" lvl="1" indent="-285750" algn="l">
              <a:buFont typeface="Arial" panose="020B0604020202020204" pitchFamily="34" charset="0"/>
              <a:buChar char="•"/>
            </a:pPr>
            <a:r>
              <a:rPr lang="en-ZW" sz="2800" b="0" i="0" dirty="0">
                <a:solidFill>
                  <a:srgbClr val="1F1F1F"/>
                </a:solidFill>
                <a:effectLst/>
              </a:rPr>
              <a:t>Operating System (OS: Manages resources and provides services to applications)</a:t>
            </a:r>
          </a:p>
          <a:p>
            <a:pPr marL="742950" lvl="1" indent="-285750" algn="l">
              <a:buFont typeface="Arial" panose="020B0604020202020204" pitchFamily="34" charset="0"/>
              <a:buChar char="•"/>
            </a:pPr>
            <a:r>
              <a:rPr lang="en-ZW" sz="2800" b="0" i="0" dirty="0">
                <a:solidFill>
                  <a:srgbClr val="1F1F1F"/>
                </a:solidFill>
                <a:effectLst/>
              </a:rPr>
              <a:t>Application Programs (User-facing software like web browsers, word processors)</a:t>
            </a:r>
          </a:p>
          <a:p>
            <a:endParaRPr lang="en-ZW" dirty="0"/>
          </a:p>
        </p:txBody>
      </p:sp>
    </p:spTree>
    <p:extLst>
      <p:ext uri="{BB962C8B-B14F-4D97-AF65-F5344CB8AC3E}">
        <p14:creationId xmlns:p14="http://schemas.microsoft.com/office/powerpoint/2010/main" val="3940375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Benefits of Abstraction?</a:t>
            </a:r>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1" i="0" dirty="0">
                <a:solidFill>
                  <a:srgbClr val="1F1F1F"/>
                </a:solidFill>
                <a:effectLst/>
              </a:rPr>
              <a:t>Simplified Programming:</a:t>
            </a:r>
            <a:r>
              <a:rPr lang="en-ZW" sz="2800" b="0" i="0" dirty="0">
                <a:solidFill>
                  <a:srgbClr val="1F1F1F"/>
                </a:solidFill>
                <a:effectLst/>
              </a:rPr>
              <a:t> High-level languages like Java or Python enable developers to write code without worrying about the underlying hardware details.</a:t>
            </a:r>
          </a:p>
          <a:p>
            <a:pPr algn="l">
              <a:buFont typeface="Arial" panose="020B0604020202020204" pitchFamily="34" charset="0"/>
              <a:buChar char="•"/>
            </a:pPr>
            <a:r>
              <a:rPr lang="en-ZW" sz="2800" b="1" i="0" dirty="0">
                <a:solidFill>
                  <a:srgbClr val="1F1F1F"/>
                </a:solidFill>
                <a:effectLst/>
              </a:rPr>
              <a:t>Increased Efficiency:</a:t>
            </a:r>
            <a:r>
              <a:rPr lang="en-ZW" sz="2800" b="0" i="0" dirty="0">
                <a:solidFill>
                  <a:srgbClr val="1F1F1F"/>
                </a:solidFill>
                <a:effectLst/>
              </a:rPr>
              <a:t> Abstraction allows developers to focus on the problem at hand rather than getting bogged down in low-level implementation details.</a:t>
            </a:r>
          </a:p>
          <a:p>
            <a:endParaRPr lang="en-ZW" sz="2800" dirty="0"/>
          </a:p>
        </p:txBody>
      </p:sp>
    </p:spTree>
    <p:extLst>
      <p:ext uri="{BB962C8B-B14F-4D97-AF65-F5344CB8AC3E}">
        <p14:creationId xmlns:p14="http://schemas.microsoft.com/office/powerpoint/2010/main" val="41924840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Benefits of Abstraction?</a:t>
            </a:r>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1" i="0" dirty="0">
                <a:solidFill>
                  <a:srgbClr val="1F1F1F"/>
                </a:solidFill>
                <a:effectLst/>
              </a:rPr>
              <a:t>Portability:</a:t>
            </a:r>
            <a:r>
              <a:rPr lang="en-ZW" sz="2800" b="0" i="0" dirty="0">
                <a:solidFill>
                  <a:srgbClr val="1F1F1F"/>
                </a:solidFill>
                <a:effectLst/>
              </a:rPr>
              <a:t> Programs written for a specific ISA can be easily ported to other machines with compatible ISAs, as they are not tied to the specific hardware.</a:t>
            </a:r>
          </a:p>
          <a:p>
            <a:pPr algn="l">
              <a:buFont typeface="Arial" panose="020B0604020202020204" pitchFamily="34" charset="0"/>
              <a:buChar char="•"/>
            </a:pPr>
            <a:r>
              <a:rPr lang="en-ZW" sz="2800" b="1" i="0" dirty="0">
                <a:solidFill>
                  <a:srgbClr val="1F1F1F"/>
                </a:solidFill>
                <a:effectLst/>
              </a:rPr>
              <a:t>Hardware Independence:</a:t>
            </a:r>
            <a:r>
              <a:rPr lang="en-ZW" sz="2800" b="0" i="0" dirty="0">
                <a:solidFill>
                  <a:srgbClr val="1F1F1F"/>
                </a:solidFill>
                <a:effectLst/>
              </a:rPr>
              <a:t> Advancements in hardware can be implemented without affecting existing software layers, as long as the ISA remains compatible.</a:t>
            </a:r>
          </a:p>
          <a:p>
            <a:endParaRPr lang="en-ZW" sz="2800" dirty="0"/>
          </a:p>
        </p:txBody>
      </p:sp>
    </p:spTree>
    <p:extLst>
      <p:ext uri="{BB962C8B-B14F-4D97-AF65-F5344CB8AC3E}">
        <p14:creationId xmlns:p14="http://schemas.microsoft.com/office/powerpoint/2010/main" val="424365647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Physical layer in Abstraction</a:t>
            </a:r>
          </a:p>
        </p:txBody>
      </p:sp>
      <p:sp>
        <p:nvSpPr>
          <p:cNvPr id="321539" name="Rectangle 3"/>
          <p:cNvSpPr>
            <a:spLocks noGrp="1" noChangeArrowheads="1"/>
          </p:cNvSpPr>
          <p:nvPr>
            <p:ph type="body" idx="1"/>
          </p:nvPr>
        </p:nvSpPr>
        <p:spPr>
          <a:xfrm>
            <a:off x="838200" y="914400"/>
            <a:ext cx="8229600" cy="5060950"/>
          </a:xfrm>
        </p:spPr>
        <p:txBody>
          <a:bodyPr/>
          <a:lstStyle/>
          <a:p>
            <a:pPr algn="l">
              <a:buFont typeface="Arial" panose="020B0604020202020204" pitchFamily="34" charset="0"/>
              <a:buChar char="•"/>
            </a:pPr>
            <a:r>
              <a:rPr lang="en-ZW" sz="2800" b="0" i="0" dirty="0">
                <a:solidFill>
                  <a:srgbClr val="0D0D0D"/>
                </a:solidFill>
                <a:effectLst/>
              </a:rPr>
              <a:t>Hardware Components</a:t>
            </a:r>
          </a:p>
          <a:p>
            <a:pPr algn="l">
              <a:buFont typeface="Arial" panose="020B0604020202020204" pitchFamily="34" charset="0"/>
              <a:buChar char="•"/>
            </a:pPr>
            <a:r>
              <a:rPr lang="en-ZW" sz="2800" b="0" i="0" dirty="0">
                <a:solidFill>
                  <a:srgbClr val="0D0D0D"/>
                </a:solidFill>
                <a:effectLst/>
              </a:rPr>
              <a:t>The physical components like the CPU, memory, and storage devices.</a:t>
            </a:r>
          </a:p>
          <a:p>
            <a:pPr algn="l">
              <a:buFont typeface="Arial" panose="020B0604020202020204" pitchFamily="34" charset="0"/>
              <a:buChar char="•"/>
            </a:pPr>
            <a:r>
              <a:rPr lang="en-ZW" sz="2800" b="0" i="0" dirty="0">
                <a:solidFill>
                  <a:srgbClr val="0D0D0D"/>
                </a:solidFill>
                <a:effectLst/>
              </a:rPr>
              <a:t>Role of Transistors in Digital Circuits</a:t>
            </a:r>
          </a:p>
          <a:p>
            <a:pPr lvl="1">
              <a:buFont typeface="Arial" panose="020B0604020202020204" pitchFamily="34" charset="0"/>
              <a:buChar char="•"/>
            </a:pPr>
            <a:r>
              <a:rPr lang="en-ZW" sz="2800" dirty="0">
                <a:solidFill>
                  <a:srgbClr val="0D0D0D"/>
                </a:solidFill>
              </a:rPr>
              <a:t>Switching (ON/OFF), amplification (weak electric signals), logic gates-</a:t>
            </a:r>
            <a:r>
              <a:rPr lang="en-ZW" sz="2800" i="1" dirty="0">
                <a:solidFill>
                  <a:srgbClr val="0D0D0D"/>
                </a:solidFill>
              </a:rPr>
              <a:t>electronic circuits that perform basic logical operations on one or more binary inputs (0 or 1), producing a single binary output (0 or 1) based on a specific rule.</a:t>
            </a:r>
            <a:endParaRPr lang="en-ZW" sz="2800" b="0" i="1" dirty="0">
              <a:solidFill>
                <a:srgbClr val="0D0D0D"/>
              </a:solidFill>
              <a:effectLst/>
            </a:endParaRPr>
          </a:p>
          <a:p>
            <a:endParaRPr lang="en-ZW" sz="2800" dirty="0"/>
          </a:p>
        </p:txBody>
      </p:sp>
    </p:spTree>
    <p:extLst>
      <p:ext uri="{BB962C8B-B14F-4D97-AF65-F5344CB8AC3E}">
        <p14:creationId xmlns:p14="http://schemas.microsoft.com/office/powerpoint/2010/main" val="21762133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theme/theme1.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9933"/>
        </a:accent2>
        <a:accent3>
          <a:srgbClr val="FFFFFF"/>
        </a:accent3>
        <a:accent4>
          <a:srgbClr val="000000"/>
        </a:accent4>
        <a:accent5>
          <a:srgbClr val="DAEDEF"/>
        </a:accent5>
        <a:accent6>
          <a:srgbClr val="2D8A2D"/>
        </a:accent6>
        <a:hlink>
          <a:srgbClr val="6600CC"/>
        </a:hlink>
        <a:folHlink>
          <a:srgbClr val="3399FF"/>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EFE1AF"/>
        </a:accent1>
        <a:accent2>
          <a:srgbClr val="CC6600"/>
        </a:accent2>
        <a:accent3>
          <a:srgbClr val="FFFFFF"/>
        </a:accent3>
        <a:accent4>
          <a:srgbClr val="000000"/>
        </a:accent4>
        <a:accent5>
          <a:srgbClr val="F6EED4"/>
        </a:accent5>
        <a:accent6>
          <a:srgbClr val="B95C00"/>
        </a:accent6>
        <a:hlink>
          <a:srgbClr val="CC33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bjectiv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3091</TotalTime>
  <Words>1395</Words>
  <Application>Microsoft Office PowerPoint</Application>
  <PresentationFormat>On-screen Show (4:3)</PresentationFormat>
  <Paragraphs>124</Paragraphs>
  <Slides>20</Slides>
  <Notes>19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20</vt:i4>
      </vt:variant>
    </vt:vector>
  </HeadingPairs>
  <TitlesOfParts>
    <vt:vector size="29" baseType="lpstr">
      <vt:lpstr>Arial</vt:lpstr>
      <vt:lpstr>Calibri</vt:lpstr>
      <vt:lpstr>Palatino Linotype</vt:lpstr>
      <vt:lpstr>Tahoma</vt:lpstr>
      <vt:lpstr>Trebuchet MS</vt:lpstr>
      <vt:lpstr>Verdana</vt:lpstr>
      <vt:lpstr>Wingdings 2</vt:lpstr>
      <vt:lpstr>4_Custom Design</vt:lpstr>
      <vt:lpstr>Objectives</vt:lpstr>
      <vt:lpstr>4.0</vt:lpstr>
      <vt:lpstr>Objectives</vt:lpstr>
      <vt:lpstr>Abstraction</vt:lpstr>
      <vt:lpstr>What is Abstraction?</vt:lpstr>
      <vt:lpstr>Layers of Abstraction</vt:lpstr>
      <vt:lpstr>Levels of Abstraction?</vt:lpstr>
      <vt:lpstr>Benefits of Abstraction?</vt:lpstr>
      <vt:lpstr>Benefits of Abstraction?</vt:lpstr>
      <vt:lpstr>Physical layer in Abstraction</vt:lpstr>
      <vt:lpstr>Logical layer of Abstraction</vt:lpstr>
      <vt:lpstr>Microarchitectural Layer of Abstr</vt:lpstr>
      <vt:lpstr>Microarchitectural Layer of Abstr</vt:lpstr>
      <vt:lpstr>Microarchitectural Layer of Abstr</vt:lpstr>
      <vt:lpstr>Microarchitectural Layer of Abstr</vt:lpstr>
      <vt:lpstr>Instruction Set Architecture (ISA) Layer of Abstr</vt:lpstr>
      <vt:lpstr>Instruction Set Architecture (ISA)</vt:lpstr>
      <vt:lpstr>Operating System Layer of Abstr</vt:lpstr>
      <vt:lpstr>Application Layer of Abstraction</vt:lpstr>
      <vt:lpstr>Conclusion -Abstraction</vt:lpstr>
      <vt:lpstr>Thankyou.</vt:lpstr>
    </vt:vector>
  </TitlesOfParts>
  <Company>ut chattanooga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Context of Computing</dc:title>
  <dc:creator>Faculty</dc:creator>
  <cp:lastModifiedBy>Pious Kaira</cp:lastModifiedBy>
  <cp:revision>224</cp:revision>
  <cp:lastPrinted>2020-10-07T15:37:16Z</cp:lastPrinted>
  <dcterms:created xsi:type="dcterms:W3CDTF">2007-10-08T13:23:04Z</dcterms:created>
  <dcterms:modified xsi:type="dcterms:W3CDTF">2024-03-21T15:13:50Z</dcterms:modified>
</cp:coreProperties>
</file>