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2" r:id="rId2"/>
  </p:sldMasterIdLst>
  <p:notesMasterIdLst>
    <p:notesMasterId r:id="rId39"/>
  </p:notesMasterIdLst>
  <p:handoutMasterIdLst>
    <p:handoutMasterId r:id="rId40"/>
  </p:handoutMasterIdLst>
  <p:sldIdLst>
    <p:sldId id="273" r:id="rId3"/>
    <p:sldId id="305" r:id="rId4"/>
    <p:sldId id="335" r:id="rId5"/>
    <p:sldId id="383" r:id="rId6"/>
    <p:sldId id="320" r:id="rId7"/>
    <p:sldId id="321" r:id="rId8"/>
    <p:sldId id="322" r:id="rId9"/>
    <p:sldId id="384" r:id="rId10"/>
    <p:sldId id="330" r:id="rId11"/>
    <p:sldId id="323" r:id="rId12"/>
    <p:sldId id="324" r:id="rId13"/>
    <p:sldId id="385" r:id="rId14"/>
    <p:sldId id="332" r:id="rId15"/>
    <p:sldId id="270" r:id="rId16"/>
    <p:sldId id="271" r:id="rId17"/>
    <p:sldId id="333" r:id="rId18"/>
    <p:sldId id="272" r:id="rId19"/>
    <p:sldId id="334" r:id="rId20"/>
    <p:sldId id="325" r:id="rId21"/>
    <p:sldId id="329" r:id="rId22"/>
    <p:sldId id="274" r:id="rId23"/>
    <p:sldId id="326" r:id="rId24"/>
    <p:sldId id="327" r:id="rId25"/>
    <p:sldId id="278" r:id="rId26"/>
    <p:sldId id="310" r:id="rId27"/>
    <p:sldId id="280" r:id="rId28"/>
    <p:sldId id="281" r:id="rId29"/>
    <p:sldId id="282" r:id="rId30"/>
    <p:sldId id="283" r:id="rId31"/>
    <p:sldId id="284" r:id="rId32"/>
    <p:sldId id="315" r:id="rId33"/>
    <p:sldId id="336" r:id="rId34"/>
    <p:sldId id="316" r:id="rId35"/>
    <p:sldId id="337" r:id="rId36"/>
    <p:sldId id="338" r:id="rId37"/>
    <p:sldId id="331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0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1F443C-E2F7-4367-A284-C6D9D34EBAD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165223-6039-4A27-85D2-536607B42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C4F4B5-1D79-4A9D-9923-3C38EEF7340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E727EE-86C7-470E-A83F-555EAD015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DC6A13EB-7851-499C-87C1-E89D62542B6C}" type="slidenum">
              <a:rPr lang="en-US">
                <a:solidFill>
                  <a:prstClr val="black"/>
                </a:solidFill>
                <a:latin typeface="Calibri"/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382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00FE7-A158-4DE2-8525-B8E6F440F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96219-0734-4CB8-AB03-79BEB1AB21B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94E3EC7-89B7-4FC4-8142-167770219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CE207D-3A63-420A-9DD1-114F744F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749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00FE7-A158-4DE2-8525-B8E6F440F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96219-0734-4CB8-AB03-79BEB1AB21B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94E3EC7-89B7-4FC4-8142-167770219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CE207D-3A63-420A-9DD1-114F744F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14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E0B782-D4AC-429F-81E8-080AB77BAF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00C7A-91D8-4621-946E-33D62DD5B26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8087D805-E517-401C-9A52-25C3A8920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7100965-569F-4B87-B8DB-A0124DE71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4F81D1-88C2-4708-89CD-D88B94568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678FB-67C6-4AC1-97D6-EF029F58D97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6E1A509-EF2B-4A05-9205-EB2F58FE6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2560493-F52F-4B7B-BD2C-DBDA94D96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4F81D1-88C2-4708-89CD-D88B94568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678FB-67C6-4AC1-97D6-EF029F58D97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6E1A509-EF2B-4A05-9205-EB2F58FE6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2560493-F52F-4B7B-BD2C-DBDA94D96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1BD88B-293D-45A8-829F-11D3A9A84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37B63-C665-4BDC-87F2-00DD5B8E2B7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6533FAA1-0952-4E74-80F1-9BA79537F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FE31AE8-79EF-48AB-8680-75D3A745D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1BD88B-293D-45A8-829F-11D3A9A84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37B63-C665-4BDC-87F2-00DD5B8E2B7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6533FAA1-0952-4E74-80F1-9BA79537F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FE31AE8-79EF-48AB-8680-75D3A745D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7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A2FCA1-761E-470F-9241-B39A92114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DA9EE-9743-45B6-8BBF-C1C4B9438FA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7E96EEB-CCEE-4199-943B-633F2B5EC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6C268B0-FF77-4A7E-951F-C5EBF61AC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A2FCA1-761E-470F-9241-B39A92114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DA9EE-9743-45B6-8BBF-C1C4B9438FA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7E96EEB-CCEE-4199-943B-633F2B5EC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6C268B0-FF77-4A7E-951F-C5EBF61AC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04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A2FCA1-761E-470F-9241-B39A92114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DA9EE-9743-45B6-8BBF-C1C4B9438FA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7E96EEB-CCEE-4199-943B-633F2B5EC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6C268B0-FF77-4A7E-951F-C5EBF61AC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1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45A61-60FD-431F-8249-D78CE1BDE7E7}" type="slidenum">
              <a:rPr lang="en-US"/>
              <a:pPr/>
              <a:t>2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47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9FED74-84A0-4D0F-ACAA-A479EB5B3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E7A37-DFC8-499E-BD34-BD185227DE6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CBD3D123-0770-4CE2-8A30-338711FA3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DE246A7-58FD-4C0F-BDBD-C6DD69E10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508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A615D0-E94B-4A88-99CF-6641D2F42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A55E3-58C0-480C-B38B-635A592C86D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1CA56F2C-9C2C-4DC4-8C71-3B78DEC92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C95A5BD-A6C5-4664-9CE5-6F872EAAE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A615D0-E94B-4A88-99CF-6641D2F42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A55E3-58C0-480C-B38B-635A592C86D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1CA56F2C-9C2C-4DC4-8C71-3B78DEC92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C95A5BD-A6C5-4664-9CE5-6F872EAAE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103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A615D0-E94B-4A88-99CF-6641D2F42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A55E3-58C0-480C-B38B-635A592C86D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1CA56F2C-9C2C-4DC4-8C71-3B78DEC92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C95A5BD-A6C5-4664-9CE5-6F872EAAE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826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CAEDC3-F83C-44A5-B5F2-F83E09190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A851-EE26-431D-A8E2-A679B4EB752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BD73CC49-B8A7-4A1B-92CC-ACEEF0337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E0B6C04-5790-48A3-97F4-65F5FA0AC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C1B2E4-BEDD-429A-A6DE-DD00B59A2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73814-1680-4056-9389-98C5C9B5D99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2A7A9388-93AA-40C3-95BE-A05CB640B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D54D936-112D-43C4-BE78-19A8EBF56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F60426-CC4B-4192-AF84-23DFAA30A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6338D-E8CC-44B9-B05F-306EEBBF53A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F69FCBAB-1863-4B38-9B80-825BEE3FA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58AE94F-2A51-4FCC-82B2-DA88692CD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68FBB3-C453-4356-8C6D-3FBAF8148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CCACD-83C6-4D8B-963B-B93788242E7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E6EB79E-257B-4A8B-9380-A43222593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FAEE89F-1A29-4A84-92BD-90AABAE75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8B9ED6-AFBC-4987-907D-B19D7A492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97AC0-28A6-4710-BE6C-6C86FE9BEB3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3BC08B6B-4148-4593-8759-FFAAD1F43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D1D62F2-2E99-4BAD-BE57-0173736EB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331060-AD62-4751-A01A-26BB790A3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FB76B-0747-4469-B85D-12E5DB60812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35025E10-33FD-44E7-B9B4-4CBD11F65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EAA9811-B57D-4B4A-9FB0-FFA9DD0DB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2C23EA-606B-4B60-A537-B449DFFF5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5EC26-3086-4320-840A-23672072890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8141B405-FC77-4C2D-BE46-4CDB81ADE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6E74862-A664-41C8-B894-A02F98913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64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00FE7-A158-4DE2-8525-B8E6F440F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96219-0734-4CB8-AB03-79BEB1AB21B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94E3EC7-89B7-4FC4-8142-167770219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CE207D-3A63-420A-9DD1-114F744F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4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00FE7-A158-4DE2-8525-B8E6F440F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96219-0734-4CB8-AB03-79BEB1AB21B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94E3EC7-89B7-4FC4-8142-167770219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CE207D-3A63-420A-9DD1-114F744F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0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00FE7-A158-4DE2-8525-B8E6F440F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96219-0734-4CB8-AB03-79BEB1AB21B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94E3EC7-89B7-4FC4-8142-167770219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CE207D-3A63-420A-9DD1-114F744F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3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500FE7-A158-4DE2-8525-B8E6F440F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96219-0734-4CB8-AB03-79BEB1AB21B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94E3EC7-89B7-4FC4-8142-167770219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CE207D-3A63-420A-9DD1-114F744F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60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9FED74-84A0-4D0F-ACAA-A479EB5B3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E7A37-DFC8-499E-BD34-BD185227DE6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CBD3D123-0770-4CE2-8A30-338711FA3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DE246A7-58FD-4C0F-BDBD-C6DD69E10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9FED74-84A0-4D0F-ACAA-A479EB5B3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E7A37-DFC8-499E-BD34-BD185227DE6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CBD3D123-0770-4CE2-8A30-338711FA3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DE246A7-58FD-4C0F-BDBD-C6DD69E10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83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6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16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96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6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9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E7CAE2-B616-469D-B2ED-EAA8D78F0B4D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B87507-79B7-4F21-ABEF-7985034D4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001000" cy="5638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C3E26-7D19-43A7-95E8-75A2C8FF3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" y="6553201"/>
            <a:ext cx="589401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7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484EA1-AAAA-4FCB-BFED-CBA324E5D1D3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C153B-4269-418C-A05A-632F5617C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4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C481D2-A9D2-420E-A459-6A34EB7D869E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4E4CA2-DB9E-4B22-9F23-DD40D8D6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7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2C2C3F-0D74-4FF7-A2CE-2A4856B0C0DF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7E354E-34DA-4339-A348-20C6DA121F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3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C7B379-6943-4D17-BF93-AB7441FB9D61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4C714D-F384-4016-9680-78DECE6D0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94E75-872D-082A-00ED-B558DFD265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8422" y="6593388"/>
            <a:ext cx="4819378" cy="2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12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B89C41-1944-4010-8480-18245093A0C1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C86A23-0CB1-4D40-B481-17D46B6D2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D1902-A162-4499-9AD9-D905421C2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3400" y="6569619"/>
            <a:ext cx="46863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96712-B8E6-4208-B2A9-C06BADFF90CA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6C6B29-C8EF-4559-8728-D46AA2FDB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0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0F02CF-6301-43DA-8A14-F3E248F43D67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8A7384-3B25-4568-9C83-21F9342E5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2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592C88-1201-4FC3-A286-31051150B5AE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63EAD-2462-4EB2-BE23-B3C98AA53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9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A1F227-051C-4A2C-A1C9-BA94466DE2AE}" type="datetimeFigureOut">
              <a:rPr lang="en-US"/>
              <a:pPr>
                <a:defRPr/>
              </a:pPr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E42A6C-DFFB-4C9C-846B-5EF416F2D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31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3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33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43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26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97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14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39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06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334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 kern="1200">
          <a:solidFill>
            <a:srgbClr val="00793F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4.1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0" y="1828800"/>
            <a:ext cx="5867400" cy="2819400"/>
          </a:xfrm>
        </p:spPr>
        <p:txBody>
          <a:bodyPr/>
          <a:lstStyle/>
          <a:p>
            <a:r>
              <a:rPr lang="en-ZW" sz="400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 Structure in Computer Architecture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0543A5-935B-45CA-AA0C-F9D5F8798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  <a:endParaRPr lang="en-GB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DE8C89A-2E1D-4C61-9485-088339D6C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measure data transfer by two metrics: </a:t>
            </a:r>
          </a:p>
          <a:p>
            <a:pPr marL="465138" indent="-465138">
              <a:buFont typeface="Wingdings" panose="05000000000000000000" pitchFamily="2" charset="2"/>
              <a:buChar char="Ø"/>
            </a:pPr>
            <a:r>
              <a:rPr lang="en-US" dirty="0"/>
              <a:t>1. Total number of bits we can transfer in parallel. This is called the width of the data. </a:t>
            </a:r>
          </a:p>
          <a:p>
            <a:pPr marL="465138" indent="-465138">
              <a:buFont typeface="Wingdings" panose="05000000000000000000" pitchFamily="2" charset="2"/>
              <a:buChar char="Ø"/>
            </a:pPr>
            <a:r>
              <a:rPr lang="en-US" dirty="0"/>
              <a:t>2. The clock rate or frequency (in Hertz) of the bus Each time data is sent or received is considered one cycle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8782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0543A5-935B-45CA-AA0C-F9D5F8798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Usually two main buses in a PC</a:t>
            </a:r>
            <a:endParaRPr lang="en-GB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DE8C89A-2E1D-4C61-9485-088339D6C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845734"/>
            <a:ext cx="428973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internal bus (sometimes called the front-side bus or FSB for short or the system bus).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expansion bus (sometimes called the input/output bus or the control bus)</a:t>
            </a: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0676C-1779-4DFE-B203-51BA7612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35" y="1818612"/>
            <a:ext cx="3977641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4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D1FD2-A0C5-4AA3-866F-A289AC2A0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Bus Interconnection Scheme</a:t>
            </a:r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12387827-D8C4-49E5-B049-B4B7B705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7"/>
          <a:stretch>
            <a:fillRect/>
          </a:stretch>
        </p:blipFill>
        <p:spPr bwMode="auto">
          <a:xfrm>
            <a:off x="457200" y="2620963"/>
            <a:ext cx="8153400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B23BBFA-C36B-47DA-B11A-C3E73A203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Data Bus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6BE4D81-985C-4195-B538-70CDC9E2F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Carries data</a:t>
            </a:r>
          </a:p>
          <a:p>
            <a:pPr marL="465138" indent="-465138">
              <a:buFont typeface="Wingdings" panose="05000000000000000000" pitchFamily="2" charset="2"/>
              <a:buChar char="Ø"/>
            </a:pPr>
            <a:r>
              <a:rPr lang="en-US" dirty="0"/>
              <a:t>a communication system that transfers data between different components in a computer or between different computers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830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B23BBFA-C36B-47DA-B11A-C3E73A203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Data Bus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6BE4D81-985C-4195-B538-70CDC9E2F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/>
              <a:t>Carries data</a:t>
            </a:r>
          </a:p>
          <a:p>
            <a:pPr lvl="1"/>
            <a:r>
              <a:rPr lang="en-GB" altLang="en-US" dirty="0"/>
              <a:t>Remember that there is no difference between “data” and “instruction” at this level</a:t>
            </a:r>
          </a:p>
          <a:p>
            <a:r>
              <a:rPr lang="en-GB" altLang="en-US" dirty="0"/>
              <a:t>Width is a key determinant of performance</a:t>
            </a:r>
          </a:p>
          <a:p>
            <a:pPr lvl="1"/>
            <a:r>
              <a:rPr lang="en-GB" altLang="en-US" dirty="0"/>
              <a:t>8, 16, 32, 64 bit</a:t>
            </a:r>
          </a:p>
          <a:p>
            <a:pPr lvl="1"/>
            <a:r>
              <a:rPr lang="en-GB" altLang="en-US" dirty="0"/>
              <a:t>What if the data bus is 8 bits wide but instructions are 16 bits long?</a:t>
            </a:r>
          </a:p>
          <a:p>
            <a:pPr lvl="1"/>
            <a:r>
              <a:rPr lang="en-GB" altLang="en-US" dirty="0"/>
              <a:t>What if the data bus is 64 bits wide but instructions are 16 bits long?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1DE918B-2659-4075-9396-C8AB7C448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Address bus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D8856C9-D74C-4638-8CD7-EC66BA071D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45734"/>
            <a:ext cx="8229599" cy="4023360"/>
          </a:xfrm>
        </p:spPr>
        <p:txBody>
          <a:bodyPr>
            <a:noAutofit/>
          </a:bodyPr>
          <a:lstStyle/>
          <a:p>
            <a:pPr marL="465138" indent="-465138"/>
            <a:r>
              <a:rPr lang="en-US" dirty="0"/>
              <a:t> that is used to specify a physical </a:t>
            </a:r>
            <a:r>
              <a:rPr lang="en-US" b="1" dirty="0"/>
              <a:t>address</a:t>
            </a:r>
          </a:p>
          <a:p>
            <a:pPr marL="465138" indent="-465138"/>
            <a:r>
              <a:rPr lang="en-US" dirty="0"/>
              <a:t>The </a:t>
            </a:r>
            <a:r>
              <a:rPr lang="en-US" b="1" dirty="0"/>
              <a:t>address bus</a:t>
            </a:r>
            <a:r>
              <a:rPr lang="en-US" dirty="0"/>
              <a:t> carries the address of the piece of memory or I/O device to be read from or written to. It is a unidirectional bus, which is to say that data travels only one way; from the CPU to memory</a:t>
            </a:r>
          </a:p>
          <a:p>
            <a:pPr marL="465138" indent="-465138"/>
            <a:r>
              <a:rPr lang="en-US" dirty="0"/>
              <a:t>Unidirectional because the microprocessor is addressing a specific memory location.</a:t>
            </a:r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1DE918B-2659-4075-9396-C8AB7C448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Address bus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D8856C9-D74C-4638-8CD7-EC66BA071D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Identify the source or destination of data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In general, the address specifies a specific memory address or a specific I/O port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e.g. CPU needs to read an instruction (data) from a given location in memory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Bus width determines maximum memory capacity of system</a:t>
            </a:r>
          </a:p>
        </p:txBody>
      </p:sp>
    </p:spTree>
    <p:extLst>
      <p:ext uri="{BB962C8B-B14F-4D97-AF65-F5344CB8AC3E}">
        <p14:creationId xmlns:p14="http://schemas.microsoft.com/office/powerpoint/2010/main" val="179958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AF7FA57-3E81-40B8-B7DB-DCC0E4B3A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Control Bus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E8759FF-0848-4663-99D0-7D675DFC2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78800" cy="4171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Control and timing information</a:t>
            </a:r>
          </a:p>
          <a:p>
            <a:pPr lvl="1"/>
            <a:r>
              <a:rPr lang="en-US" dirty="0"/>
              <a:t>used by the CPU to communicate with devices that are contained within the computer</a:t>
            </a:r>
          </a:p>
          <a:p>
            <a:pPr lvl="1"/>
            <a:r>
              <a:rPr lang="en-US" b="1" dirty="0"/>
              <a:t>Control bus</a:t>
            </a:r>
            <a:r>
              <a:rPr lang="en-US" dirty="0"/>
              <a:t> is unidirectional.</a:t>
            </a:r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AF7FA57-3E81-40B8-B7DB-DCC0E4B3A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Control Bus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E8759FF-0848-4663-99D0-7D675DFC2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78800" cy="4171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Control and timing information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Determines what modules can use the data and address lines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If a module wants to send data, it must (1) obtain permission to use the bus, and (2) transfer data – which might be a request for another module to send data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674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AF7FA57-3E81-40B8-B7DB-DCC0E4B3A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Control Bus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E8759FF-0848-4663-99D0-7D675DFC2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78800" cy="4171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Typical control lines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Memory read and Memory write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I/O read and I/O write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Interrupt request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Interrupt ACK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Bus Request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Bus Grant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Clock signals</a:t>
            </a:r>
          </a:p>
          <a:p>
            <a:pPr lvl="1"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4609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1600"/>
            <a:ext cx="7935913" cy="709613"/>
          </a:xfrm>
        </p:spPr>
        <p:txBody>
          <a:bodyPr/>
          <a:lstStyle/>
          <a:p>
            <a:r>
              <a:rPr lang="en-US" sz="4500" dirty="0"/>
              <a:t>Objectives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153400" cy="37941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z="2900" dirty="0"/>
              <a:t>At the end of this module, the student should;</a:t>
            </a:r>
          </a:p>
          <a:p>
            <a:pPr lvl="0"/>
            <a:r>
              <a:rPr lang="en-US" sz="2800" dirty="0"/>
              <a:t>Define a bus</a:t>
            </a:r>
          </a:p>
          <a:p>
            <a:pPr lvl="0"/>
            <a:r>
              <a:rPr lang="en-US" sz="2800" dirty="0"/>
              <a:t>Identify the types of Buses</a:t>
            </a:r>
          </a:p>
          <a:p>
            <a:pPr lvl="0"/>
            <a:r>
              <a:rPr lang="en-US" sz="2800" dirty="0"/>
              <a:t>Be able to explain the function of each type of buses</a:t>
            </a:r>
          </a:p>
          <a:p>
            <a:pPr lvl="0"/>
            <a:r>
              <a:rPr lang="en-US" sz="2800" dirty="0"/>
              <a:t>Differentiate between synchronous and asynchronous buses</a:t>
            </a:r>
          </a:p>
        </p:txBody>
      </p:sp>
    </p:spTree>
    <p:extLst>
      <p:ext uri="{BB962C8B-B14F-4D97-AF65-F5344CB8AC3E}">
        <p14:creationId xmlns:p14="http://schemas.microsoft.com/office/powerpoint/2010/main" val="62998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73C0B4EF-5FA1-485F-A2BA-13F2F79EF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altLang="en-US" sz="3600" b="1" dirty="0"/>
          </a:p>
          <a:p>
            <a:pPr algn="ctr"/>
            <a:r>
              <a:rPr lang="en-GB" altLang="en-US" sz="3600" b="1" dirty="0"/>
              <a:t>BUS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AEBD1-E266-4D01-B3C4-262C910B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F986433-419E-4A30-9B96-324CE4639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Single Bus Problems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96D1F1-9868-4731-9F3B-4558E8415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8153400" cy="47434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Lots of devices on one bus leads to:</a:t>
            </a:r>
          </a:p>
          <a:p>
            <a:pPr lvl="1">
              <a:lnSpc>
                <a:spcPct val="90000"/>
              </a:lnSpc>
            </a:pPr>
            <a:r>
              <a:rPr lang="en-GB" altLang="en-US" b="1" dirty="0"/>
              <a:t>Propagation delays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Long data paths mean that co-ordination of bus use can adversely affect performance – </a:t>
            </a:r>
            <a:r>
              <a:rPr lang="en-GB" altLang="en-US" b="1" dirty="0"/>
              <a:t>bus skew, </a:t>
            </a:r>
            <a:r>
              <a:rPr lang="en-GB" altLang="en-US" dirty="0"/>
              <a:t>data arrives at slightly different times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F986433-419E-4A30-9B96-324CE4639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Single Bus Problems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96D1F1-9868-4731-9F3B-4558E8415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583" y="887896"/>
            <a:ext cx="8030817" cy="474345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GB" altLang="en-US" b="1" dirty="0"/>
              <a:t>Device speed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Bus can’t transmit data faster than the slowest device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Slowest device may determine bus speed!</a:t>
            </a:r>
          </a:p>
          <a:p>
            <a:pPr lvl="3">
              <a:lnSpc>
                <a:spcPct val="90000"/>
              </a:lnSpc>
            </a:pPr>
            <a:r>
              <a:rPr lang="en-GB" altLang="en-US" dirty="0"/>
              <a:t>Consider a high-speed network module and a slow serial port on the same bus; must run at slow serial port speed so it can process data directed for it</a:t>
            </a:r>
          </a:p>
        </p:txBody>
      </p:sp>
    </p:spTree>
    <p:extLst>
      <p:ext uri="{BB962C8B-B14F-4D97-AF65-F5344CB8AC3E}">
        <p14:creationId xmlns:p14="http://schemas.microsoft.com/office/powerpoint/2010/main" val="44747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F986433-419E-4A30-9B96-324CE4639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Single Bus Problems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96D1F1-9868-4731-9F3B-4558E84154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957" y="914400"/>
            <a:ext cx="8037443" cy="474345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GB" altLang="en-US" b="1" dirty="0"/>
              <a:t>Power problems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Most systems use multiple buses to overcome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390365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D84AD24-E60A-4758-BCFC-D7C71B809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1016734"/>
          </a:xfrm>
        </p:spPr>
        <p:txBody>
          <a:bodyPr/>
          <a:lstStyle/>
          <a:p>
            <a:r>
              <a:rPr lang="en-GB" altLang="en-US" b="1" dirty="0"/>
              <a:t>Traditional (ISA) (with cache)</a:t>
            </a:r>
          </a:p>
        </p:txBody>
      </p:sp>
      <p:pic>
        <p:nvPicPr>
          <p:cNvPr id="27691" name="Picture 43">
            <a:extLst>
              <a:ext uri="{FF2B5EF4-FFF2-40B4-BE49-F238E27FC236}">
                <a16:creationId xmlns:a16="http://schemas.microsoft.com/office/drawing/2014/main" id="{93B5089F-B63E-4435-A90D-BC63A822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" b="62469"/>
          <a:stretch>
            <a:fillRect/>
          </a:stretch>
        </p:blipFill>
        <p:spPr bwMode="auto">
          <a:xfrm>
            <a:off x="457200" y="1676400"/>
            <a:ext cx="85344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92" name="Text Box 44">
            <a:extLst>
              <a:ext uri="{FF2B5EF4-FFF2-40B4-BE49-F238E27FC236}">
                <a16:creationId xmlns:a16="http://schemas.microsoft.com/office/drawing/2014/main" id="{3F69BB8A-7536-4E3F-A2EC-54C3FA9A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81200"/>
            <a:ext cx="19954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/>
              <a:t>Buffers data transfers between system, expansion bus</a:t>
            </a:r>
          </a:p>
        </p:txBody>
      </p:sp>
      <p:sp>
        <p:nvSpPr>
          <p:cNvPr id="27693" name="AutoShape 45">
            <a:extLst>
              <a:ext uri="{FF2B5EF4-FFF2-40B4-BE49-F238E27FC236}">
                <a16:creationId xmlns:a16="http://schemas.microsoft.com/office/drawing/2014/main" id="{47126D45-B4E1-41CA-AA1E-BAE4FE86E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362200" cy="2133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endParaRPr lang="en-US" altLang="en-US"/>
          </a:p>
        </p:txBody>
      </p:sp>
      <p:sp>
        <p:nvSpPr>
          <p:cNvPr id="27694" name="Line 46">
            <a:extLst>
              <a:ext uri="{FF2B5EF4-FFF2-40B4-BE49-F238E27FC236}">
                <a16:creationId xmlns:a16="http://schemas.microsoft.com/office/drawing/2014/main" id="{45BA29F9-CE26-4E57-9B1B-5528C4B10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4196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7695" name="Text Box 47">
            <a:extLst>
              <a:ext uri="{FF2B5EF4-FFF2-40B4-BE49-F238E27FC236}">
                <a16:creationId xmlns:a16="http://schemas.microsoft.com/office/drawing/2014/main" id="{31DBCAFD-325B-40AB-9367-D8FC6CEA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324600"/>
            <a:ext cx="846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en-US"/>
              <a:t>This approach breaks down as I/O devices need higher performance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C2F960F5-4ECF-4D2C-976B-EEB3AF32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67556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C7ED7EF5-D5F7-42B0-A75B-3D6105D88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304800"/>
            <a:ext cx="8204200" cy="1143000"/>
          </a:xfrm>
        </p:spPr>
        <p:txBody>
          <a:bodyPr/>
          <a:lstStyle/>
          <a:p>
            <a:pPr algn="ctr"/>
            <a:r>
              <a:rPr lang="en-US" altLang="en-US" b="1" dirty="0"/>
              <a:t>Direct Memory Access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5A6FD79-59C2-40C1-81A4-6F204C307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Bus Types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95EEAE3-152A-43C1-8F19-27B9AF60F0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087" y="1066800"/>
            <a:ext cx="8001000" cy="449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Dedicated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Separate data &amp; address lines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Multiplexed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Shared lines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Consider shared address, data lines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Need separate Address valid or Data valid control line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Time division multiplexing in this case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Advantage - fewer lines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Disadvantages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More complex control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Ultimate performance</a:t>
            </a:r>
          </a:p>
          <a:p>
            <a:pPr lvl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F346BDA-C0E2-4732-9220-17F0BB1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Bus Arbitration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C269E16-7766-4717-B662-87B429D28A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/>
              <a:t>More than one module may want to control the bus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e.g. I/O module may need to send data to memory and to the CPU</a:t>
            </a:r>
          </a:p>
          <a:p>
            <a:pPr>
              <a:lnSpc>
                <a:spcPct val="90000"/>
              </a:lnSpc>
            </a:pPr>
            <a:r>
              <a:rPr lang="en-GB" altLang="en-US"/>
              <a:t>But only one module may control bus at one time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Arbitration decides who gets to use the bus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Arbitration must be fast or I/O devices might lose data</a:t>
            </a:r>
          </a:p>
          <a:p>
            <a:pPr>
              <a:lnSpc>
                <a:spcPct val="90000"/>
              </a:lnSpc>
            </a:pPr>
            <a:r>
              <a:rPr lang="en-GB" altLang="en-US"/>
              <a:t>Arbitration may be centralized or distributed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EE31091-5C8D-47EF-B779-4A04AD153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Centralized Arbitration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9FDFA4F-A126-4CA5-940E-C3EE6C299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Single hardware device is responsible for allocating bus access</a:t>
            </a:r>
          </a:p>
          <a:p>
            <a:pPr lvl="1"/>
            <a:r>
              <a:rPr lang="en-GB" altLang="en-US"/>
              <a:t>Bus Controller</a:t>
            </a:r>
          </a:p>
          <a:p>
            <a:pPr lvl="1"/>
            <a:r>
              <a:rPr lang="en-GB" altLang="en-US"/>
              <a:t>Arbiter</a:t>
            </a:r>
          </a:p>
          <a:p>
            <a:r>
              <a:rPr lang="en-GB" altLang="en-US"/>
              <a:t>May be part of CPU or separate</a:t>
            </a:r>
          </a:p>
          <a:p>
            <a:endParaRPr lang="en-GB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EED624-1FCA-489A-A221-0602419A8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Distributed Arbitration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5CF3869-CB7C-4238-A928-30F7E14335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</a:rPr>
              <a:t>No single arbiter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</a:rPr>
              <a:t>Each module may claim the bus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</a:rPr>
              <a:t>Proper control logic on all modules so they behave to share the bus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</a:rPr>
              <a:t>Purpose of both distributed and centralized is to designate the master </a:t>
            </a:r>
          </a:p>
          <a:p>
            <a:pPr>
              <a:lnSpc>
                <a:spcPct val="90000"/>
              </a:lnSpc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9B1E431-D7B2-4606-B202-67BFF502C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Buses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E0CD50A-9205-4163-9F2C-EBFF3E8053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There are a number of possible interconnection systems.  The most common structure is the </a:t>
            </a:r>
            <a:r>
              <a:rPr lang="en-GB" altLang="en-US" b="1" dirty="0"/>
              <a:t>bus</a:t>
            </a:r>
          </a:p>
          <a:p>
            <a:endParaRPr lang="en-GB" altLang="en-US" b="1" dirty="0"/>
          </a:p>
          <a:p>
            <a:r>
              <a:rPr lang="en-GB" altLang="en-US" dirty="0"/>
              <a:t>A communication pathway connecting two or more devices</a:t>
            </a:r>
          </a:p>
          <a:p>
            <a:endParaRPr lang="en-GB" altLang="en-US" b="1" dirty="0"/>
          </a:p>
          <a:p>
            <a:pPr>
              <a:buFont typeface="Monotype Sorts" pitchFamily="2" charset="2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423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E375F96-55DF-4C54-807D-EC3415007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Timing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7C56036-DC39-4B6A-BD2F-6874C2A71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Co-ordination of events on bus</a:t>
            </a:r>
          </a:p>
          <a:p>
            <a:r>
              <a:rPr lang="en-GB" altLang="en-US"/>
              <a:t>Synchronous</a:t>
            </a:r>
          </a:p>
          <a:p>
            <a:pPr lvl="1"/>
            <a:r>
              <a:rPr lang="en-GB" altLang="en-US"/>
              <a:t>Events determined by clock signals</a:t>
            </a:r>
          </a:p>
          <a:p>
            <a:pPr lvl="1"/>
            <a:r>
              <a:rPr lang="en-GB" altLang="en-US"/>
              <a:t>Control Bus includes clock line</a:t>
            </a:r>
          </a:p>
          <a:p>
            <a:pPr lvl="1"/>
            <a:r>
              <a:rPr lang="en-GB" altLang="en-US"/>
              <a:t>A single 1-0 is a bus cycle</a:t>
            </a:r>
          </a:p>
          <a:p>
            <a:pPr lvl="1"/>
            <a:r>
              <a:rPr lang="en-GB" altLang="en-US"/>
              <a:t>All devices can read clock line</a:t>
            </a:r>
          </a:p>
          <a:p>
            <a:pPr lvl="1"/>
            <a:r>
              <a:rPr lang="en-GB" altLang="en-US"/>
              <a:t>Usually sync on leading edge</a:t>
            </a:r>
          </a:p>
          <a:p>
            <a:pPr lvl="1"/>
            <a:r>
              <a:rPr lang="en-GB" altLang="en-US"/>
              <a:t>Usually a single cycle for an event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B486767-DEFB-4000-883A-A30DFC6E5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Synchronous - Disadvantages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A76250B-BBAE-4BFD-A580-45A22741F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Synchronous buses are clocked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some disadvantages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Everything done in multiples of clock, so something finishing in 3.1 cycles takes 4 cycles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B486767-DEFB-4000-883A-A30DFC6E5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Synchronous - Disadvantages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A76250B-BBAE-4BFD-A580-45A22741F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en-US" dirty="0"/>
              <a:t>With a mixture of fast and slow devices, we have to wait for the slowest device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Faster devices can’t run at their capacity, all devices are tied to a fixed clock rate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Consider memory device speed faster than 10ns, no speedup increase for 100Mhz clock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One solution: Use asynchronous bus</a:t>
            </a:r>
          </a:p>
        </p:txBody>
      </p:sp>
    </p:spTree>
    <p:extLst>
      <p:ext uri="{BB962C8B-B14F-4D97-AF65-F5344CB8AC3E}">
        <p14:creationId xmlns:p14="http://schemas.microsoft.com/office/powerpoint/2010/main" val="304588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EE43172-39CF-4B2E-8507-A3200E50E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Asynchronous Bus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1F78F6-E32F-422B-84E2-422924B89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No clock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Occurrence of one event on the bus follows and depends on a previous event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Requires tracking of state, hard to debug, but potential for higher performance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EE43172-39CF-4B2E-8507-A3200E50E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1F78F6-E32F-422B-84E2-422924B89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927652"/>
            <a:ext cx="7909560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 of wires, shared by the system modules that provides the communication between them</a:t>
            </a:r>
          </a:p>
          <a:p>
            <a:endParaRPr lang="en-US" dirty="0"/>
          </a:p>
          <a:p>
            <a:r>
              <a:rPr lang="en-US" dirty="0"/>
              <a:t>Local buses: provide dedicated connections with CPU, RAM, PROM…that comprise a single processor board.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4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EE43172-39CF-4B2E-8507-A3200E50E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1F78F6-E32F-422B-84E2-422924B89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914400"/>
            <a:ext cx="7909560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Dedicated Bus: provide communication between specified pairs of device. Designed to perform specialized functions (data bus, address bus…)</a:t>
            </a:r>
          </a:p>
          <a:p>
            <a:r>
              <a:rPr lang="en-US" dirty="0"/>
              <a:t>Non-dedicated Bus: involves one bus shared among all modules in the systems</a:t>
            </a:r>
          </a:p>
          <a:p>
            <a:r>
              <a:rPr lang="en-US" dirty="0"/>
              <a:t>(control bus)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904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Thankyou.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9742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0543A5-935B-45CA-AA0C-F9D5F8798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Bus?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DE8C89A-2E1D-4C61-9485-088339D6C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Usually broadcast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Everyone listens, must share the medium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Master – can read/write exclusively, only one master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Slave – everyone else can monitor data but not produce</a:t>
            </a:r>
          </a:p>
        </p:txBody>
      </p:sp>
    </p:spTree>
    <p:extLst>
      <p:ext uri="{BB962C8B-B14F-4D97-AF65-F5344CB8AC3E}">
        <p14:creationId xmlns:p14="http://schemas.microsoft.com/office/powerpoint/2010/main" val="379224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0543A5-935B-45CA-AA0C-F9D5F8798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Bus?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DE8C89A-2E1D-4C61-9485-088339D6C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Often grouped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 number of channels in one bus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e.g. 32 bit data bus is 32 separate single bit channels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Power lines may not be shown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Three major buses: data, address, control</a:t>
            </a:r>
          </a:p>
        </p:txBody>
      </p:sp>
    </p:spTree>
    <p:extLst>
      <p:ext uri="{BB962C8B-B14F-4D97-AF65-F5344CB8AC3E}">
        <p14:creationId xmlns:p14="http://schemas.microsoft.com/office/powerpoint/2010/main" val="4918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0543A5-935B-45CA-AA0C-F9D5F8798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needed</a:t>
            </a:r>
            <a:endParaRPr lang="en-GB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DE8C89A-2E1D-4C61-9485-088339D6C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buses is to reduce the number of "pathways" needed for communication between the components, by carrying out all communications over a single data channel. This is why the metaphor of a "data highway" is sometimes used.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972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0543A5-935B-45CA-AA0C-F9D5F8798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needed</a:t>
            </a:r>
            <a:endParaRPr lang="en-GB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DE8C89A-2E1D-4C61-9485-088339D6C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Synchronization between components</a:t>
            </a:r>
          </a:p>
          <a:p>
            <a:pPr marL="465138" indent="-465138">
              <a:buFont typeface="Wingdings" panose="05000000000000000000" pitchFamily="2" charset="2"/>
              <a:buChar char="Ø"/>
            </a:pPr>
            <a:r>
              <a:rPr lang="en-US" dirty="0"/>
              <a:t>HIGH speed transfer between the CPU and the MEMORY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519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762E24-8426-40E7-9E9F-F438F72C3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Big and Yellow?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3C0B4EF-5FA1-485F-A2BA-13F2F79EFF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/>
              <a:t>What do buses look like?</a:t>
            </a:r>
          </a:p>
          <a:p>
            <a:pPr lvl="1"/>
            <a:r>
              <a:rPr lang="en-GB" altLang="en-US"/>
              <a:t>Parallel lines on circuit boards</a:t>
            </a:r>
          </a:p>
          <a:p>
            <a:pPr lvl="1"/>
            <a:r>
              <a:rPr lang="en-GB" altLang="en-US"/>
              <a:t>Ribbon cables</a:t>
            </a:r>
          </a:p>
          <a:p>
            <a:pPr lvl="1"/>
            <a:r>
              <a:rPr lang="en-GB" altLang="en-US"/>
              <a:t>Strip connectors on mother boards</a:t>
            </a:r>
          </a:p>
          <a:p>
            <a:pPr lvl="2"/>
            <a:r>
              <a:rPr lang="en-GB" altLang="en-US"/>
              <a:t>e.g. PCI</a:t>
            </a:r>
          </a:p>
          <a:p>
            <a:pPr lvl="1"/>
            <a:r>
              <a:rPr lang="en-GB" altLang="en-US"/>
              <a:t>Sets of wires</a:t>
            </a:r>
          </a:p>
          <a:p>
            <a:r>
              <a:rPr lang="en-GB" altLang="en-US"/>
              <a:t>Limited by physical proximity – time delays, fan out, attenuation are all factors for long buses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762E24-8426-40E7-9E9F-F438F72C3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Big and Yellow?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9054538-FBBC-4523-91FF-E695223EF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133600"/>
            <a:ext cx="4257675" cy="3419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4F96F-736F-4876-8686-397C0C4F2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133600"/>
            <a:ext cx="5040995" cy="3419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5825F-0FF1-47CF-B025-5163BB007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133600"/>
            <a:ext cx="5610225" cy="36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3105</TotalTime>
  <Words>1247</Words>
  <Application>Microsoft Office PowerPoint</Application>
  <PresentationFormat>On-screen Show (4:3)</PresentationFormat>
  <Paragraphs>192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Monotype Sorts</vt:lpstr>
      <vt:lpstr>Palatino Linotype</vt:lpstr>
      <vt:lpstr>Tahoma</vt:lpstr>
      <vt:lpstr>Trebuchet MS</vt:lpstr>
      <vt:lpstr>Verdana</vt:lpstr>
      <vt:lpstr>Wingdings</vt:lpstr>
      <vt:lpstr>Wingdings 2</vt:lpstr>
      <vt:lpstr>4_Custom Design</vt:lpstr>
      <vt:lpstr>Objectives</vt:lpstr>
      <vt:lpstr>4.1</vt:lpstr>
      <vt:lpstr>Objectives</vt:lpstr>
      <vt:lpstr>Buses</vt:lpstr>
      <vt:lpstr>What is a Bus?</vt:lpstr>
      <vt:lpstr>What is a Bus?</vt:lpstr>
      <vt:lpstr>Why is it needed</vt:lpstr>
      <vt:lpstr>Why is it needed</vt:lpstr>
      <vt:lpstr>Big and Yellow?</vt:lpstr>
      <vt:lpstr>Big and Yellow?</vt:lpstr>
      <vt:lpstr>Characteristics</vt:lpstr>
      <vt:lpstr>Usually two main buses in a PC</vt:lpstr>
      <vt:lpstr>Bus Interconnection Scheme</vt:lpstr>
      <vt:lpstr>Data Bus</vt:lpstr>
      <vt:lpstr>Data Bus</vt:lpstr>
      <vt:lpstr>Address bus</vt:lpstr>
      <vt:lpstr>Address bus</vt:lpstr>
      <vt:lpstr>Control Bus</vt:lpstr>
      <vt:lpstr>Control Bus</vt:lpstr>
      <vt:lpstr>Control Bus</vt:lpstr>
      <vt:lpstr>PowerPoint Presentation</vt:lpstr>
      <vt:lpstr>Single Bus Problems</vt:lpstr>
      <vt:lpstr>Single Bus Problems</vt:lpstr>
      <vt:lpstr>Single Bus Problems</vt:lpstr>
      <vt:lpstr>Traditional (ISA) (with cache)</vt:lpstr>
      <vt:lpstr>Direct Memory Access</vt:lpstr>
      <vt:lpstr>Bus Types</vt:lpstr>
      <vt:lpstr>Bus Arbitration</vt:lpstr>
      <vt:lpstr>Centralized Arbitration</vt:lpstr>
      <vt:lpstr>Distributed Arbitration</vt:lpstr>
      <vt:lpstr>Timing</vt:lpstr>
      <vt:lpstr>Synchronous - Disadvantages</vt:lpstr>
      <vt:lpstr>Synchronous - Disadvantages</vt:lpstr>
      <vt:lpstr>Asynchronous Bus</vt:lpstr>
      <vt:lpstr>Summary</vt:lpstr>
      <vt:lpstr>Summary</vt:lpstr>
      <vt:lpstr>Thankyou.</vt:lpstr>
    </vt:vector>
  </TitlesOfParts>
  <Company>ut chattanooga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Context of Computing</dc:title>
  <dc:creator>Faculty</dc:creator>
  <cp:lastModifiedBy>Pious Kaira</cp:lastModifiedBy>
  <cp:revision>225</cp:revision>
  <cp:lastPrinted>2020-10-07T15:37:16Z</cp:lastPrinted>
  <dcterms:created xsi:type="dcterms:W3CDTF">2007-10-08T13:23:04Z</dcterms:created>
  <dcterms:modified xsi:type="dcterms:W3CDTF">2024-03-22T14:30:54Z</dcterms:modified>
</cp:coreProperties>
</file>