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6" r:id="rId2"/>
    <p:sldId id="300" r:id="rId3"/>
    <p:sldId id="267" r:id="rId4"/>
    <p:sldId id="268" r:id="rId5"/>
    <p:sldId id="281" r:id="rId6"/>
    <p:sldId id="269" r:id="rId7"/>
    <p:sldId id="282" r:id="rId8"/>
    <p:sldId id="271" r:id="rId9"/>
    <p:sldId id="301" r:id="rId10"/>
    <p:sldId id="272" r:id="rId11"/>
    <p:sldId id="273" r:id="rId12"/>
    <p:sldId id="298" r:id="rId13"/>
    <p:sldId id="299" r:id="rId14"/>
    <p:sldId id="283" r:id="rId15"/>
    <p:sldId id="284" r:id="rId16"/>
    <p:sldId id="290" r:id="rId17"/>
    <p:sldId id="289" r:id="rId18"/>
    <p:sldId id="291" r:id="rId19"/>
    <p:sldId id="297" r:id="rId20"/>
    <p:sldId id="292" r:id="rId21"/>
    <p:sldId id="293" r:id="rId22"/>
    <p:sldId id="294" r:id="rId23"/>
    <p:sldId id="295" r:id="rId24"/>
    <p:sldId id="296" r:id="rId25"/>
    <p:sldId id="303" r:id="rId26"/>
    <p:sldId id="288" r:id="rId27"/>
    <p:sldId id="280" r:id="rId28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9DEB1-EB03-40E3-A254-BEAE09A228B6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77924-3119-4F57-B56F-A4C50AA31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4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8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4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7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0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0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7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1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8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9DFD-3E3B-4CBF-A52A-DFE51B369AC7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68CE6-5419-41CF-B378-3483CDA55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602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EDUCATION AND DEVELOPMENT: THE LINK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24259"/>
            <a:ext cx="9144000" cy="377350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PRESENTED BY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HARRISON DAKA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2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Developments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1964-2022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57655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following may be a summary of the educational development in Zambia: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1966 </a:t>
            </a:r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ducation Act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Establishment of the University of Zambia 1966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1976 Education for Development </a:t>
            </a:r>
            <a:r>
              <a:rPr lang="en-US" dirty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raft Statement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1977 Education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eforms and Recommendations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1986 Education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eforms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mplementation Project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Establishment of the Copperbelt University, 1987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World Conference on Education for All, 1990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Focus on Learning </a:t>
            </a:r>
            <a:r>
              <a:rPr lang="en-US" dirty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olicy </a:t>
            </a:r>
            <a:r>
              <a:rPr lang="en-US" dirty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ocument, 1992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Decentralisation of Education in Zambia, 1995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7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5261"/>
            <a:ext cx="10515600" cy="802018"/>
          </a:xfrm>
        </p:spPr>
        <p:txBody>
          <a:bodyPr>
            <a:normAutofit/>
          </a:bodyPr>
          <a:lstStyle/>
          <a:p>
            <a:r>
              <a:rPr lang="en-US" dirty="0" smtClean="0"/>
              <a:t>CONTN’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Educating Our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uture 1996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Re-Entry Policy, 1997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1999 University Act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Millennium Development Goals-2000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Free Basic Education Policy, 2002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Ministry of Education Strategic Plan 2003-2007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Zambia Vision 2030 - 2006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Fifth National Development plans- 2006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Abolition of Grade Nine Examination fees, 2011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Sixth National Development Plans -2011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9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787"/>
            <a:ext cx="10515600" cy="750856"/>
          </a:xfrm>
        </p:spPr>
        <p:txBody>
          <a:bodyPr>
            <a:normAutofit/>
          </a:bodyPr>
          <a:lstStyle/>
          <a:p>
            <a:r>
              <a:rPr lang="en-US" dirty="0" smtClean="0"/>
              <a:t>CONTN’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Revised </a:t>
            </a:r>
            <a:r>
              <a:rPr lang="en-US" dirty="0">
                <a:latin typeface="Arial" pitchFamily="34" charset="0"/>
                <a:cs typeface="Arial" pitchFamily="34" charset="0"/>
              </a:rPr>
              <a:t>Sixth national Development Plans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Education Act of 2011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Higher Education Bill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2013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Amendment of the Higher Education Act, 2021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Teaching Professions Act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No. 5 of </a:t>
            </a:r>
            <a:r>
              <a:rPr lang="en-US" dirty="0">
                <a:latin typeface="Arial" pitchFamily="34" charset="0"/>
                <a:cs typeface="Arial" pitchFamily="34" charset="0"/>
              </a:rPr>
              <a:t>2013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2013 New Curriculum Framework – two career path ways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Construction of New Universities and Conversion of Public Colleges into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Universities (How many public universities are in Zambia?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7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en-GB" dirty="0" smtClean="0"/>
              <a:t>CONTN’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Sustainable Development Goals (SDGs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 - 2015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Loans and Scholarship Act of no.31 of 2016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Seventh National Development Plan – 2017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Education Skills Sector Plan -2017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Policy,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Eighth National Development Plan 2022 - 2026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855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15232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in the Education System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3227"/>
            <a:ext cx="10515600" cy="47138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vocational curricular is still a challenge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Decline in the general quality of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Limited access to secondary and tertiary education levels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Student accommodation challenge in tertiary institutions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highly motivated teaching staff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Content and supply, Demand for and management of education still affected by HIV/AIDS.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provision affected by COVID-19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 levels of educated and uneducated youth unemployment</a:t>
            </a: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86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SUMMARY OF THE COURSE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685009"/>
              </p:ext>
            </p:extLst>
          </p:nvPr>
        </p:nvGraphicFramePr>
        <p:xfrm>
          <a:off x="1068946" y="1040761"/>
          <a:ext cx="10045521" cy="455410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45521"/>
              </a:tblGrid>
              <a:tr h="942585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Course Introduction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</a:t>
                      </a: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Writing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414" marR="38414" marT="0" marB="0"/>
                </a:tc>
              </a:tr>
              <a:tr h="1874081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 and Scope of Education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 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Informal Education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Non-Formal Education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414" marR="38414" marT="0" marB="0"/>
                </a:tc>
              </a:tr>
              <a:tr h="1737437">
                <a:tc>
                  <a:txBody>
                    <a:bodyPr/>
                    <a:lstStyle/>
                    <a:p>
                      <a:pPr marL="457200" marR="0" indent="-4572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in the Pre-Colonial Era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 Education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Missionary </a:t>
                      </a: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414" marR="3841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3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in the Colonial Era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during the BSA Company Rule [1890-1924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Phelps Stoke Commission [1924]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Plan [1939]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Organisation and Development of Education [1924-1953]</a:t>
            </a:r>
          </a:p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during the federal Period [1953-1963]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9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fontScale="92500" lnSpcReduction="10000"/>
          </a:bodyPr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in the First and Second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Republics 1964 - 1991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Problems and Policies at independence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Search for Human Resource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ddis Ababa Conf. 1961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Secondary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Technical and Vocational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of University Education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Teacher education and the Teaching Profession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Misgivings about the Education System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Reforms and Innovations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Process and Content of the 1977 Educational Reforms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Educational developments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1977-1991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8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in the Third Republic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Focus on learning  Policy documents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Democratization of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Decentralization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Educating our Future Policy Document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Education for the Under-privileged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Access and Participation in Education</a:t>
            </a:r>
          </a:p>
          <a:p>
            <a:pPr fontAlgn="t"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 Conferences on Education</a:t>
            </a:r>
          </a:p>
          <a:p>
            <a:pPr fontAlgn="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Addis Ababa Conference (1961)</a:t>
            </a:r>
          </a:p>
          <a:p>
            <a:pPr fontAlgn="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Jomtien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Conference (1990)</a:t>
            </a:r>
          </a:p>
          <a:p>
            <a:pPr fontAlgn="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Dakar Conference (2000)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0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sz="4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Cross-Cutting issues in Education</a:t>
            </a:r>
            <a:endParaRPr lang="en-US" sz="4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Health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HIV/AIDS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Sustainable Development Goals (SDGs)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Globalisation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Quality Assurance in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Corruption</a:t>
            </a:r>
          </a:p>
          <a:p>
            <a:pPr fontAlgn="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0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QUESTION TO CONSIDER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CAN EDUCATION BRING ABOUT DEVELOPMENT IN 21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CENTURY?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8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4"/>
            <a:ext cx="10515600" cy="5185289"/>
          </a:xfrm>
        </p:spPr>
        <p:txBody>
          <a:bodyPr>
            <a:normAutofit/>
          </a:bodyPr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 in Education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Aid and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Debt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Financing of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Partnership in Education</a:t>
            </a:r>
          </a:p>
          <a:p>
            <a:pPr fontAlgn="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34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80"/>
            <a:ext cx="10515600" cy="5249683"/>
          </a:xfrm>
        </p:spPr>
        <p:txBody>
          <a:bodyPr/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Theoretical Perspectives in Education and Development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Human Capital Theory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Dependency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Modernisation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Theory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Sustainable Human Development Theory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71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912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10000"/>
          </a:bodyPr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AND THE QUALITY OF LIFE</a:t>
            </a:r>
            <a:endParaRPr lang="en-U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Education and Employment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Education with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Education and population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Education and Poverty</a:t>
            </a:r>
          </a:p>
          <a:p>
            <a:pPr fontAlgn="t"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 AND LITERACY ISSUES IN </a:t>
            </a: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en-U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Equity and Equality issues in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Literacy issues in education</a:t>
            </a:r>
          </a:p>
          <a:p>
            <a:pPr fontAlgn="t"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 REFORMS IN EDUCATION</a:t>
            </a:r>
            <a:endParaRPr lang="en-U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Ruralisation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of the Curriculum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Diversification of the curriculum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49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Autofit/>
          </a:bodyPr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PLANS ON EDUCATION IN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ZAMBIA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Overview of the Zambia Vision 2030 on Education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Overview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the Fifth National Development Plan  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Overview of the Revised Sixth National Development Plan 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Overview of the Seventh national Development Plan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86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88321"/>
          </a:xfrm>
        </p:spPr>
        <p:txBody>
          <a:bodyPr/>
          <a:lstStyle/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POWER OF EDUCATION IN PROMOTING DEVELOPMENT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Achievements in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Challenges and Educational Responses</a:t>
            </a:r>
          </a:p>
          <a:p>
            <a:pPr fontAlgn="t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POWER OF EDUCATION IN PROMOTING DEVELOPMENT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notion of Development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notion of Education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link between education and Development</a:t>
            </a:r>
          </a:p>
          <a:p>
            <a:pPr fontAlgn="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Overview of educational developments in Zambia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1964-2022)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5260"/>
            <a:ext cx="10515600" cy="776614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874"/>
            <a:ext cx="10515600" cy="52750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Give yourself enough time to </a:t>
            </a:r>
            <a:r>
              <a:rPr lang="en-US" dirty="0" smtClean="0"/>
              <a:t>study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Make sure your study space is organized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flow charts and </a:t>
            </a:r>
            <a:r>
              <a:rPr lang="en-US" dirty="0" smtClean="0"/>
              <a:t>diagrams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Practice on old </a:t>
            </a:r>
            <a:r>
              <a:rPr lang="en-US" dirty="0" smtClean="0"/>
              <a:t>exams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your answers to </a:t>
            </a:r>
            <a:r>
              <a:rPr lang="en-US" dirty="0" smtClean="0"/>
              <a:t>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Organize study groups with </a:t>
            </a:r>
            <a:r>
              <a:rPr lang="en-US" dirty="0" smtClean="0"/>
              <a:t>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Take regular </a:t>
            </a:r>
            <a:r>
              <a:rPr lang="en-US" dirty="0" smtClean="0"/>
              <a:t>breaks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Snacking on healthy food is good for the brain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Plan the day of your </a:t>
            </a:r>
            <a:r>
              <a:rPr lang="en-US" dirty="0" smtClean="0"/>
              <a:t>exams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Drink plenty of water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15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 Tips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8828"/>
            <a:ext cx="10515600" cy="55381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Read, Understand and Apply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When writing take note of the following: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Choose the question which you are familiar with though not interesting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Think of on which topic the question is from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Relate to other topics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your work as introduction, main body and conclusion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Flow of points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Coherency of the whole essay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Each paragraph to have one point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Spellings, language and academic sound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Practical examples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be wise otherwise no rise!</a:t>
            </a:r>
          </a:p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1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2879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latin typeface="Lucida Calligraphy" pitchFamily="66" charset="0"/>
              </a:rPr>
              <a:t>Thank you so much for your attention!</a:t>
            </a:r>
          </a:p>
          <a:p>
            <a:pPr algn="ctr">
              <a:buNone/>
            </a:pPr>
            <a:r>
              <a:rPr lang="en-US" b="1" dirty="0" smtClean="0">
                <a:latin typeface="Lucida Calligraphy" pitchFamily="66" charset="0"/>
              </a:rPr>
              <a:t>All the best in your Examinations and I wish you a</a:t>
            </a:r>
          </a:p>
          <a:p>
            <a:pPr algn="ctr">
              <a:buNone/>
            </a:pPr>
            <a:r>
              <a:rPr lang="en-US" b="1" dirty="0" smtClean="0">
                <a:latin typeface="Lucida Calligraphy" pitchFamily="66" charset="0"/>
              </a:rPr>
              <a:t> Productive vacation!</a:t>
            </a:r>
            <a:endParaRPr lang="en-US" b="1" dirty="0"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9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NOTIONS OF “DEVELOPMENT” AND “EDUCATION”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764"/>
            <a:ext cx="10515600" cy="576823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endParaRPr lang="en-US" sz="3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What </a:t>
            </a:r>
            <a:r>
              <a:rPr lang="en-US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 development?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Development has to do with economic progress and improvement in the overall quality of life.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Development implies change, improvement, increasing complexity and 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specialization.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Development implies change in social, economic and political institutions and 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individuals.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Development involves reduction in poverty, unemployment and 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inequality.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82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</a:t>
            </a: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8"/>
            <a:ext cx="10515600" cy="5004985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Development seeks people to do more, know more and have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more.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Development emphasizes economic social, community and individual  aspects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Changes include capital resources, more wealth, assets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income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education health, housing, water, sanitation and communication.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is about good roads, transportation, electricity, local industries, small scale businesses and political participation.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brings about changes in individual values, attitudes, aspirations and decision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making.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9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4546"/>
            <a:ext cx="10515600" cy="722276"/>
          </a:xfrm>
        </p:spPr>
        <p:txBody>
          <a:bodyPr>
            <a:normAutofit/>
          </a:bodyPr>
          <a:lstStyle/>
          <a:p>
            <a:r>
              <a:rPr lang="en-US" dirty="0" smtClean="0"/>
              <a:t>Cont….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8985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Education is an organised  and sustained communication process designed to bring about  learning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Education has three components: formal, non formal and informal. These three forms of education are interrelated such that it is not always easy  to attribute effects to anyone of them.</a:t>
            </a:r>
          </a:p>
          <a:p>
            <a:pPr algn="just">
              <a:buFont typeface="Wingdings" pitchFamily="2" charset="2"/>
              <a:buChar char="§"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37786"/>
            <a:ext cx="10515600" cy="149059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 there a link Between Education and Development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290" y="1352811"/>
            <a:ext cx="10515600" cy="525405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Development </a:t>
            </a:r>
            <a:r>
              <a:rPr lang="en-US" dirty="0">
                <a:latin typeface="Arial" pitchFamily="34" charset="0"/>
                <a:cs typeface="Arial" pitchFamily="34" charset="0"/>
              </a:rPr>
              <a:t>is usually linked to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formal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Formal education is an integral part of the social aspect of the development and  therefore without it, there can be no development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Formal education is necessary for the production of human resources for effective functioning of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economy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Formal education has impact on health, fertility, population and democratic participation.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Formal education fosters agricultural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productivity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It inculcates attitudes and values that are relevant to social change and economic 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Formal education promotes social mobility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7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0270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Can education bring about development in the 21</a:t>
            </a:r>
            <a:r>
              <a:rPr lang="en-US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Century?</a:t>
            </a:r>
            <a:b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707"/>
            <a:ext cx="10515600" cy="48742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Education </a:t>
            </a:r>
            <a:r>
              <a:rPr lang="en-US" dirty="0">
                <a:latin typeface="Arial" pitchFamily="34" charset="0"/>
                <a:cs typeface="Arial" pitchFamily="34" charset="0"/>
              </a:rPr>
              <a:t>should be one of the key aspects to national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development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Education is but one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vehicle of change  </a:t>
            </a:r>
            <a:r>
              <a:rPr lang="en-US" dirty="0">
                <a:latin typeface="Arial" pitchFamily="34" charset="0"/>
                <a:cs typeface="Arial" pitchFamily="34" charset="0"/>
              </a:rPr>
              <a:t>and not an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independent driving force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It depends on who is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driving it </a:t>
            </a:r>
            <a:r>
              <a:rPr lang="en-US" dirty="0">
                <a:latin typeface="Arial" pitchFamily="34" charset="0"/>
                <a:cs typeface="Arial" pitchFamily="34" charset="0"/>
              </a:rPr>
              <a:t>and where the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driver wants </a:t>
            </a:r>
            <a:r>
              <a:rPr lang="en-US" dirty="0">
                <a:latin typeface="Arial" pitchFamily="34" charset="0"/>
                <a:cs typeface="Arial" pitchFamily="34" charset="0"/>
              </a:rPr>
              <a:t>to go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For education to bring about development,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more resources must be invested in it.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The education system must be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restructured</a:t>
            </a:r>
            <a:r>
              <a:rPr lang="en-US" dirty="0">
                <a:latin typeface="Arial" pitchFamily="34" charset="0"/>
                <a:cs typeface="Arial" pitchFamily="34" charset="0"/>
              </a:rPr>
              <a:t> in such a way that it meets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obstacles from society</a:t>
            </a:r>
            <a:r>
              <a:rPr lang="en-US" dirty="0">
                <a:latin typeface="Arial" pitchFamily="34" charset="0"/>
                <a:cs typeface="Arial" pitchFamily="34" charset="0"/>
              </a:rPr>
              <a:t>, from the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system itself </a:t>
            </a:r>
            <a:r>
              <a:rPr lang="en-US" dirty="0">
                <a:latin typeface="Arial" pitchFamily="34" charset="0"/>
                <a:cs typeface="Arial" pitchFamily="34" charset="0"/>
              </a:rPr>
              <a:t>and from the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economy.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2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1347442"/>
          </a:xfrm>
        </p:spPr>
        <p:txBody>
          <a:bodyPr>
            <a:normAutofit/>
          </a:bodyPr>
          <a:lstStyle/>
          <a:p>
            <a:r>
              <a:rPr lang="en-US" dirty="0" smtClean="0"/>
              <a:t>CONTN’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3540"/>
            <a:ext cx="10515600" cy="499347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can thus speed up the process of development if it promoted: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espect for learning and pursuit of truth</a:t>
            </a:r>
          </a:p>
          <a:p>
            <a:pPr marL="571500" indent="-571500" algn="just">
              <a:buAutoNum type="roman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Training for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high level manpower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requirements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raining for problem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solving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1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en-US" dirty="0" smtClean="0"/>
              <a:t>CONTN’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These different aspects of education can however only be met if we put in place education needs such as: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Better and well qualified teachers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Better and relevant curriculum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Adequate and appropriate teaching and learning materials</a:t>
            </a:r>
          </a:p>
          <a:p>
            <a:pPr marL="571500" indent="-571500" algn="just">
              <a:buAutoNum type="roman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Better evaluation and examination systems.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This is the only way through which education can bring about national development.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Words>1341</Words>
  <Application>Microsoft Office PowerPoint</Application>
  <PresentationFormat>Widescreen</PresentationFormat>
  <Paragraphs>221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Lucida Calligraphy</vt:lpstr>
      <vt:lpstr>Wingdings</vt:lpstr>
      <vt:lpstr>Office Theme</vt:lpstr>
      <vt:lpstr> EDUCATION AND DEVELOPMENT: THE LINK</vt:lpstr>
      <vt:lpstr>QUESTION TO CONSIDER</vt:lpstr>
      <vt:lpstr>THE NOTIONS OF “DEVELOPMENT” AND “EDUCATION”</vt:lpstr>
      <vt:lpstr>Cont…</vt:lpstr>
      <vt:lpstr>Cont….</vt:lpstr>
      <vt:lpstr>Is there a link Between Education and Development?</vt:lpstr>
      <vt:lpstr>Can education bring about development in the 21st Century? </vt:lpstr>
      <vt:lpstr>CONTN’</vt:lpstr>
      <vt:lpstr>CONTN’</vt:lpstr>
      <vt:lpstr>Educational Developments 1964-2022</vt:lpstr>
      <vt:lpstr>CONTN’</vt:lpstr>
      <vt:lpstr>CONTN’</vt:lpstr>
      <vt:lpstr>CONTN’</vt:lpstr>
      <vt:lpstr> Current Challenges in the Education System </vt:lpstr>
      <vt:lpstr>REVIEW AND SUMMARY OF THE COURSE</vt:lpstr>
      <vt:lpstr>Cont…</vt:lpstr>
      <vt:lpstr>Cont….</vt:lpstr>
      <vt:lpstr>Cont….</vt:lpstr>
      <vt:lpstr>Cont…</vt:lpstr>
      <vt:lpstr>Cont…</vt:lpstr>
      <vt:lpstr>Cont….</vt:lpstr>
      <vt:lpstr>Cont…</vt:lpstr>
      <vt:lpstr>Cont…</vt:lpstr>
      <vt:lpstr>Cont…</vt:lpstr>
      <vt:lpstr>Examination Tips</vt:lpstr>
      <vt:lpstr>Examination Tips</vt:lpstr>
      <vt:lpstr>Cont…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 1010 LECTURE</dc:title>
  <dc:creator>User3</dc:creator>
  <cp:lastModifiedBy>H. Daka</cp:lastModifiedBy>
  <cp:revision>52</cp:revision>
  <cp:lastPrinted>2016-08-15T05:47:23Z</cp:lastPrinted>
  <dcterms:created xsi:type="dcterms:W3CDTF">2015-12-31T14:08:00Z</dcterms:created>
  <dcterms:modified xsi:type="dcterms:W3CDTF">2022-10-19T11:09:00Z</dcterms:modified>
</cp:coreProperties>
</file>