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027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1BB09E-F4C4-4C64-8D33-D0AB315D3A3B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56A9F-9F99-4790-AE26-36E449F2D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9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rporatefinanceinstitute.com/resources/careers/compensation/remuneration/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corporatefinanceinstitute.com/resources/knowledge/economics/gross-domestic-product-gdp/" TargetMode="External"/><Relationship Id="rId4" Type="http://schemas.openxmlformats.org/officeDocument/2006/relationships/hyperlink" Target="https://corporatefinanceinstitute.com/resources/knowledge/economics/demographics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Gini</a:t>
            </a:r>
            <a:r>
              <a:rPr lang="en-US" dirty="0" smtClean="0"/>
              <a:t> coefficient (</a:t>
            </a:r>
            <a:r>
              <a:rPr lang="en-US" dirty="0" err="1" smtClean="0"/>
              <a:t>Gini</a:t>
            </a:r>
            <a:r>
              <a:rPr lang="en-US" dirty="0" smtClean="0"/>
              <a:t> index or </a:t>
            </a:r>
            <a:r>
              <a:rPr lang="en-US" dirty="0" err="1" smtClean="0"/>
              <a:t>Gini</a:t>
            </a:r>
            <a:r>
              <a:rPr lang="en-US" dirty="0" smtClean="0"/>
              <a:t> ratio) is a statistical measure of economic inequality in a population. The coefficient measures the dispersion of </a:t>
            </a:r>
            <a:r>
              <a:rPr lang="en-US" dirty="0" smtClean="0">
                <a:hlinkClick r:id="rId3"/>
              </a:rPr>
              <a:t>income</a:t>
            </a:r>
            <a:r>
              <a:rPr lang="en-US" dirty="0" smtClean="0"/>
              <a:t> or distribution of wealth among the members of a </a:t>
            </a:r>
            <a:r>
              <a:rPr lang="en-US" dirty="0" smtClean="0">
                <a:hlinkClick r:id="rId4"/>
              </a:rPr>
              <a:t>population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coefficient of zero indicates a perfectly equal distribution of income or </a:t>
            </a:r>
            <a:r>
              <a:rPr lang="en-US" dirty="0" smtClean="0">
                <a:hlinkClick r:id="rId5"/>
              </a:rPr>
              <a:t>wealth</a:t>
            </a:r>
            <a:r>
              <a:rPr lang="en-US" dirty="0" smtClean="0"/>
              <a:t> within a population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317A53-6F24-40B5-A127-485245496C7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560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3804-D077-4F61-892A-F0395196D414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F2018-1927-4F55-82B8-0C59A5BE1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92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3804-D077-4F61-892A-F0395196D414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F2018-1927-4F55-82B8-0C59A5BE1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479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3804-D077-4F61-892A-F0395196D414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F2018-1927-4F55-82B8-0C59A5BE1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741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3804-D077-4F61-892A-F0395196D414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F2018-1927-4F55-82B8-0C59A5BE1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066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3804-D077-4F61-892A-F0395196D414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F2018-1927-4F55-82B8-0C59A5BE1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453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3804-D077-4F61-892A-F0395196D414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F2018-1927-4F55-82B8-0C59A5BE1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65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3804-D077-4F61-892A-F0395196D414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F2018-1927-4F55-82B8-0C59A5BE1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269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3804-D077-4F61-892A-F0395196D414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F2018-1927-4F55-82B8-0C59A5BE1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32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3804-D077-4F61-892A-F0395196D414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F2018-1927-4F55-82B8-0C59A5BE1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72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3804-D077-4F61-892A-F0395196D414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F2018-1927-4F55-82B8-0C59A5BE1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307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3804-D077-4F61-892A-F0395196D414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F2018-1927-4F55-82B8-0C59A5BE1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49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33804-D077-4F61-892A-F0395196D414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F2018-1927-4F55-82B8-0C59A5BE1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5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2468" y="530718"/>
            <a:ext cx="8675531" cy="2979245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PLANS ON EDUCATION IN ZAMBIA</a:t>
            </a:r>
            <a:endParaRPr lang="en-US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244970"/>
          </a:xfrm>
        </p:spPr>
        <p:txBody>
          <a:bodyPr>
            <a:normAutofit fontScale="47500" lnSpcReduction="20000"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LECTURE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BY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K. MWELWA</a:t>
            </a:r>
          </a:p>
          <a:p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OF EDUCATIONAL ADMINISTRATION AND POLICY STUDIES</a:t>
            </a:r>
          </a:p>
          <a:p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OF EDUCATION </a:t>
            </a:r>
          </a:p>
          <a:p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UNZA</a:t>
            </a:r>
          </a:p>
          <a:p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endParaRPr lang="en-US" sz="4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282" y="600735"/>
            <a:ext cx="1546001" cy="1466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5673" y="530718"/>
            <a:ext cx="1675327" cy="146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3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Characteristics of a Zambia Aspired by Zambians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lnSpcReduction="10000"/>
          </a:bodyPr>
          <a:lstStyle/>
          <a:p>
            <a:pPr marL="571500" indent="-571500" algn="just">
              <a:buAutoNum type="romanL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shared Destiny, united in diversity, Equitably integrated and Democratic in Governance, promoting patriotism and Ethnic integration</a:t>
            </a:r>
          </a:p>
          <a:p>
            <a:pPr marL="571500" indent="-571500" algn="just">
              <a:buAutoNum type="romanL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continuous path for ever refining, ever advancing and ever consolidating Democratic disposition and progressive adaptation from global best practices.</a:t>
            </a:r>
          </a:p>
          <a:p>
            <a:pPr marL="571500" indent="-571500" algn="just">
              <a:buAutoNum type="romanL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devolved political system  and structures while relating to the roots and positive aspects of their mode of social, cultural and mortal values.</a:t>
            </a:r>
          </a:p>
          <a:p>
            <a:pPr marL="571500" indent="-571500" algn="just">
              <a:buAutoNum type="romanL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Economically, socially and politically  integrated with the sub-region Africa  and the rest of the world.</a:t>
            </a:r>
          </a:p>
          <a:p>
            <a:pPr marL="571500" indent="-571500" algn="just">
              <a:buAutoNum type="romanL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Strong  and cohesive  industrial linkages in the primary, secondary and tertiary sectors.</a:t>
            </a:r>
          </a:p>
          <a:p>
            <a:pPr marL="571500" indent="-571500" algn="just">
              <a:buAutoNum type="romanLcPeriod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AutoNum type="romanL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58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948" y="961301"/>
            <a:ext cx="10815851" cy="531666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Vi. Diversified and balanced and strong industrial sector, a modern agricultural sector and an efficient  and productive service sectors.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Vii.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 diversified educational curricula that are responsive to the knowledge, values attitudes and practical skill needs of individuals and society at large.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Viii.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Regional center of excellence in health and education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Ix. Opportunities for all citizens to become resourceful and prosperous nationals.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X.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Access for all to good quality basic human necessities such as shelter, titled land, health  and education facilities and clothing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338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Xi. Development principles  consistent with sustainable environment and  natural resource management principles.</a:t>
            </a: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Xii. Strong entrepreneurial capabilities, self-reliant, outward looking  and enterprising, where nationals take advantage of potential and available opportunities.</a:t>
            </a: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Xiii. Exemplary work ethics honest, high human  and ethical values, quality consciousness and the quest of excellence.</a:t>
            </a: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Xix. Decentralized government systems</a:t>
            </a: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Xv. Safe and Secure social environment</a:t>
            </a: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Xvi. Opportunities for all citizens to become resourceful and prosperous nationals</a:t>
            </a:r>
          </a:p>
          <a:p>
            <a:pPr marL="0" indent="0" algn="just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475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In order to achieve a Zambia characterized by such aspirations, the Vision 2030 outlines vision and targets for various sectors of the economy in order to: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Promote economic growth  and wealth creation;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Social Investment and Human Development,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nd create an enabling environment for sustainable social and economic development.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Let's look at social investment and human development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59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Investment and Human Development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area, the Zambia Vision 2030 outlines the vision, goals and targets for the Education and Skills Development sector.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vision for education and skills development is to promote: “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Innovative and Productive lifelong Education and Training for all by 2030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” and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“Become a Regional Centre of Excellence in Health and Education”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achieve this vision for education and skills development, a number of targets and goals will have to be achieved within 25 years.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88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Goals and Targets for Education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Institute a comprehensive  and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diversified curricula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 is responsive  to the social and economic needs of the individual and the country by 2030.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Ii. Raise the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literacy levels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80% by 2015 towards eliminating illiteracy by 2030.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Iii. Raise the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Net Enrolment Rates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96% by 2010 and to 99% by 2030 at basic school level (1-9).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Iv. Enhance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pupil-teacher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ratio to 40:1 at basic school and 25:1 at secondary school by 2030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860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V. Enhance the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pupil/textbook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ratio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basic school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1:1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in all subjects by 2030 and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1:3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in all subjects at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secondary school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by 2030.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VI. Reduce the average distance to basic schools by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5KM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radius to 75% of the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potential learners by 2030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VII. Increase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university  and skills development training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output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by 2 percent  per annum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and increase equity of access while maintaining internationally recognized  and locally validated standards of quality.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522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Socio-Economic outcomes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With regards to the overall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social economic outcomes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to become a middle income nation, Zambia aspires to achieve the following by the year 2030: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attain and sustain annual real economic growth rates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between 6 and 10 percent.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attain and maintain a 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moderate inflation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rate at 5 percent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declare the annual population growth rate from its 2005  rate of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2.9 percent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a rate less than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1.0 percent over the next 25 years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reduce the national poverty head count to less than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20 percent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of the population, 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to reduce income inequalities measured by a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Gini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Coefficient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of less than 40 percent.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60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6. To promote secure access to safe and portable water and improved sanitation facilities to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100 percent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of the population in both urban and rural areas.</a:t>
            </a:r>
          </a:p>
          <a:p>
            <a:pPr algn="just"/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vision 2030 document also highlight that the attainment of these goals and targets will require addressing some challenges which the nation has continued facing.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57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Challenges to Overcome 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Achieving Zambia’s vision implies overcoming a number of challenges such as: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Sustaining adequate  supply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of competent, highly skilled and motivated human resources.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Investing  in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people through education  and training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ensure job creation and social economic transformation.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Attaining and sustaining high levels of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economic growth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Maintaining efficiency, effectiveness, transparency and accountability in the use of public resources.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800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685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467562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This lecture introduces you to how education is embedded within the development planning process in Zambia.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 highlights that since education is an indispensable part of the development process, it's provision is also supposed to be planned for.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focus will be on three short term development plans and the vision 2030.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These are the Fifth National Development Plan; the Sixth National Development Plan, the Revised Sixth National Development Plan and the Seventh National Development Plan.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All the above mentioned plans have been used and continue to work towards achieving the aspirations of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Zambia’s Vision 2030.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1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Ensuring a health population in which the incidences of major diseases such as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Tuberculosis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Malaria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is reduced with the HIV prevalence brought under control  with a progressively reduced incident rate in both urban and rural areas and among both men and women.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633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5911"/>
            <a:ext cx="10515600" cy="566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8186" y="566671"/>
            <a:ext cx="10856890" cy="5872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38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FNDP was implemented between the years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2006 and 2011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 was aimed at achieving, in part, within a period of five years some of the long term goals and targets set out in Zambia’s Vision 2030.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FNDP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themed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“Broad based Wealth and Job Creation through Citizenry Participation and Technological Advancement” while strategically focusing on “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Economic Infrastructure and 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Human Resources Development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context of economic infrastructure and Human resource Development, the plan focused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social investments in health and Education.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899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realize the goals of this five-year plan, focus was on different policies.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context of human resource development, the FNDP focused on the following social policies: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Poverty reduction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Public investment in effective HIV and AIDS interventions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Public investment in education and Health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Social safety nets.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26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plan, Education and Skills Development had been recognized as key drivers to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social and economic development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 they provide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equality of opportunities for individuals to participate in the development process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of the their communities and the nation at large.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main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focus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of the Fifth National Development Plan in terms of Education and Skills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evelopment was to come up with an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investment framework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the sector for a period of five years.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75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80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 Analysis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At the time the FNDP was to be implemented - the following situation existed in the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 sub-sectors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ECCDE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ECCDE- had a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fragmented curriculum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lack of coherent policy, standards monitoring and supervision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Financing of ECCDE remained unclear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as most of the learning dispersed  at this level in the hands of the private providers.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BASIC EDUCATION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Improvements in access to basic education were made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Gross Enrolment Ratio (GER) for grades 1-9 went up for 75.1 in 2000 to 89.8 in 2004.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50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80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Net Enrolment Ratio  (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NER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 increased from 68.1 in 2000 to 75.4 in 2004.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This was achieved through increased access to community schools.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But disparities still existed between male and Female pupils (86.4 females and 93.2 for males) and completion states of 65.8%  and 78.3 % respectively.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LITERACY EDUCATION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2003 the national literacy rate of the age group 15-24 years old was 70%.</a:t>
            </a:r>
          </a:p>
          <a:p>
            <a:pPr marL="0" indent="0" algn="just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30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80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There was less government engagement/involvement in terms of resources provision and development of institutional structures and mechanisms to facilitate the development of a coordinated, coherent,  and sustainable programmes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HIGH SCHOOL EDUCATION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Infrastructure development in the high school education subsector (grade 10-12) remained stagnant since 1970.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There had been stead increase in student enrolment since 2000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Completion rates had improved from 11.9% in 2000 to 18% in 2004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Quality of high school education declined.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231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80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Teacher-pupil ration worsened from 2000 to 10.9 to 16 in 2004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Many teachers where not qualified to teacher at senior secondary school level.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Examination pass rate at grade 12 remained below 70% in 2000.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EDUCATION:UNIVERSITY EDUCATION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As at December, 2004, Zambia had 25,000 graduates from UNZA and CBU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Close to 90% of academic members of staff were Zambians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Post graduate training was still lagging behind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UNZA and CBU experienced under funding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1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Universities were overcrowded, dilapidated infrastructure, high student-lecturer ratio, in expanded educational facilities, high levels of indebtedness,  and inadequate educational materials  and ICT.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TERTIARY EDUCATION: TEACHER EDUCATION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2005, Zambia had 10 basic college of education: 2 junior secondary colleges of education, and UNZA were training secondary school teachers.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Zambia Teacher Education Course (ZATEC) was introduced  to increase the number of basic school teachers.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CPDs were introduced  to upgrade teacher qualifications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126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Development Planning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Planning is a process of deciding in advance how certain processes and programmes will be carried out in order to achieve the intended goals over a period of time.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Planning can either be long term or short term.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National planning is however, long term planning.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This is a long term plan for the development of the national economy.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Such plans usually cover a period of five years or more.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54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Distance education programmes were introduced at UNZA  and in Colleges of Secondary Teacher Education.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Teacher education had challenges such as poor funding, poor infrastructure, inadequate starting, leading to high lecturer-student ratio, high teacher attrition, inadequate teaching/learning materials and ICT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Poor retention of teachers in schools.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829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SKILLS EDUCATION AND TEVET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2005, Zambia’s economy was not doing very well.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country this had no capacity to create more employment opportunities for the youth.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government had introduced TEVET reforms through the formulation of the of the TEVET policy (1996) and the TEVET act in 1998.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As a result of the TEVET Act, TEVETA was established under the MSTVT (at that time) to regulate all forms of technical and vocational education in Zambia.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mandate of TEVET were to ensure access, equity, and participation in TEVET by all and to ensure employability of TEVET graduates.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572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sector faced a number of challenges.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One of the challenges faced, was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lack of proper growth of the employment  sector to afford employment opportunities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school leavers and  graduates from TEVET institutions.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sector also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faced financing challenges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promote skills training.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EQUITY ISSUES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equity issues focused the challenges faced in areas such as the OVCS; CSEN; HIV/AIDS; Gender, SHN, Bursaries for university students, and education financing in general.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467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GOALS OF THE EDUCATION SECTOR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During the period of the FNDP, the goals of the education sector were as follows: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ensure that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universal basic education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was provided to all children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ensure that opportunities exist for all citizens to have equitable access to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ECCDE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basic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high school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tertiary education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technical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vocational training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improve the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quality and relevance of education and skills training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promote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efficiency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cost effectiveness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in education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enhance institutional coordination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both public and private education and training institutions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823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OBJECTIVES, STRATEGIES  AND PROGRAMMES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objectives of the FNDP in terms of education and skills development were: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strengthen and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 institutional framework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coordinate the provision of education and training through, government, community and private institutions.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introduce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policy changes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reflective of the current educational requirements.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promote the use of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alternative modes of education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training provision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promote 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innovative methodologies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learning institution.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59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promote the use of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responsive monitoring  of standards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assessment tools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enhance the provision of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teaching and learning materials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number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of strategies and programmes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were put in place to achieve these objectives.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74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STRATEGIES AND PROGRAMMES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strategies and programmes covered different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sub-sectors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such as ECCDE, Basic, Literacy, High School, Teacher Education,  and Basic Skills, Technical education training sectors  as shown below.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68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0126"/>
            <a:ext cx="10515600" cy="50496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655095"/>
          <a:ext cx="10515600" cy="59876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3997"/>
                <a:gridCol w="2784143"/>
                <a:gridCol w="7027460"/>
              </a:tblGrid>
              <a:tr h="503609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SUB-SECTOR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STRATEGIES OR PROGRAMME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654724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Wingdings" panose="05000000000000000000" pitchFamily="2" charset="2"/>
                        <a:buChar char="§"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Curriculum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Development  and educational Materials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Wingdings" panose="05000000000000000000" pitchFamily="2" charset="2"/>
                        <a:buChar char="§"/>
                      </a:pP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objective was to 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 a comprehensive  and diversified curriculum 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that is interlinked  through all educational levels and provide  relevant educational materials.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64356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Students and Assessments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develop a 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comprehensive  assessment system reflective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an outcome  and demand based curriculum.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64356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 Education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strengthen systems of 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CPD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management and support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24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strengthen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system of 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initial teacher  training,</a:t>
                      </a:r>
                      <a:r>
                        <a:rPr lang="en-US" sz="2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management and support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570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0126"/>
            <a:ext cx="10515600" cy="50496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655095"/>
          <a:ext cx="10515600" cy="62428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3997"/>
                <a:gridCol w="2797791"/>
                <a:gridCol w="7013812"/>
              </a:tblGrid>
              <a:tr h="477669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SUB-SECTOR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STRATEGIES OR PROGRAMME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80154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Infrastructure Development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provide 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appropriate  and sufficient infrastructure facilities  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services including 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rehabilitation and maintenance  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order to improve equitable access to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quality of education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55890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Distance Education and Open Learning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expand  access and participation  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the provision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of basic education through alternative modes  of delivering using appropriate methods and techniques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55890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Equity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 flexible  and inclusive education,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programmes that provide mechanism for increasing  equitable access to quality  basic education for </a:t>
                      </a:r>
                      <a:r>
                        <a:rPr lang="en-US" sz="2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CSEN and OVC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provide  interventions on </a:t>
                      </a:r>
                      <a:r>
                        <a:rPr lang="en-US" sz="2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HIV and AIDS 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</a:t>
                      </a:r>
                      <a:r>
                        <a:rPr lang="en-US" sz="2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SHN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21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0126"/>
            <a:ext cx="10515600" cy="50496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655095"/>
          <a:ext cx="10515600" cy="57583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3997"/>
                <a:gridCol w="2797791"/>
                <a:gridCol w="7013812"/>
              </a:tblGrid>
              <a:tr h="477669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SUB-SECTOR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STRATEGIES </a:t>
                      </a:r>
                      <a:r>
                        <a:rPr lang="en-US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801544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  <a:endParaRPr lang="en-US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Management and Administration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develop, revise and improve the overall framework  for quality educational planning, human resource, financial management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administration of educational delivery.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558904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</a:t>
                      </a:r>
                      <a:endParaRPr lang="en-US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Research (University Education)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strengthen research and innovation capabilities in private and public  tertiary institutions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558904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Basic</a:t>
                      </a:r>
                      <a:r>
                        <a:rPr lang="en-US" sz="2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Skills Education and TEVET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develop,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revise and improve the overall framework  for quality educational planning, human resources, management and administration of technical  and vocational education delivery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835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They attempt to remove bottlenecks to economic development by coordinating the growth of different sectors of the economy by making appropriate investment and manpower planning arrangements.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 and Skills Development is for example, one of the sectors which are planned for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Zambia the processes of national planning started in the1960’s when the UNIP government formed government.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instance before Zambia adopted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Multipartism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in 1991, the UNIP government had already put in place at least four (4) national development plans.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47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80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number of performance indicators were put in place to monitor the progress and impact  of FNDP educational programmes.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This was to be achieved  using various methods such as: 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Net Enrolment Ratios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Completion Rates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Pupil or Student-Teacher/instructor/Lecturer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Gender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arity Index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others</a:t>
            </a:r>
          </a:p>
          <a:p>
            <a:pPr marL="571500" indent="-571500">
              <a:buFont typeface="+mj-lt"/>
              <a:buAutoNum type="roman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43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498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Key Performance Indicators for Education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100138"/>
            <a:ext cx="10620374" cy="7000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587" y="1800224"/>
            <a:ext cx="10515600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41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071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Performance Indicators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985838"/>
            <a:ext cx="10515600" cy="4214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85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This lecture has highlighted what Zambia aspired to achieve in the context of Education through the FNDP.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 also brings out the subsectors in the education sector which were to be focused on.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addition it also highlights the situation of what existed at then time the plan was being implemented.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man thrust of the FNDP therefore was to come up with an investment framework for various social sectors including education.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51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Planning for national development, however, ceased in Zambia between 1991 to 2004.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National development planning thus resumed only in 2005 when Levy Patrick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Mwanawasa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became the Republican president.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Since 2006, all national development plans put in place by the government are aimed at achieving the Zambia’s long term goals, outlined in the vision 2030.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19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7426"/>
            <a:ext cx="10515600" cy="50227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Zambia Vision 2030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93" y="669703"/>
            <a:ext cx="11359166" cy="57697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278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her quest to systematically plan for development, Zambia embarked long term planning in 2005.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Vision 2030 was thus launched as a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25 years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long term planning for Zambia’s vision by the then president Levy Patrick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Mwanawasa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idea behind the Vision 2030 was to create  a future foundation for a sustainable and prosperous nation.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Vision 2030,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reflects Zambia’s collective understanding, aspirations and determination of its people to be a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prosperous middle income country.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033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document  thus highlights the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goals and targets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be Achieved by various sectors on the economy.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By the year 2030, Zambia aspire to have a strong and dynamic middle-income industrial nation.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This is in line with a number of values and principles upon which the vision is premised: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Respect for human rights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Sustainable development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Fostering family values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28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 positive attitude to work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Peaceful coexistence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And upholding good traditional values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reason for embracing all these principles is to provide  opportunities for improving the lives and wellbeing of all Zambians.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 in their quest  for Zambia to become  a “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Prosperous Middle Income Nation by the year 2030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”, the Vision 2030 put it that Zambian’s aspire A Zambia characterized by a number of different fundamental aspects.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29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3092</Words>
  <Application>Microsoft Office PowerPoint</Application>
  <PresentationFormat>Widescreen</PresentationFormat>
  <Paragraphs>262</Paragraphs>
  <Slides>43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Arial</vt:lpstr>
      <vt:lpstr>Calibri</vt:lpstr>
      <vt:lpstr>Calibri Light</vt:lpstr>
      <vt:lpstr>Wingdings</vt:lpstr>
      <vt:lpstr>Office Theme</vt:lpstr>
      <vt:lpstr>DEVELOPMENT PLANS ON EDUCATION IN ZAMBIA</vt:lpstr>
      <vt:lpstr>Introduction</vt:lpstr>
      <vt:lpstr>Development Planning</vt:lpstr>
      <vt:lpstr>Cont…</vt:lpstr>
      <vt:lpstr>Cont…</vt:lpstr>
      <vt:lpstr>Zambia Vision 2030</vt:lpstr>
      <vt:lpstr>Cont…</vt:lpstr>
      <vt:lpstr>Cont…</vt:lpstr>
      <vt:lpstr>Cont…</vt:lpstr>
      <vt:lpstr>Characteristics of a Zambia Aspired by Zambians</vt:lpstr>
      <vt:lpstr>Cont…</vt:lpstr>
      <vt:lpstr>Cont…</vt:lpstr>
      <vt:lpstr>Cont…</vt:lpstr>
      <vt:lpstr>Social Investment and Human Development</vt:lpstr>
      <vt:lpstr>Goals and Targets for Education</vt:lpstr>
      <vt:lpstr>Cont…</vt:lpstr>
      <vt:lpstr>Socio-Economic outcomes</vt:lpstr>
      <vt:lpstr>Cont…</vt:lpstr>
      <vt:lpstr>Challenges to Overcome </vt:lpstr>
      <vt:lpstr>Cont…</vt:lpstr>
      <vt:lpstr>Cont…</vt:lpstr>
      <vt:lpstr>Cont…</vt:lpstr>
      <vt:lpstr>Cont…</vt:lpstr>
      <vt:lpstr>Cont…</vt:lpstr>
      <vt:lpstr>Situation Analysis</vt:lpstr>
      <vt:lpstr>Cont…</vt:lpstr>
      <vt:lpstr>Cont…</vt:lpstr>
      <vt:lpstr>Cont…</vt:lpstr>
      <vt:lpstr>Cont…</vt:lpstr>
      <vt:lpstr>Cont…</vt:lpstr>
      <vt:lpstr>Cont…</vt:lpstr>
      <vt:lpstr>Cont…</vt:lpstr>
      <vt:lpstr>GOALS OF THE EDUCATION SECTOR</vt:lpstr>
      <vt:lpstr>OBJECTIVES, STRATEGIES  AND PROGRAMMES</vt:lpstr>
      <vt:lpstr>Cont…</vt:lpstr>
      <vt:lpstr>Cont…</vt:lpstr>
      <vt:lpstr>Cont…</vt:lpstr>
      <vt:lpstr>Cont…</vt:lpstr>
      <vt:lpstr>Cont…</vt:lpstr>
      <vt:lpstr>Cont…</vt:lpstr>
      <vt:lpstr>Key Performance Indicators for Education</vt:lpstr>
      <vt:lpstr>Performance Indicators</vt:lpstr>
      <vt:lpstr>Cont…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PLANS ON EDUCATION IN ZAMBIA</dc:title>
  <dc:creator>Mwelwa</dc:creator>
  <cp:lastModifiedBy>Mwelwa</cp:lastModifiedBy>
  <cp:revision>1</cp:revision>
  <dcterms:created xsi:type="dcterms:W3CDTF">2019-10-13T18:11:02Z</dcterms:created>
  <dcterms:modified xsi:type="dcterms:W3CDTF">2019-10-13T18:11:21Z</dcterms:modified>
</cp:coreProperties>
</file>