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BRACHIAL PLEXUS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28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429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Branches of the brachial plexus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71600"/>
            <a:ext cx="9403742" cy="487679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Roots </a:t>
            </a:r>
          </a:p>
          <a:p>
            <a:r>
              <a:rPr lang="en-GB" sz="3600" dirty="0" smtClean="0"/>
              <a:t>Dorsal scapular nerve (C5) </a:t>
            </a:r>
          </a:p>
          <a:p>
            <a:r>
              <a:rPr lang="en-GB" sz="3600" dirty="0" smtClean="0"/>
              <a:t>Long thoracic nerve (C5, 6 and 7)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Upper trunk</a:t>
            </a:r>
          </a:p>
          <a:p>
            <a:r>
              <a:rPr lang="en-GB" sz="3600" dirty="0" smtClean="0"/>
              <a:t>Nerve to </a:t>
            </a:r>
            <a:r>
              <a:rPr lang="en-GB" sz="3600" dirty="0" err="1" smtClean="0"/>
              <a:t>subclavius</a:t>
            </a:r>
            <a:r>
              <a:rPr lang="en-GB" sz="3600" dirty="0" smtClean="0"/>
              <a:t> (C5 and C6)</a:t>
            </a:r>
          </a:p>
          <a:p>
            <a:r>
              <a:rPr lang="en-GB" sz="3600" dirty="0" err="1" smtClean="0"/>
              <a:t>Suprascapular</a:t>
            </a:r>
            <a:r>
              <a:rPr lang="en-GB" sz="3600" dirty="0" smtClean="0"/>
              <a:t> nerve (supplies the supraspinatus and infraspinatus muscle)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76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Branches of the cords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52983"/>
            <a:ext cx="9403742" cy="5705017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Lateral cord</a:t>
            </a:r>
          </a:p>
          <a:p>
            <a:r>
              <a:rPr lang="en-GB" sz="2800" dirty="0" smtClean="0"/>
              <a:t>Musculocutaneous nerve (C5,6)</a:t>
            </a:r>
          </a:p>
          <a:p>
            <a:r>
              <a:rPr lang="en-GB" sz="2800" dirty="0" smtClean="0"/>
              <a:t>Lateral pectoral nerve (C5,6)</a:t>
            </a:r>
          </a:p>
          <a:p>
            <a:r>
              <a:rPr lang="en-GB" sz="2800" dirty="0" smtClean="0"/>
              <a:t>Lateral root of median nerve (C5, 6, 7)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Medial cord</a:t>
            </a:r>
          </a:p>
          <a:p>
            <a:r>
              <a:rPr lang="en-GB" sz="2800" dirty="0" smtClean="0"/>
              <a:t>Medial pectoral nerve (C8, T1)</a:t>
            </a:r>
          </a:p>
          <a:p>
            <a:r>
              <a:rPr lang="en-GB" sz="2800" dirty="0" smtClean="0"/>
              <a:t>Medial cutaneous nerve of arm (C8, T1)</a:t>
            </a:r>
          </a:p>
          <a:p>
            <a:r>
              <a:rPr lang="en-GB" sz="2800" dirty="0"/>
              <a:t>Medial cutaneous nerve of </a:t>
            </a:r>
            <a:r>
              <a:rPr lang="en-GB" sz="2800" dirty="0" smtClean="0"/>
              <a:t>forearm </a:t>
            </a:r>
            <a:r>
              <a:rPr lang="en-GB" sz="2800" dirty="0"/>
              <a:t>(C8, T1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Ulnar nerve (C7, C8, T1)</a:t>
            </a:r>
          </a:p>
          <a:p>
            <a:r>
              <a:rPr lang="en-GB" sz="2800" dirty="0" smtClean="0"/>
              <a:t>Medial root of median nerve (C8, T1)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9933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Branches of the cords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Posterior cord</a:t>
            </a:r>
          </a:p>
          <a:p>
            <a:r>
              <a:rPr lang="en-GB" sz="2800" dirty="0" smtClean="0"/>
              <a:t>Upper subscapular nerves (C5,6)</a:t>
            </a:r>
          </a:p>
          <a:p>
            <a:r>
              <a:rPr lang="en-GB" sz="2800" dirty="0" smtClean="0"/>
              <a:t>Lower subscapular nerves (C5,6)</a:t>
            </a:r>
          </a:p>
          <a:p>
            <a:r>
              <a:rPr lang="en-GB" sz="2800" dirty="0" smtClean="0"/>
              <a:t>Thoracodorsal nerve (C6, 7, 8)</a:t>
            </a:r>
          </a:p>
          <a:p>
            <a:r>
              <a:rPr lang="en-GB" sz="2800" dirty="0" smtClean="0"/>
              <a:t>Axillary nerve (C5,6)</a:t>
            </a:r>
          </a:p>
          <a:p>
            <a:r>
              <a:rPr lang="en-GB" sz="2800" dirty="0" smtClean="0"/>
              <a:t>Radial nerve (C5,6,7,8,T1)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1713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42900"/>
            <a:ext cx="8946541" cy="5905499"/>
          </a:xfrm>
        </p:spPr>
        <p:txBody>
          <a:bodyPr/>
          <a:lstStyle/>
          <a:p>
            <a:r>
              <a:rPr lang="en-GB" dirty="0" smtClean="0"/>
              <a:t>Identify the labelled structures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952500"/>
            <a:ext cx="9431338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6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848850" cy="6534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17-year-old male football player suffers a shoulder injury and arrives at the </a:t>
            </a:r>
            <a:r>
              <a:rPr lang="en-GB" sz="2400" dirty="0" smtClean="0"/>
              <a:t>ER 2 </a:t>
            </a:r>
            <a:r>
              <a:rPr lang="en-GB" sz="2400" dirty="0"/>
              <a:t>hours after the injury. The physician diagnoses a shoulder dislocation, and </a:t>
            </a:r>
            <a:r>
              <a:rPr lang="en-GB" sz="2400" dirty="0" smtClean="0"/>
              <a:t>after administration </a:t>
            </a:r>
            <a:r>
              <a:rPr lang="en-GB" sz="2400" dirty="0"/>
              <a:t>of a local </a:t>
            </a:r>
            <a:r>
              <a:rPr lang="en-GB" sz="2400" dirty="0" err="1"/>
              <a:t>anesthetic</a:t>
            </a:r>
            <a:r>
              <a:rPr lang="en-GB" sz="2400" dirty="0"/>
              <a:t> solution, the doctor repositions the head of </a:t>
            </a:r>
            <a:r>
              <a:rPr lang="en-GB" sz="2400" dirty="0" smtClean="0"/>
              <a:t>the </a:t>
            </a:r>
            <a:r>
              <a:rPr lang="en-GB" sz="2400" dirty="0" err="1" smtClean="0"/>
              <a:t>humerus</a:t>
            </a:r>
            <a:r>
              <a:rPr lang="en-GB" sz="2400" dirty="0" smtClean="0"/>
              <a:t> </a:t>
            </a:r>
            <a:r>
              <a:rPr lang="en-GB" sz="2400" dirty="0"/>
              <a:t>into the glenoid cavity of the scapula (reduction). No fractures are seen </a:t>
            </a:r>
            <a:r>
              <a:rPr lang="en-GB" sz="2400" dirty="0" smtClean="0"/>
              <a:t>on X-rays</a:t>
            </a:r>
            <a:r>
              <a:rPr lang="en-GB" sz="2400" dirty="0"/>
              <a:t>. However, the patient displays weakness in abduction and external rotation </a:t>
            </a:r>
            <a:r>
              <a:rPr lang="en-GB" sz="2400" dirty="0" smtClean="0"/>
              <a:t>at the </a:t>
            </a:r>
            <a:r>
              <a:rPr lang="en-GB" sz="2400" dirty="0"/>
              <a:t>shoulder. A loss of sensation is also noted at the superior and lateral aspects of </a:t>
            </a:r>
            <a:r>
              <a:rPr lang="en-GB" sz="2400" dirty="0" smtClean="0"/>
              <a:t>the arm</a:t>
            </a:r>
            <a:r>
              <a:rPr lang="en-GB" sz="2400" dirty="0"/>
              <a:t>. What nerve was most likely damaged in this </a:t>
            </a:r>
            <a:r>
              <a:rPr lang="en-GB" sz="2400" dirty="0" smtClean="0"/>
              <a:t>injury?</a:t>
            </a:r>
          </a:p>
          <a:p>
            <a:pPr marL="0" indent="0">
              <a:buNone/>
            </a:pPr>
            <a:r>
              <a:rPr lang="en-GB" sz="2400" dirty="0"/>
              <a:t>A. Axillary nerve</a:t>
            </a:r>
          </a:p>
          <a:p>
            <a:pPr marL="0" indent="0">
              <a:buNone/>
            </a:pPr>
            <a:r>
              <a:rPr lang="en-GB" sz="2400" dirty="0"/>
              <a:t>B. Median nerve</a:t>
            </a:r>
          </a:p>
          <a:p>
            <a:pPr marL="0" indent="0">
              <a:buNone/>
            </a:pPr>
            <a:r>
              <a:rPr lang="en-GB" sz="2400" dirty="0"/>
              <a:t>C. Ulnar nerve</a:t>
            </a:r>
          </a:p>
          <a:p>
            <a:pPr marL="0" indent="0">
              <a:buNone/>
            </a:pPr>
            <a:r>
              <a:rPr lang="en-GB" sz="2400" dirty="0"/>
              <a:t>D. Radial nerve</a:t>
            </a:r>
          </a:p>
          <a:p>
            <a:pPr marL="0" indent="0">
              <a:buNone/>
            </a:pPr>
            <a:r>
              <a:rPr lang="en-GB" sz="2400" dirty="0"/>
              <a:t>E. Musculocutaneous nerve</a:t>
            </a:r>
          </a:p>
        </p:txBody>
      </p:sp>
    </p:spTree>
    <p:extLst>
      <p:ext uri="{BB962C8B-B14F-4D97-AF65-F5344CB8AC3E}">
        <p14:creationId xmlns:p14="http://schemas.microsoft.com/office/powerpoint/2010/main" val="332854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90500"/>
            <a:ext cx="9403742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 21-year-old male college student reports to the student health clinic </a:t>
            </a:r>
            <a:r>
              <a:rPr lang="en-GB" sz="2400" dirty="0" smtClean="0"/>
              <a:t>on Monday </a:t>
            </a:r>
            <a:r>
              <a:rPr lang="en-GB" sz="2400" dirty="0"/>
              <a:t>morning, the day after the Super Bowl. He explains that he was </a:t>
            </a:r>
            <a:r>
              <a:rPr lang="en-GB" sz="2400" dirty="0" smtClean="0"/>
              <a:t>intoxicated and </a:t>
            </a:r>
            <a:r>
              <a:rPr lang="en-GB" sz="2400" dirty="0"/>
              <a:t>lost consciousness with his upper limbs draped over the back of a couch. </a:t>
            </a:r>
            <a:r>
              <a:rPr lang="en-GB" sz="2400" dirty="0" smtClean="0"/>
              <a:t>He complains </a:t>
            </a:r>
            <a:r>
              <a:rPr lang="en-GB" sz="2400" dirty="0"/>
              <a:t>of numbness and </a:t>
            </a:r>
            <a:r>
              <a:rPr lang="en-GB" sz="2400" dirty="0" err="1"/>
              <a:t>paresthesia</a:t>
            </a:r>
            <a:r>
              <a:rPr lang="en-GB" sz="2400" dirty="0"/>
              <a:t> over the dorsum of his hand on the radial </a:t>
            </a:r>
            <a:r>
              <a:rPr lang="en-GB" sz="2400" dirty="0" smtClean="0"/>
              <a:t>side and </a:t>
            </a:r>
            <a:r>
              <a:rPr lang="en-GB" sz="2400" dirty="0"/>
              <a:t>is unable to support the weight of his left hand when the hand is placed in </a:t>
            </a:r>
            <a:r>
              <a:rPr lang="en-GB" sz="2400" dirty="0" smtClean="0"/>
              <a:t>a pronated </a:t>
            </a:r>
            <a:r>
              <a:rPr lang="en-GB" sz="2400" dirty="0"/>
              <a:t>position (see photo). What nerve was most likely damaged in </a:t>
            </a:r>
            <a:r>
              <a:rPr lang="en-GB" sz="2400" dirty="0" smtClean="0"/>
              <a:t>this individual?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				A</a:t>
            </a:r>
            <a:r>
              <a:rPr lang="en-GB" sz="2400" dirty="0"/>
              <a:t>. Axillary nerve</a:t>
            </a:r>
          </a:p>
          <a:p>
            <a:pPr marL="0" indent="0">
              <a:buNone/>
            </a:pPr>
            <a:r>
              <a:rPr lang="en-GB" sz="2400" dirty="0" smtClean="0"/>
              <a:t>							B</a:t>
            </a:r>
            <a:r>
              <a:rPr lang="en-GB" sz="2400" dirty="0"/>
              <a:t>. Median </a:t>
            </a:r>
            <a:r>
              <a:rPr lang="en-GB" sz="2400" dirty="0" smtClean="0"/>
              <a:t>nerve</a:t>
            </a:r>
          </a:p>
          <a:p>
            <a:pPr marL="0" indent="0">
              <a:buNone/>
            </a:pPr>
            <a:r>
              <a:rPr lang="en-GB" sz="2400" dirty="0" smtClean="0"/>
              <a:t>							C. Ulnar nerve</a:t>
            </a:r>
          </a:p>
          <a:p>
            <a:pPr marL="0" indent="0">
              <a:buNone/>
            </a:pPr>
            <a:r>
              <a:rPr lang="en-GB" sz="2400" dirty="0" smtClean="0"/>
              <a:t>							D</a:t>
            </a:r>
            <a:r>
              <a:rPr lang="en-GB" sz="2400" dirty="0"/>
              <a:t>. Radial nerve</a:t>
            </a:r>
          </a:p>
          <a:p>
            <a:pPr marL="0" indent="0">
              <a:buNone/>
            </a:pPr>
            <a:r>
              <a:rPr lang="en-GB" sz="2400" dirty="0" smtClean="0"/>
              <a:t>							E</a:t>
            </a:r>
            <a:r>
              <a:rPr lang="en-GB" sz="2400" dirty="0"/>
              <a:t>. Musculocutaneous nerve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3617155"/>
            <a:ext cx="2668588" cy="26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7650"/>
            <a:ext cx="9440253" cy="6381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 56-year-old woman was stopped at a light when her car was rear-ended </a:t>
            </a:r>
            <a:r>
              <a:rPr lang="en-GB" sz="2400" dirty="0" smtClean="0"/>
              <a:t>by another </a:t>
            </a:r>
            <a:r>
              <a:rPr lang="en-GB" sz="2400" dirty="0"/>
              <a:t>car. She had her right arm on the steering wheel, and the impact </a:t>
            </a:r>
            <a:r>
              <a:rPr lang="en-GB" sz="2400" dirty="0" smtClean="0"/>
              <a:t>caused forced </a:t>
            </a:r>
            <a:r>
              <a:rPr lang="en-GB" sz="2400" dirty="0"/>
              <a:t>flexion at her elbow. Several months later, she comes to her </a:t>
            </a:r>
            <a:r>
              <a:rPr lang="en-GB" sz="2400" dirty="0" smtClean="0"/>
              <a:t>physician complaining </a:t>
            </a:r>
            <a:r>
              <a:rPr lang="en-GB" sz="2400" dirty="0"/>
              <a:t>of numbness and a “pins and needles” sensation in her right little </a:t>
            </a:r>
            <a:r>
              <a:rPr lang="en-GB" sz="2400" dirty="0" smtClean="0"/>
              <a:t>finger when </a:t>
            </a:r>
            <a:r>
              <a:rPr lang="en-GB" sz="2400" dirty="0"/>
              <a:t>she talks on the phone, rests her head on her right hand at work, or spends </a:t>
            </a:r>
            <a:r>
              <a:rPr lang="en-GB" sz="2400" dirty="0" smtClean="0"/>
              <a:t>most of </a:t>
            </a:r>
            <a:r>
              <a:rPr lang="en-GB" sz="2400" dirty="0"/>
              <a:t>her day typing at work. She also notices the quality of her typing and her ability </a:t>
            </a:r>
            <a:r>
              <a:rPr lang="en-GB" sz="2400" dirty="0" smtClean="0"/>
              <a:t>to play </a:t>
            </a:r>
            <a:r>
              <a:rPr lang="en-GB" sz="2400" dirty="0"/>
              <a:t>the violin have diminished. Which nerve is compressed at what location?</a:t>
            </a:r>
          </a:p>
          <a:p>
            <a:pPr marL="0" indent="0">
              <a:buNone/>
            </a:pPr>
            <a:r>
              <a:rPr lang="en-GB" sz="2400" dirty="0"/>
              <a:t>A. Ulnar nerve in the elbow</a:t>
            </a:r>
          </a:p>
          <a:p>
            <a:pPr marL="0" indent="0">
              <a:buNone/>
            </a:pPr>
            <a:r>
              <a:rPr lang="en-GB" sz="2400" dirty="0"/>
              <a:t>B. Ulnar nerve in the wrist</a:t>
            </a:r>
          </a:p>
          <a:p>
            <a:pPr marL="0" indent="0">
              <a:buNone/>
            </a:pPr>
            <a:r>
              <a:rPr lang="en-GB" sz="2400" dirty="0"/>
              <a:t>C. Median nerve in the wrist</a:t>
            </a:r>
          </a:p>
          <a:p>
            <a:pPr marL="0" indent="0">
              <a:buNone/>
            </a:pPr>
            <a:r>
              <a:rPr lang="en-GB" sz="2400" dirty="0"/>
              <a:t>D. Median nerve in the elbow</a:t>
            </a:r>
          </a:p>
          <a:p>
            <a:pPr marL="0" indent="0">
              <a:buNone/>
            </a:pPr>
            <a:r>
              <a:rPr lang="en-GB" sz="2400" dirty="0"/>
              <a:t>E. Median nerve in the axilla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175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brachial plexus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665934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brachial plexus is a complicated plexus formed by the nerves at the root of the neck</a:t>
            </a:r>
          </a:p>
          <a:p>
            <a:r>
              <a:rPr lang="en-GB" sz="3600" dirty="0" smtClean="0"/>
              <a:t>This allows nerve </a:t>
            </a:r>
            <a:r>
              <a:rPr lang="en-GB" sz="3600" dirty="0" err="1" smtClean="0"/>
              <a:t>fibers</a:t>
            </a:r>
            <a:r>
              <a:rPr lang="en-GB" sz="3600" dirty="0" smtClean="0"/>
              <a:t> derived from different segments of the spinal cord to be arranged and distributed efficiently in different nerve trunks to various parts of the limb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6601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brachial plexus is formed in the posterior triangle of the neck by the union of the anterior rami of the 5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, 6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, 7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, and the 1</a:t>
            </a:r>
            <a:r>
              <a:rPr lang="en-GB" sz="3600" baseline="30000" dirty="0" smtClean="0"/>
              <a:t>st</a:t>
            </a:r>
            <a:r>
              <a:rPr lang="en-GB" sz="3600" dirty="0" smtClean="0"/>
              <a:t> thoracic spinal nerves.</a:t>
            </a:r>
          </a:p>
          <a:p>
            <a:r>
              <a:rPr lang="en-GB" sz="3600" dirty="0" smtClean="0"/>
              <a:t>The plexus can be divided into roots, trunks, divisions and cords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5953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304800"/>
            <a:ext cx="9403742" cy="63627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plexus can be divided into roots, trunks, divisions and cords</a:t>
            </a:r>
          </a:p>
          <a:p>
            <a:pPr marL="0" indent="0">
              <a:buNone/>
            </a:pPr>
            <a:endParaRPr lang="en-GB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595437"/>
            <a:ext cx="11050588" cy="47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4741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646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Roots of the brachial plexus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 roots of the brachial plexus is formed by the union of the anterior rami of the 5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, 6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, 7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and 8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cervical and the 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thoracic spinal nerves 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4894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Trunks of the brachial plexus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62100"/>
            <a:ext cx="9403742" cy="4991100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roots of C5 and C6 unite to form </a:t>
            </a:r>
            <a:r>
              <a:rPr lang="en-GB" sz="3600" b="1" dirty="0" smtClean="0"/>
              <a:t>the upper trunk</a:t>
            </a:r>
          </a:p>
          <a:p>
            <a:r>
              <a:rPr lang="en-GB" sz="3600" dirty="0" smtClean="0"/>
              <a:t>The</a:t>
            </a:r>
            <a:r>
              <a:rPr lang="en-GB" sz="3600" b="1" dirty="0" smtClean="0"/>
              <a:t> </a:t>
            </a:r>
            <a:r>
              <a:rPr lang="en-GB" sz="3600" dirty="0" smtClean="0"/>
              <a:t>root of C7 continues as </a:t>
            </a:r>
            <a:r>
              <a:rPr lang="en-GB" sz="3600" b="1" dirty="0" smtClean="0"/>
              <a:t>the</a:t>
            </a:r>
            <a:r>
              <a:rPr lang="en-GB" sz="3600" dirty="0" smtClean="0"/>
              <a:t> </a:t>
            </a:r>
            <a:r>
              <a:rPr lang="en-GB" sz="3600" b="1" dirty="0" smtClean="0"/>
              <a:t>middle trunk.</a:t>
            </a:r>
          </a:p>
          <a:p>
            <a:r>
              <a:rPr lang="en-GB" sz="3600" dirty="0" smtClean="0"/>
              <a:t>The roots of C8 and T1 unite to form </a:t>
            </a:r>
            <a:r>
              <a:rPr lang="en-GB" sz="3600" b="1" dirty="0" smtClean="0"/>
              <a:t>the lower trunk.</a:t>
            </a:r>
          </a:p>
          <a:p>
            <a:r>
              <a:rPr lang="en-GB" sz="3600" b="1" dirty="0" smtClean="0"/>
              <a:t>Each trunk then divides into anterior and posterior divisions.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6173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Cords of the brachial plexus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28750"/>
            <a:ext cx="9403742" cy="481964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anterior divisions of the upper and middle trunks unite to form </a:t>
            </a:r>
            <a:r>
              <a:rPr lang="en-GB" sz="3600" b="1" dirty="0" smtClean="0"/>
              <a:t>the lateral cord.</a:t>
            </a:r>
          </a:p>
          <a:p>
            <a:r>
              <a:rPr lang="en-GB" sz="3600" dirty="0" smtClean="0"/>
              <a:t>the anterior division of the lower trunk continues as </a:t>
            </a:r>
            <a:r>
              <a:rPr lang="en-GB" sz="3600" b="1" dirty="0" smtClean="0"/>
              <a:t>the medial cord.</a:t>
            </a:r>
          </a:p>
          <a:p>
            <a:r>
              <a:rPr lang="en-GB" sz="3600" dirty="0" smtClean="0"/>
              <a:t>The posterior divisions of all the three trunks join to form the posterior cord.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44802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620</TotalTime>
  <Words>772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BRACHIAL PLEXUS</vt:lpstr>
      <vt:lpstr>The brachial plexus</vt:lpstr>
      <vt:lpstr>PowerPoint Presentation</vt:lpstr>
      <vt:lpstr>PowerPoint Presentation</vt:lpstr>
      <vt:lpstr>PowerPoint Presentation</vt:lpstr>
      <vt:lpstr>PowerPoint Presentation</vt:lpstr>
      <vt:lpstr>Roots of the brachial plexus </vt:lpstr>
      <vt:lpstr>Trunks of the brachial plexus</vt:lpstr>
      <vt:lpstr>Cords of the brachial plexus </vt:lpstr>
      <vt:lpstr>PowerPoint Presentation</vt:lpstr>
      <vt:lpstr>Branches of the brachial plexus</vt:lpstr>
      <vt:lpstr>Branches of the cords</vt:lpstr>
      <vt:lpstr>Branches of the cords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BRACHIAL PLEXUS</dc:title>
  <dc:creator>user</dc:creator>
  <cp:lastModifiedBy>user</cp:lastModifiedBy>
  <cp:revision>14</cp:revision>
  <dcterms:created xsi:type="dcterms:W3CDTF">2022-07-27T18:55:37Z</dcterms:created>
  <dcterms:modified xsi:type="dcterms:W3CDTF">2022-07-28T05:16:15Z</dcterms:modified>
</cp:coreProperties>
</file>