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dirty="0" smtClean="0"/>
              <a:t>THE AXILLA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dirty="0" smtClean="0"/>
              <a:t>Dr </a:t>
            </a:r>
            <a:r>
              <a:rPr lang="en-GB" dirty="0" err="1" smtClean="0"/>
              <a:t>Chilekwa</a:t>
            </a:r>
            <a:endParaRPr lang="en-GB" dirty="0" smtClean="0"/>
          </a:p>
          <a:p>
            <a:pPr algn="l"/>
            <a:r>
              <a:rPr lang="en-GB" dirty="0" err="1" smtClean="0"/>
              <a:t>BSc.HB</a:t>
            </a:r>
            <a:r>
              <a:rPr lang="en-GB" dirty="0" smtClean="0"/>
              <a:t>, </a:t>
            </a:r>
            <a:r>
              <a:rPr lang="en-GB" dirty="0" err="1" smtClean="0"/>
              <a:t>MBChB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463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83097"/>
            <a:ext cx="8596668" cy="5458266"/>
          </a:xfrm>
        </p:spPr>
        <p:txBody>
          <a:bodyPr/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Medial wall</a:t>
            </a:r>
            <a:r>
              <a:rPr lang="en-GB" sz="2800" dirty="0" smtClean="0"/>
              <a:t>: </a:t>
            </a:r>
            <a:r>
              <a:rPr lang="en-GB" sz="2800" dirty="0"/>
              <a:t>By the four or five ribs and intercostal spaces covered by the serratus anterior muscle</a:t>
            </a:r>
            <a:r>
              <a:rPr lang="en-GB" sz="2800" dirty="0" smtClean="0"/>
              <a:t>.</a:t>
            </a:r>
          </a:p>
          <a:p>
            <a:endParaRPr lang="en-GB" sz="28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841" y="2383762"/>
            <a:ext cx="6696075" cy="3897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102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 of the axilla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Axillary artery </a:t>
            </a:r>
          </a:p>
          <a:p>
            <a:r>
              <a:rPr lang="en-GB" sz="3600" dirty="0" smtClean="0"/>
              <a:t>Axillary vein </a:t>
            </a:r>
          </a:p>
          <a:p>
            <a:r>
              <a:rPr lang="en-GB" sz="3600" dirty="0" smtClean="0"/>
              <a:t>Brachial plexus</a:t>
            </a:r>
          </a:p>
          <a:p>
            <a:r>
              <a:rPr lang="en-GB" sz="3600" dirty="0" smtClean="0"/>
              <a:t>Axillary lymph nodes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3998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Axillary Artery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Beginning</a:t>
            </a:r>
            <a:r>
              <a:rPr lang="en-GB" sz="2800" dirty="0" smtClean="0"/>
              <a:t>: The axillary artery begins at the lateral border of the first rib as a continuation of the subclavian artery 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Termination</a:t>
            </a:r>
            <a:r>
              <a:rPr lang="en-GB" sz="2800" dirty="0" smtClean="0"/>
              <a:t>: at the lower border of the </a:t>
            </a:r>
            <a:r>
              <a:rPr lang="en-GB" sz="2800" dirty="0" err="1" smtClean="0"/>
              <a:t>teres</a:t>
            </a:r>
            <a:r>
              <a:rPr lang="en-GB" sz="2800" dirty="0" smtClean="0"/>
              <a:t> major muscle, where it continues as the brachial artery.</a:t>
            </a:r>
          </a:p>
          <a:p>
            <a:r>
              <a:rPr lang="en-GB" sz="2800" dirty="0" smtClean="0"/>
              <a:t>The artery is closely related to cords of the brachial plexus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763759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Parts of the axillary artery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7736"/>
            <a:ext cx="8596668" cy="5022090"/>
          </a:xfrm>
        </p:spPr>
        <p:txBody>
          <a:bodyPr>
            <a:noAutofit/>
          </a:bodyPr>
          <a:lstStyle/>
          <a:p>
            <a:r>
              <a:rPr lang="en-GB" sz="3200" dirty="0" smtClean="0"/>
              <a:t>The pectoralis minor muscle crosses in front of the axillary artery and divides it into three parts: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First part </a:t>
            </a:r>
            <a:r>
              <a:rPr lang="en-GB" sz="3200" dirty="0" smtClean="0"/>
              <a:t>above the pectoralis minor muscle 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Second part </a:t>
            </a:r>
            <a:r>
              <a:rPr lang="en-GB" sz="3200" dirty="0" smtClean="0"/>
              <a:t>behind the pectoralis minor muscle 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Third part </a:t>
            </a:r>
            <a:r>
              <a:rPr lang="en-GB" sz="3200" dirty="0" smtClean="0"/>
              <a:t>below the pectoralis minor muscle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988820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Branches of the axillary artery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7739"/>
            <a:ext cx="8596668" cy="5022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From the first part</a:t>
            </a:r>
          </a:p>
          <a:p>
            <a:r>
              <a:rPr lang="en-GB" sz="2400" dirty="0" smtClean="0"/>
              <a:t>The superior thoracic 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From the second part</a:t>
            </a:r>
          </a:p>
          <a:p>
            <a:r>
              <a:rPr lang="en-GB" sz="2400" dirty="0" smtClean="0"/>
              <a:t>The </a:t>
            </a:r>
            <a:r>
              <a:rPr lang="en-GB" sz="2400" dirty="0" err="1" smtClean="0"/>
              <a:t>thoracoacromial</a:t>
            </a:r>
            <a:r>
              <a:rPr lang="en-GB" sz="2400" dirty="0" smtClean="0"/>
              <a:t> artery</a:t>
            </a:r>
          </a:p>
          <a:p>
            <a:r>
              <a:rPr lang="en-GB" sz="2400" dirty="0" smtClean="0"/>
              <a:t>The lateral thoracic artery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FF0000"/>
                </a:solidFill>
              </a:rPr>
              <a:t>From the third part</a:t>
            </a:r>
          </a:p>
          <a:p>
            <a:r>
              <a:rPr lang="en-GB" sz="2400" dirty="0" smtClean="0"/>
              <a:t>The subscapular artery </a:t>
            </a:r>
          </a:p>
          <a:p>
            <a:r>
              <a:rPr lang="en-GB" sz="2400" dirty="0" smtClean="0"/>
              <a:t>The anterior circumflex humeral artery </a:t>
            </a:r>
          </a:p>
          <a:p>
            <a:r>
              <a:rPr lang="en-GB" sz="2400" dirty="0" smtClean="0"/>
              <a:t>The posterior circumflex artery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17303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687" y="609600"/>
            <a:ext cx="7885043" cy="5367130"/>
          </a:xfrm>
        </p:spPr>
      </p:pic>
    </p:spTree>
    <p:extLst>
      <p:ext uri="{BB962C8B-B14F-4D97-AF65-F5344CB8AC3E}">
        <p14:creationId xmlns:p14="http://schemas.microsoft.com/office/powerpoint/2010/main" val="3235840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638944" cy="1338470"/>
          </a:xfrm>
        </p:spPr>
        <p:txBody>
          <a:bodyPr/>
          <a:lstStyle/>
          <a:p>
            <a:r>
              <a:rPr lang="en-GB" dirty="0" smtClean="0"/>
              <a:t>Axillary vein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31235"/>
            <a:ext cx="8596668" cy="5327374"/>
          </a:xfrm>
        </p:spPr>
        <p:txBody>
          <a:bodyPr>
            <a:no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The axillary vein </a:t>
            </a:r>
            <a:r>
              <a:rPr lang="en-GB" sz="2800" dirty="0" smtClean="0"/>
              <a:t>is formed at the lower border of the </a:t>
            </a:r>
            <a:r>
              <a:rPr lang="en-GB" sz="2800" dirty="0" err="1" smtClean="0"/>
              <a:t>teres</a:t>
            </a:r>
            <a:r>
              <a:rPr lang="en-GB" sz="2800" dirty="0" smtClean="0"/>
              <a:t> major muscle by the union of the venae </a:t>
            </a:r>
            <a:r>
              <a:rPr lang="en-GB" sz="2800" dirty="0" err="1" smtClean="0"/>
              <a:t>comitantes</a:t>
            </a:r>
            <a:r>
              <a:rPr lang="en-GB" sz="2800" dirty="0" smtClean="0"/>
              <a:t> of the brachial artery and the basilica vein</a:t>
            </a:r>
          </a:p>
          <a:p>
            <a:r>
              <a:rPr lang="en-GB" sz="2800" dirty="0" smtClean="0"/>
              <a:t>It runs upwards on the medial side of the axillary artery and ends at the lateral border of the first rib by becoming the subclavian vein.</a:t>
            </a:r>
          </a:p>
          <a:p>
            <a:r>
              <a:rPr lang="en-GB" sz="2800" dirty="0" smtClean="0"/>
              <a:t>The vein receives tributaries, which correspond to the branches of the axillary artery and cephalic vein.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0926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The axilla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3900"/>
            <a:ext cx="8596668" cy="4920695"/>
          </a:xfrm>
        </p:spPr>
        <p:txBody>
          <a:bodyPr>
            <a:no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Definition</a:t>
            </a:r>
            <a:r>
              <a:rPr lang="en-GB" sz="3600" dirty="0" smtClean="0"/>
              <a:t>: The axilla (armpit) is a pyramid-shaped space between the upper part of the arm and the side of the chest.</a:t>
            </a:r>
          </a:p>
          <a:p>
            <a:r>
              <a:rPr lang="en-GB" sz="3600" b="1" dirty="0" smtClean="0">
                <a:solidFill>
                  <a:srgbClr val="FF0000"/>
                </a:solidFill>
              </a:rPr>
              <a:t>Functions</a:t>
            </a:r>
            <a:r>
              <a:rPr lang="en-GB" sz="3600" dirty="0" smtClean="0"/>
              <a:t>: it forms an important passage for nerves, blood and lymphatic vessels as they travel from the root of the neck to the upper limb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85169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Boundaries of the axilla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558"/>
            <a:ext cx="8596668" cy="5018567"/>
          </a:xfrm>
        </p:spPr>
        <p:txBody>
          <a:bodyPr/>
          <a:lstStyle/>
          <a:p>
            <a:r>
              <a:rPr lang="en-GB" sz="3200" dirty="0" smtClean="0"/>
              <a:t>The axilla has the apex, base and 4 walls (Anterior, posterior, medial and lateral walls)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887" y="2952336"/>
            <a:ext cx="5305426" cy="3103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946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Apex of the axilla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9774"/>
            <a:ext cx="8596668" cy="4797287"/>
          </a:xfrm>
        </p:spPr>
        <p:txBody>
          <a:bodyPr>
            <a:noAutofit/>
          </a:bodyPr>
          <a:lstStyle/>
          <a:p>
            <a:r>
              <a:rPr lang="en-GB" sz="2800" dirty="0" smtClean="0"/>
              <a:t>It is the upper end of the axilla </a:t>
            </a:r>
          </a:p>
          <a:p>
            <a:r>
              <a:rPr lang="en-GB" sz="2800" dirty="0" smtClean="0"/>
              <a:t>It continues into the root of the neck (posterior triangle of the neck) through the </a:t>
            </a:r>
            <a:r>
              <a:rPr lang="en-GB" sz="2800" dirty="0" err="1" smtClean="0"/>
              <a:t>cervico</a:t>
            </a:r>
            <a:r>
              <a:rPr lang="en-GB" sz="2800" dirty="0" smtClean="0"/>
              <a:t>-axillary canal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Boundaries of the </a:t>
            </a:r>
            <a:r>
              <a:rPr lang="en-GB" sz="2800" b="1" dirty="0" err="1" smtClean="0">
                <a:solidFill>
                  <a:srgbClr val="FF0000"/>
                </a:solidFill>
              </a:rPr>
              <a:t>cervico</a:t>
            </a:r>
            <a:r>
              <a:rPr lang="en-GB" sz="2800" b="1" dirty="0" smtClean="0">
                <a:solidFill>
                  <a:srgbClr val="FF0000"/>
                </a:solidFill>
              </a:rPr>
              <a:t>-axillary canal 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Anteriorly</a:t>
            </a:r>
            <a:r>
              <a:rPr lang="en-GB" sz="2800" b="1" dirty="0" smtClean="0"/>
              <a:t> </a:t>
            </a:r>
            <a:r>
              <a:rPr lang="en-GB" sz="2800" dirty="0" smtClean="0"/>
              <a:t>by the posterior surface of the clavicle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Posteriorly</a:t>
            </a:r>
            <a:r>
              <a:rPr lang="en-GB" sz="2800" dirty="0" smtClean="0"/>
              <a:t> by the upper border of the scapula</a:t>
            </a:r>
          </a:p>
          <a:p>
            <a:r>
              <a:rPr lang="en-GB" sz="2800" b="1" dirty="0" smtClean="0">
                <a:solidFill>
                  <a:srgbClr val="FF0000"/>
                </a:solidFill>
              </a:rPr>
              <a:t>Medially</a:t>
            </a:r>
            <a:r>
              <a:rPr lang="en-GB" sz="2800" dirty="0" smtClean="0"/>
              <a:t> by the outer border of the first rib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1928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643" y="879475"/>
            <a:ext cx="8150087" cy="5335795"/>
          </a:xfrm>
        </p:spPr>
      </p:pic>
    </p:spTree>
    <p:extLst>
      <p:ext uri="{BB962C8B-B14F-4D97-AF65-F5344CB8AC3E}">
        <p14:creationId xmlns:p14="http://schemas.microsoft.com/office/powerpoint/2010/main" val="2645208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Base of the axilla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6765"/>
            <a:ext cx="8596668" cy="5009322"/>
          </a:xfrm>
        </p:spPr>
        <p:txBody>
          <a:bodyPr>
            <a:noAutofit/>
          </a:bodyPr>
          <a:lstStyle/>
          <a:p>
            <a:r>
              <a:rPr lang="en-GB" sz="2400" dirty="0" smtClean="0"/>
              <a:t>It is the lower end of the axilla</a:t>
            </a:r>
          </a:p>
          <a:p>
            <a:r>
              <a:rPr lang="en-GB" sz="2400" dirty="0" smtClean="0"/>
              <a:t>The base is formed by skin stretching between the anterior and posterior wall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Boundaries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In front </a:t>
            </a:r>
            <a:r>
              <a:rPr lang="en-GB" sz="2400" dirty="0" smtClean="0"/>
              <a:t>by the anterior axillary fold (formed by the lower border of the pectoralis major muscle).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Behind</a:t>
            </a:r>
            <a:r>
              <a:rPr lang="en-GB" sz="2400" dirty="0" smtClean="0"/>
              <a:t> by the posterior axillary fold (formed by the tendon of the latissimus </a:t>
            </a:r>
            <a:r>
              <a:rPr lang="en-GB" sz="2400" dirty="0" err="1" smtClean="0"/>
              <a:t>dorsi</a:t>
            </a:r>
            <a:r>
              <a:rPr lang="en-GB" sz="2400" dirty="0" smtClean="0"/>
              <a:t> and the </a:t>
            </a:r>
            <a:r>
              <a:rPr lang="en-GB" sz="2400" dirty="0" err="1" smtClean="0"/>
              <a:t>teres</a:t>
            </a:r>
            <a:r>
              <a:rPr lang="en-GB" sz="2400" dirty="0" smtClean="0"/>
              <a:t> major muscle).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Medially</a:t>
            </a:r>
            <a:r>
              <a:rPr lang="en-GB" sz="2400" dirty="0" smtClean="0"/>
              <a:t> by the chest wall.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44628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Walls of the axilla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0991"/>
            <a:ext cx="8596668" cy="4570371"/>
          </a:xfrm>
        </p:spPr>
        <p:txBody>
          <a:bodyPr>
            <a:noAutofit/>
          </a:bodyPr>
          <a:lstStyle/>
          <a:p>
            <a:r>
              <a:rPr lang="en-GB" sz="2400" dirty="0" smtClean="0"/>
              <a:t>The walls of the are made up as follows:</a:t>
            </a:r>
          </a:p>
          <a:p>
            <a:r>
              <a:rPr lang="en-GB" sz="2400" dirty="0" smtClean="0"/>
              <a:t>Anterior wall: By the pectoralis major, </a:t>
            </a:r>
            <a:r>
              <a:rPr lang="en-GB" sz="2400" dirty="0" err="1" smtClean="0"/>
              <a:t>subclavius</a:t>
            </a:r>
            <a:r>
              <a:rPr lang="en-GB" sz="2400" dirty="0" smtClean="0"/>
              <a:t> and pectoralis minor muscles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Posterior wall</a:t>
            </a:r>
            <a:r>
              <a:rPr lang="en-GB" sz="2400" dirty="0" smtClean="0"/>
              <a:t>: By the subscapularis latissimus </a:t>
            </a:r>
            <a:r>
              <a:rPr lang="en-GB" sz="2400" dirty="0" err="1" smtClean="0"/>
              <a:t>dorsi</a:t>
            </a:r>
            <a:r>
              <a:rPr lang="en-GB" sz="2400" dirty="0" smtClean="0"/>
              <a:t> and </a:t>
            </a:r>
            <a:r>
              <a:rPr lang="en-GB" sz="2400" dirty="0" err="1" smtClean="0"/>
              <a:t>teres</a:t>
            </a:r>
            <a:r>
              <a:rPr lang="en-GB" sz="2400" dirty="0" smtClean="0"/>
              <a:t> major muscle.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Medial wall</a:t>
            </a:r>
            <a:r>
              <a:rPr lang="en-GB" sz="2400" dirty="0" smtClean="0"/>
              <a:t>: By the upper four or five ribs and the intercostal spaces covered by the serratus anterior muscle. 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Lateral wall</a:t>
            </a:r>
            <a:r>
              <a:rPr lang="en-GB" sz="2400" dirty="0" smtClean="0"/>
              <a:t>: By the coracobrachialis and biceps muscles in the bicipital groove of the </a:t>
            </a:r>
            <a:r>
              <a:rPr lang="en-GB" sz="2400" dirty="0" err="1" smtClean="0"/>
              <a:t>humerus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201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21635"/>
            <a:ext cx="8596668" cy="5219727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Anterior wall</a:t>
            </a:r>
            <a:r>
              <a:rPr lang="en-GB" sz="2800" dirty="0" smtClean="0"/>
              <a:t>: By the pectoralis major, </a:t>
            </a:r>
            <a:r>
              <a:rPr lang="en-GB" sz="2800" dirty="0" err="1" smtClean="0"/>
              <a:t>subclavius</a:t>
            </a:r>
            <a:r>
              <a:rPr lang="en-GB" sz="2800" dirty="0" smtClean="0"/>
              <a:t> and pectoralis minor muscles</a:t>
            </a:r>
          </a:p>
          <a:p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112" y="1983145"/>
            <a:ext cx="6858957" cy="4338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839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77079"/>
            <a:ext cx="8596668" cy="5564284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Posterior wall</a:t>
            </a:r>
            <a:r>
              <a:rPr lang="en-GB" sz="2800" dirty="0" smtClean="0"/>
              <a:t>: By the subscapularis, latissimus </a:t>
            </a:r>
            <a:r>
              <a:rPr lang="en-GB" sz="2800" dirty="0" err="1" smtClean="0"/>
              <a:t>dorsi</a:t>
            </a:r>
            <a:r>
              <a:rPr lang="en-GB" sz="2800" dirty="0" smtClean="0"/>
              <a:t> and </a:t>
            </a:r>
            <a:r>
              <a:rPr lang="en-GB" sz="2800" dirty="0" err="1" smtClean="0"/>
              <a:t>teres</a:t>
            </a:r>
            <a:r>
              <a:rPr lang="en-GB" sz="2800" dirty="0" smtClean="0"/>
              <a:t> major muscles.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075" y="2107538"/>
            <a:ext cx="6886368" cy="408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628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568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THE AXILLA</vt:lpstr>
      <vt:lpstr>The axilla</vt:lpstr>
      <vt:lpstr>Boundaries of the axilla</vt:lpstr>
      <vt:lpstr>Apex of the axilla</vt:lpstr>
      <vt:lpstr>PowerPoint Presentation</vt:lpstr>
      <vt:lpstr>Base of the axilla</vt:lpstr>
      <vt:lpstr>Walls of the axilla</vt:lpstr>
      <vt:lpstr>PowerPoint Presentation</vt:lpstr>
      <vt:lpstr>PowerPoint Presentation</vt:lpstr>
      <vt:lpstr>PowerPoint Presentation</vt:lpstr>
      <vt:lpstr>Contents of the axilla</vt:lpstr>
      <vt:lpstr>Axillary Artery</vt:lpstr>
      <vt:lpstr>Parts of the axillary artery</vt:lpstr>
      <vt:lpstr>Branches of the axillary artery</vt:lpstr>
      <vt:lpstr>PowerPoint Presentation</vt:lpstr>
      <vt:lpstr>Axillary vein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AXILLA</dc:title>
  <dc:creator>user</dc:creator>
  <cp:lastModifiedBy>user</cp:lastModifiedBy>
  <cp:revision>11</cp:revision>
  <dcterms:created xsi:type="dcterms:W3CDTF">2022-07-28T03:17:57Z</dcterms:created>
  <dcterms:modified xsi:type="dcterms:W3CDTF">2022-07-28T05:19:45Z</dcterms:modified>
</cp:coreProperties>
</file>