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91" r:id="rId2"/>
    <p:sldId id="408" r:id="rId3"/>
    <p:sldId id="407" r:id="rId4"/>
    <p:sldId id="409" r:id="rId5"/>
    <p:sldId id="410" r:id="rId6"/>
    <p:sldId id="411" r:id="rId7"/>
    <p:sldId id="412" r:id="rId8"/>
    <p:sldId id="413" r:id="rId9"/>
    <p:sldId id="258" r:id="rId10"/>
    <p:sldId id="373" r:id="rId11"/>
    <p:sldId id="374" r:id="rId12"/>
    <p:sldId id="375" r:id="rId13"/>
    <p:sldId id="376" r:id="rId14"/>
    <p:sldId id="377" r:id="rId15"/>
    <p:sldId id="378" r:id="rId16"/>
    <p:sldId id="352" r:id="rId17"/>
    <p:sldId id="379" r:id="rId18"/>
    <p:sldId id="380" r:id="rId19"/>
    <p:sldId id="381" r:id="rId20"/>
    <p:sldId id="382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15" r:id="rId36"/>
    <p:sldId id="314" r:id="rId37"/>
    <p:sldId id="318" r:id="rId38"/>
    <p:sldId id="319" r:id="rId39"/>
    <p:sldId id="320" r:id="rId40"/>
    <p:sldId id="414" r:id="rId41"/>
    <p:sldId id="415" r:id="rId42"/>
    <p:sldId id="307" r:id="rId43"/>
    <p:sldId id="305" r:id="rId44"/>
    <p:sldId id="416" r:id="rId45"/>
    <p:sldId id="417" r:id="rId46"/>
    <p:sldId id="418" r:id="rId47"/>
    <p:sldId id="420" r:id="rId48"/>
    <p:sldId id="422" r:id="rId49"/>
    <p:sldId id="425" r:id="rId50"/>
    <p:sldId id="427" r:id="rId51"/>
    <p:sldId id="428" r:id="rId52"/>
    <p:sldId id="326" r:id="rId53"/>
    <p:sldId id="294" r:id="rId54"/>
    <p:sldId id="293" r:id="rId55"/>
    <p:sldId id="429" r:id="rId56"/>
    <p:sldId id="330" r:id="rId57"/>
    <p:sldId id="431" r:id="rId58"/>
    <p:sldId id="435" r:id="rId59"/>
    <p:sldId id="430" r:id="rId60"/>
    <p:sldId id="433" r:id="rId61"/>
    <p:sldId id="432" r:id="rId62"/>
    <p:sldId id="289" r:id="rId63"/>
    <p:sldId id="290" r:id="rId64"/>
    <p:sldId id="356" r:id="rId65"/>
    <p:sldId id="401" r:id="rId66"/>
    <p:sldId id="402" r:id="rId67"/>
    <p:sldId id="403" r:id="rId68"/>
    <p:sldId id="404" r:id="rId69"/>
    <p:sldId id="405" r:id="rId70"/>
    <p:sldId id="406" r:id="rId71"/>
    <p:sldId id="364" r:id="rId72"/>
    <p:sldId id="367" r:id="rId73"/>
    <p:sldId id="368" r:id="rId74"/>
    <p:sldId id="36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39A9C-5521-490B-90D6-3E373B3983B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FF9E-5A9F-4626-8306-4F7D6244D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F579-BE6A-4639-A3C5-05BE36555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66D8B-1463-4E55-A7AA-CF54EFFD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CF5E-9B04-4E30-B833-084BE8D8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C6AE-40E3-4499-95DD-A9638314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B3789-D16F-488B-99B5-22BC86A0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4051-679A-473B-A582-214C8757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A03E8-C9B4-48BD-9136-EAF7E5A2A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A0287-F62F-4EA0-A921-049D563E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7B8E-76C6-4AE3-B084-6C60D504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CB1D8-FE2E-41F0-8823-B2187C61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A89FD-7398-4539-9DD7-6669A4505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E6F56-7190-446B-A777-3E23A44DE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0491E-0635-452D-92EB-FFE71359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60426-D5A1-45C1-9C1C-CCD09DB3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AC863-BE2E-48AA-86E7-90B9D54C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E492-2FF8-4F67-A281-3FED3F31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B5C1-14A4-44E5-86A4-C2EE9217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07D1-ABD9-4567-B0B9-B523A9A9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AEDAF-5D58-44E5-B4F6-A4E44823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AA16-4186-4F49-81F3-100E4230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6B0C-077A-4995-A1C8-D634A7DD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0912-D9A5-4CF7-A8A8-568367E00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18B5-69D8-403F-99D4-4A850A34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7491D-0B30-48EA-A948-F59E3841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4587B-3811-4CEA-8963-8C138BD6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0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5961-A4F9-401C-A7EA-4E036BE1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53-C03D-44D7-80D7-79BC1FE72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F181A-81F0-4002-8A88-606E0054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B505D-69F6-45CD-8756-6DDDD4B9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2C152-8F6E-4B17-B5B2-A82DA298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AA419-8784-43DD-8D73-8A698528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EFCB-3AE4-40A3-AD32-7FFEB1CC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39BD9-26FA-48E1-A323-FEA611F16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E057F-A103-4F45-BFD3-02ECA1BD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C89DD-D160-42C2-9853-A05655973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E5C3D-0053-4B86-9295-FE6683E6B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64A1D-A301-4194-A520-C6AE7175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88302-6330-4F46-BF0B-53E73064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B4375-5907-4E15-A4B8-252352C3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DA0F-9462-473D-BAE8-51DC2749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5F530-9C1E-4EB6-9F53-21344903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B5517-86C9-4933-AE30-0DDA1E25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A7393-8901-4D49-BD7B-C7CC9E8A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B87E6-90E5-45AA-A997-55DCC059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C1197-6A8A-4289-9D0E-4DA96902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BB383-359A-4914-872E-2918DE61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2B18-7BF9-4CF1-9BE6-35A12B94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0B1B-6777-482B-9C84-974B3098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5C651-9899-42C5-8A84-23AAF7048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3C17C-7662-45BC-A744-41907EA0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E292A-9B81-4007-95B6-DF3ABF2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EB8A8-9CB8-4C85-A5DF-08808D42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A83C-60CA-4B66-A703-39A2F2F2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7BB81-2BEB-47EE-9C32-345FCC9D3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CBA1C-B7AE-49F3-BBD5-6A46FDA26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D9A10-DA93-407A-8CED-F7D17D4F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13FBD-AA97-4C0E-B7DB-72035B92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29D6A-6981-426A-ACCC-9163239B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B2233-ABFE-4D7E-A553-5BAE34F3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F0D9F-F59B-444F-AF42-4114E71E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B1E7-904F-460B-9042-2E4917C7D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55C1-3511-4386-B304-3D893F8B0BB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FB53-3CED-490B-86A5-3CFAFB170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CC97B-CC09-4032-BDDF-5E24EDB9B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28AB-8B08-4103-A95E-B37C24C7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7534-82CB-4FA5-874B-93969C4B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572" y="206062"/>
            <a:ext cx="9144000" cy="478265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9999"/>
                </a:solidFill>
                <a:latin typeface="Gabriola" panose="04040605051002020D02" pitchFamily="82" charset="0"/>
              </a:rPr>
              <a:t>THE UNIVERSITY OF ZAMBAIA</a:t>
            </a:r>
            <a:br>
              <a:rPr lang="en-GB" b="1" dirty="0">
                <a:solidFill>
                  <a:srgbClr val="009999"/>
                </a:solidFill>
                <a:latin typeface="Gabriola" panose="04040605051002020D02" pitchFamily="82" charset="0"/>
              </a:rPr>
            </a:br>
            <a:r>
              <a:rPr lang="en-GB" b="1" dirty="0">
                <a:solidFill>
                  <a:srgbClr val="009999"/>
                </a:solidFill>
                <a:latin typeface="Gabriola" panose="04040605051002020D02" pitchFamily="82" charset="0"/>
              </a:rPr>
              <a:t>SCHOOL OF MEDICINE</a:t>
            </a:r>
            <a:br>
              <a:rPr lang="en-GB" b="1" dirty="0">
                <a:solidFill>
                  <a:srgbClr val="009999"/>
                </a:solidFill>
                <a:latin typeface="Gabriola" panose="04040605051002020D02" pitchFamily="82" charset="0"/>
              </a:rPr>
            </a:br>
            <a:r>
              <a:rPr lang="en-GB" b="1" dirty="0">
                <a:solidFill>
                  <a:srgbClr val="009999"/>
                </a:solidFill>
                <a:latin typeface="Gabriola" panose="04040605051002020D02" pitchFamily="82" charset="0"/>
              </a:rPr>
              <a:t>DEPARTMENT OF PHYSIOLOGICAL SCIENCES</a:t>
            </a:r>
            <a:br>
              <a:rPr lang="en-GB" b="1" dirty="0"/>
            </a:br>
            <a:r>
              <a:rPr lang="en-GB" b="1" dirty="0">
                <a:solidFill>
                  <a:srgbClr val="FF0000"/>
                </a:solidFill>
                <a:latin typeface="Gabriola" panose="04040605051002020D02" pitchFamily="82" charset="0"/>
              </a:rPr>
              <a:t>GIT-INTESTINES  &amp; THE PANCREASE</a:t>
            </a:r>
            <a:endParaRPr lang="en-GB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3A61C-2F8B-4191-8E45-9AA3F4736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572" y="4988719"/>
            <a:ext cx="9144000" cy="1869281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Gabriola" panose="04040605051002020D02" pitchFamily="82" charset="0"/>
              </a:rPr>
              <a:t>EMMANUEL KANYUMBU</a:t>
            </a:r>
          </a:p>
          <a:p>
            <a:r>
              <a:rPr lang="en-GB" sz="2800" b="1" dirty="0">
                <a:solidFill>
                  <a:srgbClr val="7030A0"/>
                </a:solidFill>
                <a:latin typeface="Gabriola" panose="04040605051002020D02" pitchFamily="82" charset="0"/>
              </a:rPr>
              <a:t>BSC.HB,  MBCHB  &amp; DTM</a:t>
            </a:r>
            <a:endParaRPr lang="en-GB" sz="2800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43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96F8-5507-6D9E-DB3E-8C6E3898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5DC75-77E2-6B87-641B-1E1A4248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953375" cy="5032375"/>
          </a:xfrm>
        </p:spPr>
        <p:txBody>
          <a:bodyPr>
            <a:normAutofit/>
          </a:bodyPr>
          <a:lstStyle/>
          <a:p>
            <a:r>
              <a:rPr lang="en-US" dirty="0"/>
              <a:t>Small intestine extends between the </a:t>
            </a:r>
            <a:r>
              <a:rPr lang="en-US" b="1" dirty="0"/>
              <a:t>pyloric sphincter</a:t>
            </a:r>
            <a:r>
              <a:rPr lang="en-US" dirty="0"/>
              <a:t> of the stomach and to the </a:t>
            </a:r>
            <a:r>
              <a:rPr lang="en-US" b="1" dirty="0"/>
              <a:t>ileocecal valve</a:t>
            </a:r>
          </a:p>
          <a:p>
            <a:r>
              <a:rPr lang="en-US" dirty="0"/>
              <a:t>It has a small diameter (2-3 cm) when compared to that of the large intestine</a:t>
            </a:r>
          </a:p>
          <a:p>
            <a:r>
              <a:rPr lang="en-US" dirty="0"/>
              <a:t>However it is longer than large intestine measuring   about 6 meter in length</a:t>
            </a:r>
          </a:p>
          <a:p>
            <a:r>
              <a:rPr lang="en-US" dirty="0"/>
              <a:t>The main function of small intestine is absorption with an intestinal mucosa surface area of 30 square 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F62E6-7FB2-482E-5C4C-D0D8D26F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949450"/>
            <a:ext cx="4238625" cy="49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9F05-E6C8-9EE8-515F-5F63C20D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F1F6-306D-5339-8D47-6C42C0F2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896225" cy="5032375"/>
          </a:xfrm>
        </p:spPr>
        <p:txBody>
          <a:bodyPr/>
          <a:lstStyle/>
          <a:p>
            <a:r>
              <a:rPr lang="en-US" dirty="0"/>
              <a:t>Small intestine consists of three portions;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Proximal part known as duodenum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Middle part known as jejunum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Distal part known as ileum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Maximum absorption of digested food products takes place in small intestine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07CBD-E051-EC25-4303-D8C140418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949450"/>
            <a:ext cx="4238625" cy="49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759D-F373-7111-DEC2-968AE984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DUODENUM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892A0-02D5-73DA-42F8-626AA678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7762875" cy="5032374"/>
          </a:xfrm>
        </p:spPr>
        <p:txBody>
          <a:bodyPr/>
          <a:lstStyle/>
          <a:p>
            <a:r>
              <a:rPr lang="en-US" dirty="0"/>
              <a:t>The duodenum is a short structure ( about 20-25 cm long)</a:t>
            </a:r>
          </a:p>
          <a:p>
            <a:r>
              <a:rPr lang="en-US" dirty="0"/>
              <a:t>It is a C-shaped structure that surrounds the head of the pancreas</a:t>
            </a:r>
          </a:p>
          <a:p>
            <a:r>
              <a:rPr lang="en-US" dirty="0"/>
              <a:t>It lies above the level of the umbilicus-opposite the 1</a:t>
            </a:r>
            <a:r>
              <a:rPr lang="en-US" baseline="30000" dirty="0"/>
              <a:t>st   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lumber vertebrae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08953-CDF3-BE32-E968-C8B75E9AF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4" y="1209674"/>
            <a:ext cx="43529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A354-3E9A-D043-3789-50F7ECDB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DUODENUM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E95B-CC3A-FACD-540D-F458F448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448550" cy="5032375"/>
          </a:xfrm>
        </p:spPr>
        <p:txBody>
          <a:bodyPr/>
          <a:lstStyle/>
          <a:p>
            <a:r>
              <a:rPr lang="en-US" dirty="0"/>
              <a:t>Its continuous with the stomach and receives;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Gastric chyme from the stomach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Digestive juices (enzymes) from the pancreas that break down proteins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Bile from the gall bladder which is important for the emulsification of fats into micelles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E26DE-EB93-F771-0E55-2BC3A5E7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4" y="1209674"/>
            <a:ext cx="43529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22CA-664B-5899-3091-E83258C4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DUODENUM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2F2D-EA5B-C10C-7E97-D2A0FE35D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7581900" cy="5032375"/>
          </a:xfrm>
        </p:spPr>
        <p:txBody>
          <a:bodyPr/>
          <a:lstStyle/>
          <a:p>
            <a:r>
              <a:rPr lang="en-US" dirty="0"/>
              <a:t>The duodenum consists of the </a:t>
            </a:r>
            <a:r>
              <a:rPr lang="en-US" b="1" dirty="0"/>
              <a:t>Brunners glands </a:t>
            </a:r>
            <a:r>
              <a:rPr lang="en-US" dirty="0"/>
              <a:t>which produce a mucus-rich alkaline secretion that contains bicarbonate</a:t>
            </a:r>
          </a:p>
          <a:p>
            <a:r>
              <a:rPr lang="en-US" dirty="0"/>
              <a:t>Alkaline secretions in combination with bicarbonate from the pancreas neutralizes the acidic gastric chyme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D8EB4-C511-E302-2EC5-BF99745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3" y="0"/>
            <a:ext cx="4352927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A0AE9-365A-542E-2F92-F074FF84C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4" y="2371725"/>
            <a:ext cx="4352925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9611-93C9-6A78-88BF-50B3C45A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JEJUNUM AND ILEUM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ECB8-85BA-826A-2DB5-712287C2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905750" cy="5032375"/>
          </a:xfrm>
        </p:spPr>
        <p:txBody>
          <a:bodyPr/>
          <a:lstStyle/>
          <a:p>
            <a:r>
              <a:rPr lang="en-US" dirty="0"/>
              <a:t>The jejunum and ileum measure about 6 cm long;</a:t>
            </a:r>
          </a:p>
          <a:p>
            <a:r>
              <a:rPr lang="en-US" dirty="0"/>
              <a:t>The upper two fifths of this length make up the jejunum</a:t>
            </a:r>
          </a:p>
          <a:p>
            <a:r>
              <a:rPr lang="en-US" dirty="0"/>
              <a:t>The jejunum begins at the duodenojejunal flexure while the ileum ends at the ileocecal junction</a:t>
            </a:r>
          </a:p>
          <a:p>
            <a:r>
              <a:rPr lang="en-US" dirty="0"/>
              <a:t>Both the jejunum and ileum are attached to the posterior abdominal wall by;</a:t>
            </a:r>
          </a:p>
          <a:p>
            <a:r>
              <a:rPr lang="en-US" dirty="0"/>
              <a:t>A fold  of peritoneum- known as the mesentery of the small intestines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1AC0F-4BD8-074F-692E-B55109305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1271587"/>
            <a:ext cx="4362450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209720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3" y="335788"/>
            <a:ext cx="8263274" cy="6186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D140-C317-72DD-185E-296EEB83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 OF THE 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F096-4114-7CDA-4F82-F26C33FA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896100" cy="5032375"/>
          </a:xfrm>
        </p:spPr>
        <p:txBody>
          <a:bodyPr/>
          <a:lstStyle/>
          <a:p>
            <a:r>
              <a:rPr lang="en-US" dirty="0"/>
              <a:t>Plicae are transverse folds of the intestinal lining</a:t>
            </a:r>
          </a:p>
          <a:p>
            <a:r>
              <a:rPr lang="en-US" dirty="0"/>
              <a:t>Villi are finger like projections of the mucosa</a:t>
            </a:r>
          </a:p>
          <a:p>
            <a:r>
              <a:rPr lang="en-US" dirty="0"/>
              <a:t>Lacteals are terminal lymphatics in the villus</a:t>
            </a:r>
          </a:p>
          <a:p>
            <a:r>
              <a:rPr lang="en-US" dirty="0"/>
              <a:t>Intestinal glands include; enteroendocrine goblet and stem cells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0C955-81C8-F574-290E-59AC4BB5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690688"/>
            <a:ext cx="519112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1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6EE-C02C-C866-77D0-571AB613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GLANDS OF THE 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049A-483F-4309-14F4-4EFA5E7C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639050" cy="5032375"/>
          </a:xfrm>
        </p:spPr>
        <p:txBody>
          <a:bodyPr/>
          <a:lstStyle/>
          <a:p>
            <a:r>
              <a:rPr lang="en-US" dirty="0"/>
              <a:t>Brunners glands are present in the duodenum and are seen in the submucosal coat</a:t>
            </a:r>
          </a:p>
          <a:p>
            <a:r>
              <a:rPr lang="en-US" dirty="0"/>
              <a:t>Brunner gland secretes mucus and traces of enzymes</a:t>
            </a:r>
          </a:p>
          <a:p>
            <a:r>
              <a:rPr lang="en-US" dirty="0"/>
              <a:t>Crypts of Lieberkühn are present between villi both in the jejunum and ileum</a:t>
            </a:r>
          </a:p>
          <a:p>
            <a:r>
              <a:rPr lang="en-US" dirty="0"/>
              <a:t>Crypts of Lieberkühn or intestinal glands are simple tubular glands of intestine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077BC-1C8C-99A8-23F1-6FBFB2A98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1" y="1825625"/>
            <a:ext cx="428625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45DA-8B93-470B-8A81-8DBE7263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6575" cy="1325563"/>
          </a:xfrm>
        </p:spPr>
        <p:txBody>
          <a:bodyPr/>
          <a:lstStyle/>
          <a:p>
            <a:r>
              <a:rPr lang="en-US" dirty="0"/>
              <a:t>CRYPTS OF LIEBERKÜHN (INTESTINAL GLANDS)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AB75-4762-5F1C-7AAF-AD40785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7258050" cy="5032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Argentaffin cells or enterochromaffin cells which secrete intrinsic factor of Castle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Goblet cells that secrete mucus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Paneth cells that secrete lysozymes (i.e. cytokines called defensins)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Stem cells are regenerative cells found at the base of crypts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E7E4B-9BC8-BFD3-585D-FBF6EB70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1" y="1304924"/>
            <a:ext cx="4857748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5C18-34FA-0C7A-59F5-D1829607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5632-798C-EC9F-E342-4427B3813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true concerning the defecation reflex action except;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Reflex centers in the sacral cord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Afferent nerve travels mainly in sympathetic autonomic nerves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Afferent limb carries impulses from stretch receptors in the rectum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Can be voluntarily inhibited or facilitated</a:t>
            </a:r>
          </a:p>
        </p:txBody>
      </p:sp>
    </p:spTree>
    <p:extLst>
      <p:ext uri="{BB962C8B-B14F-4D97-AF65-F5344CB8AC3E}">
        <p14:creationId xmlns:p14="http://schemas.microsoft.com/office/powerpoint/2010/main" val="4180629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2B42-6137-97A4-5D21-56C1FF0F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8475" cy="1325563"/>
          </a:xfrm>
        </p:spPr>
        <p:txBody>
          <a:bodyPr/>
          <a:lstStyle/>
          <a:p>
            <a:r>
              <a:rPr lang="en-US" dirty="0"/>
              <a:t>CRYPTS OF LIEBERKÜHN (INTESTINAL GLANDS)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C59F-0FA9-5DB4-04A3-870B83CC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200900" cy="5032375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Enteroendocrine cells that secrete hormones including;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EC cells that secrete endorphin and serotonin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 cells that secrete secretin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 cells secrete somatostatin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 cells that secrete glucagon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Mo cells that secrete motilin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CCK-PZ cells that secrete cholecystokinin (pancreozymin)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EE44-ADE3-59B9-D140-4E579817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1" y="1304924"/>
            <a:ext cx="4857748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32CF-3A27-E91E-84A0-9A101404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PEYERS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AC03-9711-C9F7-39E1-6DEEE32B8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381750" cy="5032375"/>
          </a:xfrm>
        </p:spPr>
        <p:txBody>
          <a:bodyPr/>
          <a:lstStyle/>
          <a:p>
            <a:r>
              <a:rPr lang="en-US" dirty="0"/>
              <a:t>The nodules of the lymphatic cells combine to form a bundle </a:t>
            </a:r>
          </a:p>
          <a:p>
            <a:r>
              <a:rPr lang="en-US" dirty="0"/>
              <a:t>These bundles typically appear only within the lowest part of the intestines (ileum)</a:t>
            </a:r>
          </a:p>
          <a:p>
            <a:r>
              <a:rPr lang="en-US" dirty="0"/>
              <a:t>It functions to detect antigens such as bacteria and toxins and mobilize B cells to produce antibodies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2DA35-F1B8-715F-A7F4-6AE17E02D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690688"/>
            <a:ext cx="581025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6AC1-3A89-DF63-22FD-AFF6B28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PEYERS PATCHES; M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2A93-9240-4260-4703-9E402555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7052553" cy="5032375"/>
          </a:xfrm>
        </p:spPr>
        <p:txBody>
          <a:bodyPr/>
          <a:lstStyle/>
          <a:p>
            <a:r>
              <a:rPr lang="en-US" dirty="0"/>
              <a:t>M cells are specialized cells overlying the peyers patches</a:t>
            </a:r>
          </a:p>
          <a:p>
            <a:r>
              <a:rPr lang="en-US" dirty="0"/>
              <a:t>M cells lack microvilli are pinocytic and transport macromolecules from the intestinal lumen into subepithelial tissues</a:t>
            </a:r>
          </a:p>
          <a:p>
            <a:r>
              <a:rPr lang="en-US" dirty="0"/>
              <a:t>The play an important role in delivering  antigens to peyers patches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DDFEB-AD9B-FB84-49F7-4A069FDD6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53" y="1690688"/>
            <a:ext cx="5139447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7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3ECD-8191-32FD-FA83-7350629E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A457-68C5-5E5B-DBCA-1AE7203BE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Onward movement of its contents which are produced by peristalsis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Secretion of intestinal juices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Chemical digestion and absorption of carbohydrates, protein and fats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Protection against infection b the solitary lymph follicles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Secretion of hormones cholecystokinin (CCK) and secretin</a:t>
            </a:r>
          </a:p>
        </p:txBody>
      </p:sp>
    </p:spTree>
    <p:extLst>
      <p:ext uri="{BB962C8B-B14F-4D97-AF65-F5344CB8AC3E}">
        <p14:creationId xmlns:p14="http://schemas.microsoft.com/office/powerpoint/2010/main" val="368833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F0DC-1938-F20E-8271-E8DA6D7C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MARTILITY IN THE 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EA02-12A9-DB59-4C3E-874BA4946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 in the small intestines can be characterized/divided into;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Segmenting (mixing) contractions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Propulsive contractions (peristalsis)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Migrating motor complex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Antiperistalsis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Peristaltic rush</a:t>
            </a:r>
          </a:p>
        </p:txBody>
      </p:sp>
    </p:spTree>
    <p:extLst>
      <p:ext uri="{BB962C8B-B14F-4D97-AF65-F5344CB8AC3E}">
        <p14:creationId xmlns:p14="http://schemas.microsoft.com/office/powerpoint/2010/main" val="318555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60-EEAE-F3CF-1B85-110FC25E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CONTRACTIONS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AD66-7EDF-1C18-4920-6AC1138C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9372601" cy="5486400"/>
          </a:xfrm>
        </p:spPr>
        <p:txBody>
          <a:bodyPr/>
          <a:lstStyle/>
          <a:p>
            <a:r>
              <a:rPr lang="en-US" dirty="0"/>
              <a:t>Distension of the small intestines by a food bolus results in segmentation contraction by the enteric nervous system;</a:t>
            </a:r>
          </a:p>
          <a:p>
            <a:r>
              <a:rPr lang="en-US" dirty="0"/>
              <a:t>The intestines get divided into segments which last for a fraction  of a min</a:t>
            </a:r>
          </a:p>
          <a:p>
            <a:r>
              <a:rPr lang="en-US" dirty="0"/>
              <a:t>This occurs in a series with new onset of contraction occurring at points between the previous ad new contracted segment</a:t>
            </a:r>
          </a:p>
          <a:p>
            <a:r>
              <a:rPr lang="en-US" dirty="0"/>
              <a:t>Segmentation contraction plays a role in: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Blending intestinal juices with the chyme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Increased surface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AA0C5-7044-05A2-1A62-836F3F75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690688"/>
            <a:ext cx="3086101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C7C7-5ADB-82C4-A37E-54F40497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PROPULSIVE MOVEMENTS (PERITALSIS)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5AB7-CECF-7FC3-6EFE-14F731D5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8277225" cy="5032375"/>
          </a:xfrm>
        </p:spPr>
        <p:txBody>
          <a:bodyPr/>
          <a:lstStyle/>
          <a:p>
            <a:r>
              <a:rPr lang="en-US" dirty="0"/>
              <a:t>These are faster in the proximal intestines and slower in the terminal intestines at a velocity  of 0.5-2 cm/sec</a:t>
            </a:r>
          </a:p>
          <a:p>
            <a:r>
              <a:rPr lang="en-US" dirty="0"/>
              <a:t>They can occur in any part of the small intestines and only cause a net movement of 1 cm/min</a:t>
            </a:r>
          </a:p>
          <a:p>
            <a:r>
              <a:rPr lang="en-US" dirty="0"/>
              <a:t>The stimulus for peristalsis is intestinal luminal distension</a:t>
            </a:r>
          </a:p>
          <a:p>
            <a:r>
              <a:rPr lang="en-US" dirty="0"/>
              <a:t>Intestinal contractions can be blocked by administration of atropine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D265F-476E-1B7C-1BA2-7AE0C5E55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90688"/>
            <a:ext cx="3352801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2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283C-90FA-A863-38EB-9CCCBDBE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MIGRATING MOTOR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6ED2-5907-FC35-5841-67E6D3D52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Peristaltic contractions that occur that begins in an empty stomach during inter-digestive periods</a:t>
            </a:r>
          </a:p>
          <a:p>
            <a:r>
              <a:rPr lang="en-US" dirty="0"/>
              <a:t>This type of contraction travel the whole length of the small intestines to reach the ileocecal valve where it disappears</a:t>
            </a:r>
          </a:p>
          <a:p>
            <a:r>
              <a:rPr lang="en-US" dirty="0"/>
              <a:t>The activity of the MMC terminates as soon as food is ingested</a:t>
            </a:r>
          </a:p>
          <a:p>
            <a:r>
              <a:rPr lang="en-US" dirty="0"/>
              <a:t>The MMC functions to propel any remnants of food out of the stomach and the small intestines into the colon</a:t>
            </a:r>
          </a:p>
        </p:txBody>
      </p:sp>
    </p:spTree>
    <p:extLst>
      <p:ext uri="{BB962C8B-B14F-4D97-AF65-F5344CB8AC3E}">
        <p14:creationId xmlns:p14="http://schemas.microsoft.com/office/powerpoint/2010/main" val="305168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E98D-7DE9-B870-1E90-4CE6C4DB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ANTI-PERISTALSIS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B91D-0EF3-5809-670D-63F621D6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type of contractions propels food in the opposite direction</a:t>
            </a:r>
          </a:p>
          <a:p>
            <a:r>
              <a:rPr lang="en-US" dirty="0"/>
              <a:t>It occurs between the duodenum and the stomach and functions to;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Allow more time for neutralization of the acidic chyme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Allow more time for absorption between the ileum and the </a:t>
            </a:r>
            <a:r>
              <a:rPr lang="en-US" dirty="0" err="1"/>
              <a:t>ccum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450A-6246-2B50-EF82-5ECF5344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PERISTALTIC RUSH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146C-7C26-B3C8-BBA7-B8576C75A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powerful rapid peristalsis due to intense irritation of the intestinal mucosa e.g. diarrhea, vomiting</a:t>
            </a:r>
          </a:p>
          <a:p>
            <a:r>
              <a:rPr lang="en-US" dirty="0"/>
              <a:t>Its initiated by extrinsic nervous reflexes to the brain stem and back to the gut</a:t>
            </a:r>
          </a:p>
          <a:p>
            <a:r>
              <a:rPr lang="en-US" dirty="0"/>
              <a:t>This process removes contents of the intestines thereby relieving them of irritative or excessive distension</a:t>
            </a:r>
          </a:p>
        </p:txBody>
      </p:sp>
    </p:spTree>
    <p:extLst>
      <p:ext uri="{BB962C8B-B14F-4D97-AF65-F5344CB8AC3E}">
        <p14:creationId xmlns:p14="http://schemas.microsoft.com/office/powerpoint/2010/main" val="385869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0575-40AD-DB0F-AB1F-41A47181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68730-2AA3-AB05-A72F-7BF9B9FB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following are true concerning the swallowing is a reflex except;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Includes inhibition of respiration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Is initiated by an involuntary act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Is dependent on intrinsic nerve networks in the esophagus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Is more effective when the person is standing rather than when lying down</a:t>
            </a:r>
          </a:p>
        </p:txBody>
      </p:sp>
    </p:spTree>
    <p:extLst>
      <p:ext uri="{BB962C8B-B14F-4D97-AF65-F5344CB8AC3E}">
        <p14:creationId xmlns:p14="http://schemas.microsoft.com/office/powerpoint/2010/main" val="3600213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09C3-0E94-47E1-F0C9-AB9681DC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365125"/>
            <a:ext cx="11077575" cy="1325563"/>
          </a:xfrm>
        </p:spPr>
        <p:txBody>
          <a:bodyPr/>
          <a:lstStyle/>
          <a:p>
            <a:r>
              <a:rPr lang="en-US" dirty="0"/>
              <a:t>CONTROL OF INTESTINAL MOTILITY-NEURONAL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37B8E-207E-AF7B-801B-BC95CB94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Neuronal control</a:t>
            </a:r>
          </a:p>
          <a:p>
            <a:r>
              <a:rPr lang="en-US" dirty="0"/>
              <a:t>Vagal (parasympathetics) increases intestinal and villous motility while sympathetics decrease them</a:t>
            </a:r>
          </a:p>
          <a:p>
            <a:r>
              <a:rPr lang="en-US" dirty="0"/>
              <a:t>Gastro-ileal reflex (mediated by the vagal nerve) is initiated by gastric distension;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Impulses through the myenteric plexus initiate a fast peristaltic wave passing to the ileum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ileocecal valve relaxes allowing chyme to pass to the cecum</a:t>
            </a:r>
          </a:p>
        </p:txBody>
      </p:sp>
    </p:spTree>
    <p:extLst>
      <p:ext uri="{BB962C8B-B14F-4D97-AF65-F5344CB8AC3E}">
        <p14:creationId xmlns:p14="http://schemas.microsoft.com/office/powerpoint/2010/main" val="22523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1FEA-8E46-A4F8-2404-09BA7283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029950" cy="1325563"/>
          </a:xfrm>
        </p:spPr>
        <p:txBody>
          <a:bodyPr/>
          <a:lstStyle/>
          <a:p>
            <a:r>
              <a:rPr lang="en-US" dirty="0"/>
              <a:t>CONTROL OF INTESTINAL MOTILITY-HORMONAL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4B989-C6A6-D4C4-0909-A279E4150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Hormones that regulate gastric secretion include;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Gastrin and CCK have a duo action; they relax the ileocecal sphincter while stimulating intestinal motility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Insulin, motilin and serotonin stimulate intestinal motility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Glucagon and secretin inhibits intestinal motility and contract the ileocecal sphincter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Villikinin stimulates movement of the villi</a:t>
            </a:r>
          </a:p>
        </p:txBody>
      </p:sp>
    </p:spTree>
    <p:extLst>
      <p:ext uri="{BB962C8B-B14F-4D97-AF65-F5344CB8AC3E}">
        <p14:creationId xmlns:p14="http://schemas.microsoft.com/office/powerpoint/2010/main" val="3221124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699A-F3A2-8E65-8764-889C3C8E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SECRETIONS OF THE 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CFF03-4E32-E5C4-E553-4B9450D7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GIT secretes about 1-3 liters/day of fluid that contains inorganic ions e.g. mucoproteins, IgA and enzymes</a:t>
            </a:r>
          </a:p>
          <a:p>
            <a:r>
              <a:rPr lang="en-US" dirty="0"/>
              <a:t>The duodenum contains the Brunners glands which secrete alkaline mucus that contains high bicarbonate ions</a:t>
            </a:r>
          </a:p>
          <a:p>
            <a:r>
              <a:rPr lang="en-US" dirty="0"/>
              <a:t>The duodenal fluids are produced in response to;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Irritating stimulus of the duodenal mucosa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Vagal stimulation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secretin</a:t>
            </a:r>
          </a:p>
        </p:txBody>
      </p:sp>
    </p:spTree>
    <p:extLst>
      <p:ext uri="{BB962C8B-B14F-4D97-AF65-F5344CB8AC3E}">
        <p14:creationId xmlns:p14="http://schemas.microsoft.com/office/powerpoint/2010/main" val="240014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C45D-BE12-3CB8-DD56-2C99EDB2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5125"/>
            <a:ext cx="11753850" cy="1325563"/>
          </a:xfrm>
        </p:spPr>
        <p:txBody>
          <a:bodyPr/>
          <a:lstStyle/>
          <a:p>
            <a:r>
              <a:rPr lang="en-US" dirty="0"/>
              <a:t>FUNCTIONS OF INTESTINAL SECRETIONS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7565-7CA1-9775-E66C-25DD4DA1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Protective effect by the mucus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Dilution of the acidic chyme from he stomach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contain digestive enzymes and therefore important for digestion;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Peptidase- breaks down peptides into amino acids</a:t>
            </a:r>
          </a:p>
          <a:p>
            <a:r>
              <a:rPr lang="en-US" dirty="0"/>
              <a:t>Sucrase, maltase and lactase that break down disaccharides into 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106613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4742-5CD9-A0C0-BDB2-AB8B2FEE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SECRETIONS OF THE SMALL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EE3D-9D19-B974-1CB6-87B08D3C9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Lipase that breaks down fat into fatty acids and </a:t>
            </a:r>
            <a:r>
              <a:rPr lang="en-US" dirty="0" err="1"/>
              <a:t>gylcerol</a:t>
            </a:r>
            <a:endParaRPr lang="en-US" dirty="0"/>
          </a:p>
          <a:p>
            <a:r>
              <a:rPr lang="en-US" dirty="0"/>
              <a:t>Enterokinase that converts trypsinogen to trypsin</a:t>
            </a:r>
          </a:p>
          <a:p>
            <a:r>
              <a:rPr lang="en-US" dirty="0"/>
              <a:t>Somatostatin hormone- inhibits acid secretion from the stomach</a:t>
            </a:r>
          </a:p>
          <a:p>
            <a:r>
              <a:rPr lang="en-US" dirty="0"/>
              <a:t>Cholecystokinin hormone that inhibits gastric glands and stimulates the pancreas and gallbladder to release their contents</a:t>
            </a:r>
          </a:p>
          <a:p>
            <a:r>
              <a:rPr lang="en-US" dirty="0"/>
              <a:t>Secretin stimulates the pancreas to release bicarbonate ions and pancreatic juice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92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 AND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99319" cy="44329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Digestion is a process by which molecules (proteins, fats and carbohydrates) are broken down into absorbable units;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Mouth- carbohydrate digestion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Stomach- protein and fat digestion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Small intestines- carbohydrates, proteins and lipids digestion</a:t>
            </a:r>
          </a:p>
          <a:p>
            <a:r>
              <a:rPr lang="en-US" dirty="0"/>
              <a:t>Absorption; movement of products of digestion, vitamins, minerals and water across  intestinal mucosa into 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75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DIGESTION-CARBOHYDRATES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HCl and bile secreted by the stomach and the liver respectively enhance the action of digestive enzymes</a:t>
            </a:r>
          </a:p>
          <a:p>
            <a:r>
              <a:rPr lang="en-US" dirty="0"/>
              <a:t>The principal dietary carbohydrates are;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Polysaccharides (Starches e.g. glycogen, amylopectin &amp; amylose)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Disaccharides (e.g. lactose/milk sugar and sucrose)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Monosaccharides (e.g. fructose and glucose)</a:t>
            </a:r>
          </a:p>
        </p:txBody>
      </p:sp>
    </p:spTree>
    <p:extLst>
      <p:ext uri="{BB962C8B-B14F-4D97-AF65-F5344CB8AC3E}">
        <p14:creationId xmlns:p14="http://schemas.microsoft.com/office/powerpoint/2010/main" val="3686284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DIGESTION-CARBOHYDRATES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carbohydrates in the diet include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Alcohol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Lactic and Pyruvic acid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Carbohydrates in meat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Cellulose (cannot be digested in the human GIT)</a:t>
            </a:r>
          </a:p>
        </p:txBody>
      </p:sp>
    </p:spTree>
    <p:extLst>
      <p:ext uri="{BB962C8B-B14F-4D97-AF65-F5344CB8AC3E}">
        <p14:creationId xmlns:p14="http://schemas.microsoft.com/office/powerpoint/2010/main" val="181215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 OF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Starch in the mouth is digested by salivary α-amylase which has an optimal pH of 6.7</a:t>
            </a:r>
          </a:p>
          <a:p>
            <a:r>
              <a:rPr lang="en-US" dirty="0"/>
              <a:t>Amylase remains partially active in the stomach because the active site is protected in the presence of substrate</a:t>
            </a:r>
          </a:p>
          <a:p>
            <a:r>
              <a:rPr lang="en-US" dirty="0"/>
              <a:t>Both salivary and pancreatic α-amylase therefore act on the ingested polysaccharides where they hydrolyze internal 1:4α</a:t>
            </a:r>
          </a:p>
          <a:p>
            <a:r>
              <a:rPr lang="en-US" dirty="0"/>
              <a:t>However, they both spares 1:6α linkages and terminal 1:4α linkages</a:t>
            </a:r>
          </a:p>
        </p:txBody>
      </p:sp>
    </p:spTree>
    <p:extLst>
      <p:ext uri="{BB962C8B-B14F-4D97-AF65-F5344CB8AC3E}">
        <p14:creationId xmlns:p14="http://schemas.microsoft.com/office/powerpoint/2010/main" val="127380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 OF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products of carbohydrate digestion are oligosaccharides which are further digested by </a:t>
            </a:r>
            <a:r>
              <a:rPr lang="en-US" b="1" dirty="0"/>
              <a:t>oligosaccharidases</a:t>
            </a:r>
          </a:p>
          <a:p>
            <a:r>
              <a:rPr lang="en-US" dirty="0"/>
              <a:t>Oligosaccharides comprise polymers of glucose with 1:6α linkages e.g. maltose, maltotriose and α-limit dextrin</a:t>
            </a:r>
          </a:p>
          <a:p>
            <a:r>
              <a:rPr lang="en-US" b="1" dirty="0"/>
              <a:t>Isomaltase</a:t>
            </a:r>
            <a:r>
              <a:rPr lang="en-US" dirty="0"/>
              <a:t> is mainly responsible for hydrolysis of 1:6α linkages</a:t>
            </a:r>
          </a:p>
          <a:p>
            <a:r>
              <a:rPr lang="en-US" b="1" dirty="0"/>
              <a:t>Isomaltase</a:t>
            </a:r>
            <a:r>
              <a:rPr lang="en-US" dirty="0"/>
              <a:t>, </a:t>
            </a:r>
            <a:r>
              <a:rPr lang="en-US" b="1" dirty="0"/>
              <a:t>maltase</a:t>
            </a:r>
            <a:r>
              <a:rPr lang="en-US" dirty="0"/>
              <a:t> and </a:t>
            </a:r>
            <a:r>
              <a:rPr lang="en-US" b="1" dirty="0"/>
              <a:t>sucrase</a:t>
            </a:r>
            <a:r>
              <a:rPr lang="en-US" dirty="0"/>
              <a:t> break down maltotriose and maltose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5923-7AD2-5CF5-A2AC-B905FA0C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 (TRUE OR FALSE)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3A58-B996-A83C-58AF-1692075A5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management of Peptic ulcer pain includes;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Oral administration of sodium bicarbonate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Oral administration of a non-absorbable antacid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drug which interferes with the action of acetylcholinesterase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drug which blocks the gastric proton pump</a:t>
            </a:r>
          </a:p>
        </p:txBody>
      </p:sp>
    </p:spTree>
    <p:extLst>
      <p:ext uri="{BB962C8B-B14F-4D97-AF65-F5344CB8AC3E}">
        <p14:creationId xmlns:p14="http://schemas.microsoft.com/office/powerpoint/2010/main" val="2000484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238-C933-EE84-2F60-C6AB27EC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028D6-D71E-303D-D52B-A53A1997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Sucrase and isomaltase are initially synthesized as a single glycoprotein chain;</a:t>
            </a:r>
          </a:p>
          <a:p>
            <a:r>
              <a:rPr lang="en-US" dirty="0"/>
              <a:t>It is then hydrolyzed by pancreatic proteases into sucrase and isomaltase subunits</a:t>
            </a:r>
          </a:p>
          <a:p>
            <a:r>
              <a:rPr lang="en-US" dirty="0"/>
              <a:t>Sucrase hydrolyzes sucrose into a molecules of glucose and fructose </a:t>
            </a:r>
          </a:p>
          <a:p>
            <a:r>
              <a:rPr lang="en-US" dirty="0"/>
              <a:t>Lactase hydrolyzes lactose to glucose and galactose</a:t>
            </a:r>
          </a:p>
        </p:txBody>
      </p:sp>
    </p:spTree>
    <p:extLst>
      <p:ext uri="{BB962C8B-B14F-4D97-AF65-F5344CB8AC3E}">
        <p14:creationId xmlns:p14="http://schemas.microsoft.com/office/powerpoint/2010/main" val="2450212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AB38-0E9C-187D-C832-2EE2DEA3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AE86-E1B3-9F10-5DDA-4BEAEAF0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 in one or more of oligosaccharidases may cause diarrhea, bloating and flatulence</a:t>
            </a:r>
          </a:p>
          <a:p>
            <a:r>
              <a:rPr lang="en-US" dirty="0"/>
              <a:t>Diarrhea is due to the increased number of osmotically active oligosaccharides that remain in the intestinal lumen</a:t>
            </a:r>
          </a:p>
          <a:p>
            <a:r>
              <a:rPr lang="en-US" dirty="0"/>
              <a:t>Bloating and flatulence are due to the production of gas (CO2 and H2) from disaccharide residues</a:t>
            </a:r>
          </a:p>
        </p:txBody>
      </p:sp>
    </p:spTree>
    <p:extLst>
      <p:ext uri="{BB962C8B-B14F-4D97-AF65-F5344CB8AC3E}">
        <p14:creationId xmlns:p14="http://schemas.microsoft.com/office/powerpoint/2010/main" val="381932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LACTOSE 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Intestinal lactase activity is high at birth, then declines to low levels during childhood and adulthood</a:t>
            </a:r>
          </a:p>
          <a:p>
            <a:r>
              <a:rPr lang="en-US" dirty="0"/>
              <a:t>The low lactase levels are associated with </a:t>
            </a:r>
            <a:r>
              <a:rPr lang="en-US" b="1" dirty="0"/>
              <a:t>intolerance to milk </a:t>
            </a:r>
            <a:r>
              <a:rPr lang="en-US" dirty="0"/>
              <a:t>(lactose intolerance)</a:t>
            </a:r>
          </a:p>
          <a:p>
            <a:r>
              <a:rPr lang="en-US" dirty="0"/>
              <a:t>Intake of milk in such individuals leads to development of diarrhea</a:t>
            </a:r>
          </a:p>
          <a:p>
            <a:r>
              <a:rPr lang="en-US" dirty="0"/>
              <a:t>Such individuals however tolerate sour milk </a:t>
            </a:r>
          </a:p>
        </p:txBody>
      </p:sp>
    </p:spTree>
    <p:extLst>
      <p:ext uri="{BB962C8B-B14F-4D97-AF65-F5344CB8AC3E}">
        <p14:creationId xmlns:p14="http://schemas.microsoft.com/office/powerpoint/2010/main" val="2509806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PRODUCT OF CARBOHYDRATE METABOLISM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1" y="2303411"/>
            <a:ext cx="10364098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13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A706-6116-4128-CAF3-B05F7126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05DD-F50B-6D08-10EB-479BD62D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transport of glucose and galactose depends on Na+ in the intestinal lumen therefore;</a:t>
            </a:r>
          </a:p>
          <a:p>
            <a:r>
              <a:rPr lang="en-US" dirty="0"/>
              <a:t>Glucose and Na+ have the same cotransporter/ symport, the sodium-dependent glucose transporter (</a:t>
            </a:r>
            <a:r>
              <a:rPr lang="en-US" b="1" dirty="0"/>
              <a:t>SGLT, Na+ glucose cotransporter</a:t>
            </a:r>
            <a:r>
              <a:rPr lang="en-US" dirty="0"/>
              <a:t>)</a:t>
            </a:r>
          </a:p>
          <a:p>
            <a:r>
              <a:rPr lang="en-US" dirty="0"/>
              <a:t>A high concentration of Na+ results in increased glucose absorption and vice versa </a:t>
            </a:r>
          </a:p>
          <a:p>
            <a:r>
              <a:rPr lang="en-US" b="1" dirty="0"/>
              <a:t>SGLT-2</a:t>
            </a:r>
            <a:r>
              <a:rPr lang="en-US" dirty="0"/>
              <a:t> is responsible for glucose transport out of the renal tubules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3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29D8-01DF-C643-7C4D-B427847B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562B-96FD-6EBC-2E93-BDF9BA46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819900" cy="5032375"/>
          </a:xfrm>
        </p:spPr>
        <p:txBody>
          <a:bodyPr/>
          <a:lstStyle/>
          <a:p>
            <a:r>
              <a:rPr lang="en-US" b="1" dirty="0"/>
              <a:t>SGLT-1</a:t>
            </a:r>
            <a:r>
              <a:rPr lang="en-US" dirty="0"/>
              <a:t> is responsible for uptake of dietary glucose from the gut</a:t>
            </a:r>
          </a:p>
          <a:p>
            <a:r>
              <a:rPr lang="en-US" dirty="0"/>
              <a:t>Since Na+ ECF concentration is higher than that in the ICF</a:t>
            </a:r>
          </a:p>
          <a:p>
            <a:r>
              <a:rPr lang="en-US" dirty="0"/>
              <a:t>Na+ moves into the cell down its concentration gradient</a:t>
            </a:r>
          </a:p>
          <a:p>
            <a:r>
              <a:rPr lang="en-US" dirty="0"/>
              <a:t>Glucose moves with the Na+ and is released in the cell (i.e. by secondary active transport)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31C52E-5178-3A2A-671C-26DD79AB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1689100"/>
            <a:ext cx="5467349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48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1E5D-6547-783E-2C5E-49D2F989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41CD-4E14-971B-2A47-088D046C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791325" cy="5032375"/>
          </a:xfrm>
        </p:spPr>
        <p:txBody>
          <a:bodyPr>
            <a:normAutofit/>
          </a:bodyPr>
          <a:lstStyle/>
          <a:p>
            <a:r>
              <a:rPr lang="en-US" dirty="0"/>
              <a:t>Glucose is transported by </a:t>
            </a:r>
            <a:r>
              <a:rPr lang="en-US" b="1" dirty="0"/>
              <a:t>GLUT2</a:t>
            </a:r>
            <a:r>
              <a:rPr lang="en-US" dirty="0"/>
              <a:t> into the interstitium and thence to the capillaries</a:t>
            </a:r>
          </a:p>
          <a:p>
            <a:r>
              <a:rPr lang="en-US" dirty="0"/>
              <a:t>Sodium is transported into the lateral intercellular spaces</a:t>
            </a:r>
          </a:p>
          <a:p>
            <a:r>
              <a:rPr lang="en-US" dirty="0"/>
              <a:t>This maintains the concentration gradient across the luminal border of the cell</a:t>
            </a:r>
          </a:p>
          <a:p>
            <a:r>
              <a:rPr lang="en-US" dirty="0"/>
              <a:t>SGLT-1 also transports galactose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20EA8B-20CC-6106-5617-AC8EDA45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1689100"/>
            <a:ext cx="5467349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34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6DC6-F166-DA05-B7CB-CE952759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ABSORTION OF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D38C-9282-6E23-21F2-5BE94642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800850" cy="5032375"/>
          </a:xfrm>
        </p:spPr>
        <p:txBody>
          <a:bodyPr/>
          <a:lstStyle/>
          <a:p>
            <a:r>
              <a:rPr lang="en-US" dirty="0"/>
              <a:t>Fructose absorption is independent of Na+</a:t>
            </a:r>
          </a:p>
          <a:p>
            <a:r>
              <a:rPr lang="en-US" dirty="0"/>
              <a:t>It is transported by facilitated diffusion from the intestinal lumen into the enterocytes by </a:t>
            </a:r>
            <a:r>
              <a:rPr lang="en-US" b="1" dirty="0"/>
              <a:t>GLUT5</a:t>
            </a:r>
            <a:r>
              <a:rPr lang="en-US" dirty="0"/>
              <a:t> </a:t>
            </a:r>
          </a:p>
          <a:p>
            <a:r>
              <a:rPr lang="en-US" dirty="0"/>
              <a:t>It is then transported out of the enterocytes into the interstitium by </a:t>
            </a:r>
            <a:r>
              <a:rPr lang="en-US" b="1" dirty="0"/>
              <a:t>GLUT2</a:t>
            </a:r>
          </a:p>
          <a:p>
            <a:r>
              <a:rPr lang="en-US" dirty="0"/>
              <a:t>Some fructose is converted to glucose in the mucosal cells.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AD4BAC-E725-678E-BDF1-148C0EE2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1689100"/>
            <a:ext cx="5467349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12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2FF5-94FC-E180-259E-A19830EA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4B8C-C946-4D86-8EE5-3CC94ADFF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 digestion begins in the stomach where pepsins cleave peptide linkages (in proteins)</a:t>
            </a:r>
          </a:p>
          <a:p>
            <a:r>
              <a:rPr lang="en-US" dirty="0"/>
              <a:t>Pepsins are secreted in the form of inactive precursors (pepsinogens) and activated in the GIT by gastric acid (optimal pH of 1.6–3.2) </a:t>
            </a:r>
          </a:p>
          <a:p>
            <a:r>
              <a:rPr lang="en-US" dirty="0"/>
              <a:t>There are two types of pepsinogens type I and II;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Pepsinogen I is found only in acid-secreting regions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Pepsinogen II is also found in the pyloric region</a:t>
            </a:r>
          </a:p>
        </p:txBody>
      </p:sp>
    </p:spTree>
    <p:extLst>
      <p:ext uri="{BB962C8B-B14F-4D97-AF65-F5344CB8AC3E}">
        <p14:creationId xmlns:p14="http://schemas.microsoft.com/office/powerpoint/2010/main" val="1093742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0C4C-C77D-E7F0-FCFC-06374688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30C0-8FD0-CC2B-E91B-114BC29A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Pepsins hydrolyze the bonds between amino acids producing polypeptides of varying sizes</a:t>
            </a:r>
          </a:p>
          <a:p>
            <a:r>
              <a:rPr lang="en-US" dirty="0"/>
              <a:t>Protein digestion continues in the small intestines where pepsins (of the pancreas and intestinal mucosa) cleave polypeptides</a:t>
            </a:r>
          </a:p>
          <a:p>
            <a:r>
              <a:rPr lang="en-US" b="1" dirty="0"/>
              <a:t>Endopeptidases</a:t>
            </a:r>
            <a:r>
              <a:rPr lang="en-US" dirty="0"/>
              <a:t> (e.g. Trypsin, chymotrypsin and elastase) hydrolyze the </a:t>
            </a:r>
            <a:r>
              <a:rPr lang="en-US" b="1" dirty="0"/>
              <a:t>interior</a:t>
            </a:r>
            <a:r>
              <a:rPr lang="en-US" dirty="0"/>
              <a:t> peptide bonds in the peptide molecules</a:t>
            </a:r>
          </a:p>
          <a:p>
            <a:r>
              <a:rPr lang="en-US" dirty="0"/>
              <a:t>Endopeptidases are secreted in an inactive form (proenzymes) and activation only when they reach the intestinal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7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D732-6147-4B9C-A4BE-03729CE1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 (TRUE OR FALSE)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26C25-F254-EAD4-A190-D2447238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Intestinal obstruction results in;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Crampy pain due to intermittent vigorous peristalsis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Distension due to fluid and gas proximal to the obstruction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Hypotension (low BP)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Vomiting which is more severe with low than with high bowel obstruction</a:t>
            </a:r>
          </a:p>
        </p:txBody>
      </p:sp>
    </p:spTree>
    <p:extLst>
      <p:ext uri="{BB962C8B-B14F-4D97-AF65-F5344CB8AC3E}">
        <p14:creationId xmlns:p14="http://schemas.microsoft.com/office/powerpoint/2010/main" val="329938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837-FC49-D034-700F-5C22CDAE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57D1-8A02-EE78-C646-6C248AFB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991475" cy="5032375"/>
          </a:xfrm>
        </p:spPr>
        <p:txBody>
          <a:bodyPr>
            <a:normAutofit/>
          </a:bodyPr>
          <a:lstStyle/>
          <a:p>
            <a:r>
              <a:rPr lang="en-US" dirty="0"/>
              <a:t>Enterokinase found in the intestinal brush border begins the process of converting endopeptidases to their active form;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Trypsinogen is converted to the active enzyme trypsin by enterokinase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Trypsin then converts chymotrypsinogens  and trypsinogens into chymotrypsins and other proenzymes into there active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2EAE98-A323-93EB-8B1D-3AF084BF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57326"/>
            <a:ext cx="4343400" cy="53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81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A8B7-6E22-E5D1-69F8-14475DE5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827088"/>
          </a:xfrm>
        </p:spPr>
        <p:txBody>
          <a:bodyPr/>
          <a:lstStyle/>
          <a:p>
            <a:r>
              <a:rPr lang="en-US" dirty="0"/>
              <a:t>PROTEIN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3845-BF84-619A-FD42-99005226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Carboxypeptidases (</a:t>
            </a:r>
            <a:r>
              <a:rPr lang="en-US" b="1" dirty="0"/>
              <a:t>exopeptidases</a:t>
            </a:r>
            <a:r>
              <a:rPr lang="en-US" dirty="0"/>
              <a:t>) hydrolyze amino acids at the </a:t>
            </a:r>
            <a:r>
              <a:rPr lang="en-US" b="1" dirty="0"/>
              <a:t>carboxyl ends </a:t>
            </a:r>
            <a:r>
              <a:rPr lang="en-US" dirty="0"/>
              <a:t>of the polypeptides</a:t>
            </a:r>
          </a:p>
          <a:p>
            <a:r>
              <a:rPr lang="en-US" dirty="0"/>
              <a:t>Polypeptides are hydrolyzed into amino acids (final products of protein digestion)in three locations;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At the brush border of the intestinal mucosa producing free amino acids which are liberated into the intestinal lumen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Dipeptides and tripeptides are actively transported into the intestinal cells and hydrolyzed by intracellular peptidases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Peptidases in the intestinal lumen hydrolysis polypeptides</a:t>
            </a:r>
          </a:p>
        </p:txBody>
      </p:sp>
    </p:spTree>
    <p:extLst>
      <p:ext uri="{BB962C8B-B14F-4D97-AF65-F5344CB8AC3E}">
        <p14:creationId xmlns:p14="http://schemas.microsoft.com/office/powerpoint/2010/main" val="112301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DIGESTION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12191999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70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3533"/>
            <a:ext cx="10303933" cy="937155"/>
          </a:xfrm>
        </p:spPr>
        <p:txBody>
          <a:bodyPr/>
          <a:lstStyle/>
          <a:p>
            <a:r>
              <a:rPr lang="en-US" dirty="0"/>
              <a:t>PROTEIN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8695267" cy="4514850"/>
          </a:xfrm>
        </p:spPr>
        <p:txBody>
          <a:bodyPr>
            <a:normAutofit/>
          </a:bodyPr>
          <a:lstStyle/>
          <a:p>
            <a:r>
              <a:rPr lang="en-US" dirty="0"/>
              <a:t>Absorption of amino acids mainly occurs in the duodenum and jejunum (only 2–5% of the protein is lost in stool)</a:t>
            </a:r>
          </a:p>
          <a:p>
            <a:r>
              <a:rPr lang="en-US" dirty="0"/>
              <a:t>Amino acids are transported into enterocytes by secondary active transport (Na+ cotransport with amino acids)</a:t>
            </a:r>
          </a:p>
          <a:p>
            <a:r>
              <a:rPr lang="en-US" dirty="0"/>
              <a:t>However few AA molecules are transported independent of Na+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BB375-8758-E784-6D3E-7793CCBA2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1825625"/>
            <a:ext cx="33051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0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6976533" cy="4947708"/>
          </a:xfrm>
        </p:spPr>
        <p:txBody>
          <a:bodyPr>
            <a:normAutofit/>
          </a:bodyPr>
          <a:lstStyle/>
          <a:p>
            <a:r>
              <a:rPr lang="en-US" dirty="0"/>
              <a:t>Dipeptides and tripeptides are transported into enterocytes by PepT1 (peptide transporter 1)</a:t>
            </a:r>
          </a:p>
          <a:p>
            <a:r>
              <a:rPr lang="en-US" dirty="0"/>
              <a:t> PepT1 requires H+ and through an antiport mechanism protein absorption is achieved</a:t>
            </a:r>
          </a:p>
          <a:p>
            <a:r>
              <a:rPr lang="en-US" dirty="0"/>
              <a:t>There is a very little absorption of larger peptides</a:t>
            </a:r>
          </a:p>
          <a:p>
            <a:r>
              <a:rPr lang="en-US" dirty="0"/>
              <a:t>AA are transported out of the enterocytes at the basolateral borders in a similar fashion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5E76A-6C58-4D34-D733-B5A2317DC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1825624"/>
            <a:ext cx="521546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4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44C7-306E-9790-ECA1-8A31F99F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C6F6-B5A4-67CC-3036-9306036F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Absorption of foreign protein antigens (e.g. bacteria and viruses) takes place in microfold cells or M cells</a:t>
            </a:r>
          </a:p>
          <a:p>
            <a:r>
              <a:rPr lang="en-US" dirty="0"/>
              <a:t>These are specialized intestinal epithelial cells that overlie aggregates of lymphoid tissue (Peyer patches)</a:t>
            </a:r>
          </a:p>
          <a:p>
            <a:r>
              <a:rPr lang="en-US" dirty="0"/>
              <a:t>Antigens are then passed to the lymphoid cells and lymphocytes are activated</a:t>
            </a:r>
          </a:p>
          <a:p>
            <a:r>
              <a:rPr lang="en-US" dirty="0"/>
              <a:t>These cells are part of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4284188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Nucleic acids are hydrolyzed into nucleotides by the pancreatic nucleases</a:t>
            </a:r>
          </a:p>
          <a:p>
            <a:r>
              <a:rPr lang="en-US" dirty="0"/>
              <a:t>Nucleotides are split into the nucleosides and phosphoric acid by enzymes of the intestinal mucosa</a:t>
            </a:r>
          </a:p>
          <a:p>
            <a:r>
              <a:rPr lang="en-US" dirty="0"/>
              <a:t>The nucleosides are then split into their constituent sugars and purine and pyrimidine bases</a:t>
            </a:r>
          </a:p>
          <a:p>
            <a:r>
              <a:rPr lang="en-US" dirty="0"/>
              <a:t>The bases are absorbed by 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2750213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C77E-E6C3-D6C0-E5F3-0993AEF0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33A6-3469-6BF1-8DFC-45B9D91B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254067" cy="5032375"/>
          </a:xfrm>
        </p:spPr>
        <p:txBody>
          <a:bodyPr>
            <a:normAutofit/>
          </a:bodyPr>
          <a:lstStyle/>
          <a:p>
            <a:r>
              <a:rPr lang="en-US" dirty="0"/>
              <a:t>Fats are insoluble which limits their ability to reach the surface of the mucosal cells</a:t>
            </a:r>
          </a:p>
          <a:p>
            <a:r>
              <a:rPr lang="en-US" dirty="0"/>
              <a:t>Hence fats are emulsified by bile acids, phosphatidylcholine and monoglycerides</a:t>
            </a:r>
          </a:p>
          <a:p>
            <a:r>
              <a:rPr lang="en-US" dirty="0"/>
              <a:t>Bile acids hydrolyze fats into micelles or fatty acid droplets that contain fatty acids, monoglycerides and cholesterol</a:t>
            </a:r>
          </a:p>
          <a:p>
            <a:r>
              <a:rPr lang="en-US" dirty="0"/>
              <a:t>Lipids collect in the micelles with;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Cholesterol in the hydrophobic center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Amphipathic phospholipids and monoglycerides lined up with their hydrophilic heads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9DC7C-8862-0396-56F4-8AB3B6D2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1537228"/>
            <a:ext cx="3107267" cy="5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5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18E6-8B6E-5C6E-3FEE-7AE2527E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28FB4-585E-193A-7829-B2530A5F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084733" cy="5032375"/>
          </a:xfrm>
        </p:spPr>
        <p:txBody>
          <a:bodyPr>
            <a:normAutofit/>
          </a:bodyPr>
          <a:lstStyle/>
          <a:p>
            <a:r>
              <a:rPr lang="en-US" dirty="0"/>
              <a:t>Micelles move down their concentration gradient through to the brush border of the mucosal cells</a:t>
            </a:r>
          </a:p>
          <a:p>
            <a:r>
              <a:rPr lang="en-US" dirty="0"/>
              <a:t>They enter the enterocytes by passive diffusion</a:t>
            </a:r>
          </a:p>
          <a:p>
            <a:r>
              <a:rPr lang="en-US" dirty="0"/>
              <a:t>Pancreatic lipase then hydrolyzes triglycerides producing free fatty acids and monoglycerides</a:t>
            </a:r>
          </a:p>
          <a:p>
            <a:r>
              <a:rPr lang="en-US" dirty="0"/>
              <a:t>Lipase acts only  fats emulsified by bile into small lipid droplets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B1F37-98AB-A476-700D-6058F51E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1537228"/>
            <a:ext cx="3107267" cy="5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99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F6B0-BA05-8763-43E7-46210893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ABORPTION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29AA-05F6-B4D4-878C-3CD85066B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084733" cy="5032375"/>
          </a:xfrm>
        </p:spPr>
        <p:txBody>
          <a:bodyPr>
            <a:normAutofit/>
          </a:bodyPr>
          <a:lstStyle/>
          <a:p>
            <a:r>
              <a:rPr lang="en-US" dirty="0"/>
              <a:t>Colipase an enzyme secreted in its inactive form in the pancreases is activated in the intestinal lumen by trypsin</a:t>
            </a:r>
          </a:p>
          <a:p>
            <a:r>
              <a:rPr lang="en-US" dirty="0"/>
              <a:t>Colipase facilitates lipase to remain associated with emulsified lipid droplets</a:t>
            </a:r>
          </a:p>
          <a:p>
            <a:r>
              <a:rPr lang="en-US" dirty="0"/>
              <a:t>Fatty acids containing less than 10–12 carbon atoms are water-soluble;</a:t>
            </a:r>
          </a:p>
          <a:p>
            <a:r>
              <a:rPr lang="en-US" dirty="0"/>
              <a:t>They pass through the enterocyte unmodified and are actively transported into the portal blood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BF6B2-5EA5-A34F-2379-BB8E1ED2B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1537228"/>
            <a:ext cx="3107267" cy="5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2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587C-0AC1-38EF-6A77-7AAECC09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 (TRUE OR FALSE)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0F1E-F889-C858-973D-BF73A8BD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diarrhea causes a decrease in;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Body potassium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Body sodium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Extracellular fluid volume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Total peripheral 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Blood pH</a:t>
            </a:r>
          </a:p>
        </p:txBody>
      </p:sp>
    </p:spTree>
    <p:extLst>
      <p:ext uri="{BB962C8B-B14F-4D97-AF65-F5344CB8AC3E}">
        <p14:creationId xmlns:p14="http://schemas.microsoft.com/office/powerpoint/2010/main" val="1847617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4DCC-4F87-F704-A96B-C5D0A4CA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95EB-69B0-B9CC-A3FF-EC2244DE6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084733" cy="5032375"/>
          </a:xfrm>
        </p:spPr>
        <p:txBody>
          <a:bodyPr>
            <a:normAutofit/>
          </a:bodyPr>
          <a:lstStyle/>
          <a:p>
            <a:r>
              <a:rPr lang="en-US" dirty="0"/>
              <a:t>Fatty acids containing more than 10–12 carbon atoms are esterified to triglycerides in the enterocytes</a:t>
            </a:r>
          </a:p>
          <a:p>
            <a:r>
              <a:rPr lang="en-US" dirty="0"/>
              <a:t>Triglycerides are formed by the acylation monoglycerides and glycerophosphate in the rough endoplasmic reticulum </a:t>
            </a:r>
          </a:p>
          <a:p>
            <a:r>
              <a:rPr lang="en-US" dirty="0"/>
              <a:t>Triglycerides and cholesterol esters are then coated with a layer of protein, cholesterol, and phospholipid to form </a:t>
            </a:r>
            <a:r>
              <a:rPr lang="en-US" b="1" dirty="0"/>
              <a:t>chylomicrons </a:t>
            </a:r>
            <a:r>
              <a:rPr lang="en-US" dirty="0"/>
              <a:t>in the SER</a:t>
            </a:r>
          </a:p>
          <a:p>
            <a:r>
              <a:rPr lang="en-US" dirty="0"/>
              <a:t>Carbohydrate moieties are added to the proteins in the Golgi apparatus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13FEC-83FB-501A-13CF-64A15E83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1537228"/>
            <a:ext cx="3107267" cy="5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24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9211-BE0F-818D-5CD2-3FCA46C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7871-2018-F214-916F-3CAB2D0EA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084733" cy="5032375"/>
          </a:xfrm>
        </p:spPr>
        <p:txBody>
          <a:bodyPr/>
          <a:lstStyle/>
          <a:p>
            <a:r>
              <a:rPr lang="en-US" dirty="0"/>
              <a:t>Chylomicrons are extruded by exocytosis from the basolateral aspect of the cell</a:t>
            </a:r>
          </a:p>
          <a:p>
            <a:r>
              <a:rPr lang="en-US" dirty="0"/>
              <a:t>Absorption of long-chain fatty acids is greatest in the upper parts of the small intestine</a:t>
            </a:r>
          </a:p>
          <a:p>
            <a:r>
              <a:rPr lang="en-US" dirty="0"/>
              <a:t>Steatorrhea occurs in patients with diseases that destroy the pancreas or in lipase deficiency and is characterized by;</a:t>
            </a:r>
          </a:p>
          <a:p>
            <a:r>
              <a:rPr lang="en-US" dirty="0"/>
              <a:t>Fatty, bulky, clay-colored stools (steatorrhea) because of the impaired digestion and absorption of fat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B3318-1CEB-616F-EADC-998FE4D3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3" y="1537228"/>
            <a:ext cx="3107267" cy="5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18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23"/>
            <a:ext cx="9144000" cy="685295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09718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23"/>
            <a:ext cx="9144000" cy="685295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23"/>
            <a:ext cx="9144000" cy="685295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2C72-C646-D006-B08D-2FC5E1C9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INTESTINES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244F-B8AE-ADBC-66FE-D05A9AFD2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is about 1.5 meters and can be divided into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CC3D1-71B1-9781-9ECB-5AF678A01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24100"/>
            <a:ext cx="87058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7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772C-95F7-6106-7A04-EE591D6B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INTESTINES-MOVEMENTS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B74F-16B0-604E-ACB1-F52AFE4E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Mixing movements (haustral churning)  are slower and less frequent as compared to those of the small intestines</a:t>
            </a:r>
          </a:p>
          <a:p>
            <a:r>
              <a:rPr lang="en-US" dirty="0"/>
              <a:t>Mass movements are stimulated by distension of the stomach and the duodenum following  meals</a:t>
            </a:r>
          </a:p>
        </p:txBody>
      </p:sp>
    </p:spTree>
    <p:extLst>
      <p:ext uri="{BB962C8B-B14F-4D97-AF65-F5344CB8AC3E}">
        <p14:creationId xmlns:p14="http://schemas.microsoft.com/office/powerpoint/2010/main" val="1830656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0AC5-5358-D13B-D1A2-12FCD9E5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DEFACATION or EGECTION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49EF-9A4F-E0B2-576E-41ACD15F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Defecation is the process by which feces are excreted from the GIT through the large intestines (distal colon)</a:t>
            </a:r>
          </a:p>
          <a:p>
            <a:r>
              <a:rPr lang="en-US" dirty="0"/>
              <a:t>Its controlled by the enteric, autonomic and central nervous systems</a:t>
            </a:r>
          </a:p>
          <a:p>
            <a:r>
              <a:rPr lang="en-US" dirty="0"/>
              <a:t>However the defecation reflex is done by the intrinsic reflex mediated by the enteric nervous system in the rectal wall</a:t>
            </a:r>
          </a:p>
        </p:txBody>
      </p:sp>
    </p:spTree>
    <p:extLst>
      <p:ext uri="{BB962C8B-B14F-4D97-AF65-F5344CB8AC3E}">
        <p14:creationId xmlns:p14="http://schemas.microsoft.com/office/powerpoint/2010/main" val="14081905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F6E3-461D-72A8-A295-C51E1455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DEFECATION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A8BB-7399-3316-5174-A4F09D427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Feces enter and accumulate in the rectum due to the gastrocolic reflex increasing the intrarectal pressure to&gt; 50 mmHg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Stretch receptors stimulate the enteric (myenteric Auerbach plexus) due to increased pressure and cause local peristalsis in the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Action potential generated travels through the afferent sensory nerve is transmitted to the posterior gray horn of the spinal 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information is then transmitted to the cerebral cortex and relayed via to the pelvic nerve (parasympathetic motor nerve)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49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51BD-0A59-7445-26B6-FDAA85CD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DEFECATION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CE369-5E98-08E3-81E5-0DD4E88AA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The parasympathetic motor causes propulsive movements forcing the feces in the distal and sigmoid colon and the rectum to the anus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Parasympathetics also send signals to the myenteric plexus inhibiting the constriction of the internal anal sphincter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The external anal sphincter is opened and voluntary defecation occurs </a:t>
            </a:r>
          </a:p>
        </p:txBody>
      </p:sp>
    </p:spTree>
    <p:extLst>
      <p:ext uri="{BB962C8B-B14F-4D97-AF65-F5344CB8AC3E}">
        <p14:creationId xmlns:p14="http://schemas.microsoft.com/office/powerpoint/2010/main" val="63987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C0F2-6247-EA00-EDFC-F9B70C2F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 (TRUE OR FALSE)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380D-B6E9-7941-03D1-7CB1C0459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Vomiting;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Is caused by violent rhythmic contractions of gut smooth muscle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Is coordinated by a vomiting center in the mid brain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Of green fluid suggests that duodenal contents have regurgitated into the stomach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May be accompanied by a fall in arterial blood pressure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Is more marked in low intestinal obstruction than in high intestinal obstruction</a:t>
            </a:r>
          </a:p>
        </p:txBody>
      </p:sp>
    </p:spTree>
    <p:extLst>
      <p:ext uri="{BB962C8B-B14F-4D97-AF65-F5344CB8AC3E}">
        <p14:creationId xmlns:p14="http://schemas.microsoft.com/office/powerpoint/2010/main" val="26461140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E724-7DDF-AA73-FA7F-331DCBA5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DEFECATION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107A-4E74-093A-7109-F056BCC56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enteric and parasympathetic defecation do not fully evacuate the anus;</a:t>
            </a:r>
          </a:p>
          <a:p>
            <a:r>
              <a:rPr lang="en-US" dirty="0"/>
              <a:t>The brain sends signals to the respiratory and abdominal muscles in a process called a Valsalva maneuver characterized by;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Deep inspiration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Closure of the glottis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Sudden contraction of the abdominal muscle wall</a:t>
            </a:r>
          </a:p>
        </p:txBody>
      </p:sp>
    </p:spTree>
    <p:extLst>
      <p:ext uri="{BB962C8B-B14F-4D97-AF65-F5344CB8AC3E}">
        <p14:creationId xmlns:p14="http://schemas.microsoft.com/office/powerpoint/2010/main" val="17741664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42" y="388486"/>
            <a:ext cx="8723156" cy="614569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209719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99" y="233276"/>
            <a:ext cx="8490402" cy="639145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09719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23"/>
            <a:ext cx="9144000" cy="685295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Picture 209720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41" y="291478"/>
            <a:ext cx="8626178" cy="64496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60C9-3651-2F9A-67FA-9F533358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 (TRUE OR FALSE)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4C166-87D3-288E-E164-B935D5B9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Constipation is a recognized consequence of;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Sensory denervation of the rectum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Psychological stress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Abnormality of the autonomic nerve supply to the colon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diet that leaves little unabsorbed residue in the gut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Over-activity </a:t>
            </a:r>
            <a:r>
              <a:rPr lang="en-US" dirty="0"/>
              <a:t>of the thyroid gland as </a:t>
            </a:r>
            <a:r>
              <a:rPr lang="en-US"/>
              <a:t>in thyrotoxicosis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9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b="1"/>
              <a:t>OBJECTIVES </a:t>
            </a:r>
            <a:endParaRPr lang="en-GB"/>
          </a:p>
        </p:txBody>
      </p:sp>
      <p:sp>
        <p:nvSpPr>
          <p:cNvPr id="1048597" name="Content Placeholder 104859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GB" sz="4400" dirty="0"/>
              <a:t>Functions of small intestine </a:t>
            </a:r>
            <a:endParaRPr lang="en-GB" sz="4000" dirty="0"/>
          </a:p>
          <a:p>
            <a:r>
              <a:rPr lang="en-US" altLang="en-GB" sz="4400" dirty="0"/>
              <a:t>Anatomy of large intestines</a:t>
            </a:r>
            <a:endParaRPr lang="en-GB" sz="4000" dirty="0"/>
          </a:p>
          <a:p>
            <a:r>
              <a:rPr lang="en-US" altLang="en-GB" sz="4400" dirty="0"/>
              <a:t>Functions Of large intestine </a:t>
            </a:r>
            <a:endParaRPr lang="en-GB" sz="4000" dirty="0"/>
          </a:p>
          <a:p>
            <a:r>
              <a:rPr lang="en-US" altLang="en-GB" sz="4400" dirty="0"/>
              <a:t>Anatomy of the pancreas </a:t>
            </a:r>
            <a:endParaRPr lang="en-GB" sz="4000" dirty="0"/>
          </a:p>
          <a:p>
            <a:r>
              <a:rPr lang="en-US" altLang="en-GB" sz="4400" dirty="0"/>
              <a:t>Functions of the pancreas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3255</Words>
  <Application>Microsoft Office PowerPoint</Application>
  <PresentationFormat>Widescreen</PresentationFormat>
  <Paragraphs>344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Gabriola</vt:lpstr>
      <vt:lpstr>Office Theme</vt:lpstr>
      <vt:lpstr>THE UNIVERSITY OF ZAMBAIA SCHOOL OF MEDICINE DEPARTMENT OF PHYSIOLOGICAL SCIENCES GIT-INTESTINES  &amp; THE PANCREASE</vt:lpstr>
      <vt:lpstr>QUESTION 1</vt:lpstr>
      <vt:lpstr>QUESTION 2</vt:lpstr>
      <vt:lpstr>QUESTION 3 (TRUE OR FALSE)</vt:lpstr>
      <vt:lpstr>QUESTION 4 (TRUE OR FALSE)</vt:lpstr>
      <vt:lpstr>QUESTION 4 (TRUE OR FALSE)</vt:lpstr>
      <vt:lpstr>QUESTION 5 (TRUE OR FALSE)</vt:lpstr>
      <vt:lpstr>QUESTION 5 (TRUE OR FALSE)</vt:lpstr>
      <vt:lpstr>OBJECTIVES </vt:lpstr>
      <vt:lpstr>SMALL INTESTINES</vt:lpstr>
      <vt:lpstr>SMALL INTESTINES</vt:lpstr>
      <vt:lpstr>DUODENUM</vt:lpstr>
      <vt:lpstr>DUODENUM</vt:lpstr>
      <vt:lpstr>DUODENUM</vt:lpstr>
      <vt:lpstr>JEJUNUM AND ILEUM</vt:lpstr>
      <vt:lpstr>PowerPoint Presentation</vt:lpstr>
      <vt:lpstr>HISTOLOGY OF THE SMALL INTESTINES</vt:lpstr>
      <vt:lpstr>GLANDS OF THE SMALL INTESTINES</vt:lpstr>
      <vt:lpstr>CRYPTS OF LIEBERKÜHN (INTESTINAL GLANDS)</vt:lpstr>
      <vt:lpstr>CRYPTS OF LIEBERKÜHN (INTESTINAL GLANDS)</vt:lpstr>
      <vt:lpstr>PEYERS PATCHES</vt:lpstr>
      <vt:lpstr>PEYERS PATCHES; M cells</vt:lpstr>
      <vt:lpstr>FUNCTIONS OF THE SMALL INTESTINES</vt:lpstr>
      <vt:lpstr>MARTILITY IN THE SMALL INTESTINES</vt:lpstr>
      <vt:lpstr>SEGMENTATION CONTRACTIONS</vt:lpstr>
      <vt:lpstr>PROPULSIVE MOVEMENTS (PERITALSIS)</vt:lpstr>
      <vt:lpstr>MIGRATING MOTOR COMPLEX</vt:lpstr>
      <vt:lpstr>ANTI-PERISTALSIS</vt:lpstr>
      <vt:lpstr>PERISTALTIC RUSH</vt:lpstr>
      <vt:lpstr>CONTROL OF INTESTINAL MOTILITY-NEURONAL</vt:lpstr>
      <vt:lpstr>CONTROL OF INTESTINAL MOTILITY-HORMONAL</vt:lpstr>
      <vt:lpstr>SECRETIONS OF THE SMALL INTESTINES</vt:lpstr>
      <vt:lpstr>FUNCTIONS OF INTESTINAL SECRETIONS</vt:lpstr>
      <vt:lpstr>SECRETIONS OF THE SMALL INTESTINES</vt:lpstr>
      <vt:lpstr>DIGESTION AND ABSORPTION</vt:lpstr>
      <vt:lpstr>DIGESTION-CARBOHYDRATES</vt:lpstr>
      <vt:lpstr>DIGESTION-CARBOHYDRATES</vt:lpstr>
      <vt:lpstr>DIGESTION OF CARBOHYDRATES</vt:lpstr>
      <vt:lpstr>DIGESTION OF CARBOHYDRATES</vt:lpstr>
      <vt:lpstr>DIGESTION OF CARBOHYDRATES</vt:lpstr>
      <vt:lpstr>DIGESTION OF CARBOHYDRATES</vt:lpstr>
      <vt:lpstr>LACTOSE INTOLERANCE</vt:lpstr>
      <vt:lpstr>FINAL PRODUCT OF CARBOHYDRATE METABOLISM</vt:lpstr>
      <vt:lpstr>ABSORTION OF CARBOHYDRATES</vt:lpstr>
      <vt:lpstr>ABSORTION OF CARBOHYDRATES</vt:lpstr>
      <vt:lpstr>ABSORTION OF CARBOHYDRATES</vt:lpstr>
      <vt:lpstr>ABSORTION OF CARBOHYDRATES</vt:lpstr>
      <vt:lpstr>PROTEIN DIGESTION</vt:lpstr>
      <vt:lpstr>PROTEIN DIGESTION</vt:lpstr>
      <vt:lpstr>PROTEIN DIGESTION</vt:lpstr>
      <vt:lpstr>PROTEIN DIGESTION</vt:lpstr>
      <vt:lpstr>PROTEIN DIGESTION</vt:lpstr>
      <vt:lpstr>PROTEIN ABSORPTION</vt:lpstr>
      <vt:lpstr>PROTEIN ABSORPTION</vt:lpstr>
      <vt:lpstr>PROTEIN ABSORPTION</vt:lpstr>
      <vt:lpstr>NUCLEIC ACID</vt:lpstr>
      <vt:lpstr>LIPID DIGESTION</vt:lpstr>
      <vt:lpstr>LIPID ABSORPTION</vt:lpstr>
      <vt:lpstr>LIPID ABORPTION</vt:lpstr>
      <vt:lpstr>LIPID ABSORPTION</vt:lpstr>
      <vt:lpstr>LIPID ABSORPTION</vt:lpstr>
      <vt:lpstr>PowerPoint Presentation</vt:lpstr>
      <vt:lpstr>PowerPoint Presentation</vt:lpstr>
      <vt:lpstr>PowerPoint Presentation</vt:lpstr>
      <vt:lpstr>LARGE INTESTINES</vt:lpstr>
      <vt:lpstr>LARGE INTESTINES-MOVEMENTS</vt:lpstr>
      <vt:lpstr>DEFACATION or EGECTION</vt:lpstr>
      <vt:lpstr>MECHANISM OF DEFECATION</vt:lpstr>
      <vt:lpstr>MECHANISM OF DEFECATION</vt:lpstr>
      <vt:lpstr>MECHANISM OF DEFECATION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Cavities Powerpoint</dc:title>
  <dc:creator>Monroe, Dayna</dc:creator>
  <cp:lastModifiedBy>Administrator(R)</cp:lastModifiedBy>
  <cp:revision>87</cp:revision>
  <dcterms:created xsi:type="dcterms:W3CDTF">2019-09-06T22:51:51Z</dcterms:created>
  <dcterms:modified xsi:type="dcterms:W3CDTF">2023-08-03T13:45:53Z</dcterms:modified>
</cp:coreProperties>
</file>