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62"/>
  </p:notesMasterIdLst>
  <p:sldIdLst>
    <p:sldId id="256" r:id="rId5"/>
    <p:sldId id="257" r:id="rId6"/>
    <p:sldId id="287" r:id="rId7"/>
    <p:sldId id="319" r:id="rId8"/>
    <p:sldId id="288" r:id="rId9"/>
    <p:sldId id="289" r:id="rId10"/>
    <p:sldId id="258" r:id="rId11"/>
    <p:sldId id="259" r:id="rId12"/>
    <p:sldId id="261" r:id="rId13"/>
    <p:sldId id="262" r:id="rId14"/>
    <p:sldId id="263" r:id="rId15"/>
    <p:sldId id="264" r:id="rId16"/>
    <p:sldId id="265" r:id="rId17"/>
    <p:sldId id="266" r:id="rId18"/>
    <p:sldId id="267" r:id="rId19"/>
    <p:sldId id="268" r:id="rId20"/>
    <p:sldId id="290" r:id="rId21"/>
    <p:sldId id="291" r:id="rId22"/>
    <p:sldId id="309" r:id="rId23"/>
    <p:sldId id="292" r:id="rId24"/>
    <p:sldId id="294" r:id="rId25"/>
    <p:sldId id="295" r:id="rId26"/>
    <p:sldId id="296" r:id="rId27"/>
    <p:sldId id="297" r:id="rId28"/>
    <p:sldId id="298" r:id="rId29"/>
    <p:sldId id="303" r:id="rId30"/>
    <p:sldId id="300" r:id="rId31"/>
    <p:sldId id="301" r:id="rId32"/>
    <p:sldId id="302" r:id="rId33"/>
    <p:sldId id="304" r:id="rId34"/>
    <p:sldId id="305" r:id="rId35"/>
    <p:sldId id="270" r:id="rId36"/>
    <p:sldId id="311" r:id="rId37"/>
    <p:sldId id="286" r:id="rId38"/>
    <p:sldId id="271" r:id="rId39"/>
    <p:sldId id="273" r:id="rId40"/>
    <p:sldId id="274" r:id="rId41"/>
    <p:sldId id="275" r:id="rId42"/>
    <p:sldId id="276" r:id="rId43"/>
    <p:sldId id="277" r:id="rId44"/>
    <p:sldId id="278" r:id="rId45"/>
    <p:sldId id="279" r:id="rId46"/>
    <p:sldId id="280" r:id="rId47"/>
    <p:sldId id="308" r:id="rId48"/>
    <p:sldId id="281" r:id="rId49"/>
    <p:sldId id="282" r:id="rId50"/>
    <p:sldId id="283" r:id="rId51"/>
    <p:sldId id="284" r:id="rId52"/>
    <p:sldId id="306" r:id="rId53"/>
    <p:sldId id="307" r:id="rId54"/>
    <p:sldId id="313" r:id="rId55"/>
    <p:sldId id="314" r:id="rId56"/>
    <p:sldId id="315" r:id="rId57"/>
    <p:sldId id="316" r:id="rId58"/>
    <p:sldId id="317" r:id="rId59"/>
    <p:sldId id="318" r:id="rId60"/>
    <p:sldId id="285"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17ED99-5ADB-445A-9528-0E4ED8787304}" type="datetimeFigureOut">
              <a:rPr lang="en-GB" smtClean="0"/>
              <a:t>01/08/2022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AF1348-E196-4B51-9D5C-2DAC61A7EAEB}" type="slidenum">
              <a:rPr lang="en-GB" smtClean="0"/>
              <a:t>‹#›</a:t>
            </a:fld>
            <a:endParaRPr lang="en-GB"/>
          </a:p>
        </p:txBody>
      </p:sp>
    </p:spTree>
    <p:extLst>
      <p:ext uri="{BB962C8B-B14F-4D97-AF65-F5344CB8AC3E}">
        <p14:creationId xmlns:p14="http://schemas.microsoft.com/office/powerpoint/2010/main" val="1535484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3AF1348-E196-4B51-9D5C-2DAC61A7EAEB}" type="slidenum">
              <a:rPr lang="en-GB" smtClean="0"/>
              <a:t>7</a:t>
            </a:fld>
            <a:endParaRPr lang="en-GB"/>
          </a:p>
        </p:txBody>
      </p:sp>
    </p:spTree>
    <p:extLst>
      <p:ext uri="{BB962C8B-B14F-4D97-AF65-F5344CB8AC3E}">
        <p14:creationId xmlns:p14="http://schemas.microsoft.com/office/powerpoint/2010/main" val="93721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3AF1348-E196-4B51-9D5C-2DAC61A7EAEB}" type="slidenum">
              <a:rPr lang="en-GB" smtClean="0"/>
              <a:t>37</a:t>
            </a:fld>
            <a:endParaRPr lang="en-GB"/>
          </a:p>
        </p:txBody>
      </p:sp>
    </p:spTree>
    <p:extLst>
      <p:ext uri="{BB962C8B-B14F-4D97-AF65-F5344CB8AC3E}">
        <p14:creationId xmlns:p14="http://schemas.microsoft.com/office/powerpoint/2010/main" val="1447941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04800" y="1501775"/>
            <a:ext cx="8458200" cy="1470025"/>
          </a:xfrm>
        </p:spPr>
        <p:txBody>
          <a:bodyPr/>
          <a:lstStyle>
            <a:lvl1pPr algn="ctr">
              <a:defRPr sz="3200"/>
            </a:lvl1pPr>
          </a:lstStyle>
          <a:p>
            <a:r>
              <a:rPr lang="en-US" dirty="0" smtClean="0"/>
              <a:t>Click To Edit Master Title Style</a:t>
            </a:r>
            <a:endParaRPr lang="en-IN" dirty="0"/>
          </a:p>
        </p:txBody>
      </p:sp>
      <p:sp>
        <p:nvSpPr>
          <p:cNvPr id="3" name="Subtitle 2"/>
          <p:cNvSpPr>
            <a:spLocks noGrp="1"/>
          </p:cNvSpPr>
          <p:nvPr>
            <p:ph type="subTitle" idx="1" hasCustomPrompt="1"/>
          </p:nvPr>
        </p:nvSpPr>
        <p:spPr>
          <a:xfrm>
            <a:off x="914400" y="4005064"/>
            <a:ext cx="7467600" cy="1405136"/>
          </a:xfrm>
        </p:spPr>
        <p:txBody>
          <a:bodyPr/>
          <a:lstStyle>
            <a:lvl1pPr marL="0" indent="0" algn="ctr">
              <a:buNone/>
              <a:defRPr sz="2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IN"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IN"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620688"/>
            <a:ext cx="2057400" cy="5505475"/>
          </a:xfrm>
        </p:spPr>
        <p:txBody>
          <a:bodyPr vert="eaVert"/>
          <a:lstStyle/>
          <a:p>
            <a:r>
              <a:rPr lang="en-US" dirty="0" smtClean="0"/>
              <a:t>Click To Edit Master Title Style</a:t>
            </a:r>
            <a:endParaRPr lang="en-IN" dirty="0"/>
          </a:p>
        </p:txBody>
      </p:sp>
      <p:sp>
        <p:nvSpPr>
          <p:cNvPr id="3" name="Vertical Text Placeholder 2"/>
          <p:cNvSpPr>
            <a:spLocks noGrp="1"/>
          </p:cNvSpPr>
          <p:nvPr>
            <p:ph type="body" orient="vert" idx="1"/>
          </p:nvPr>
        </p:nvSpPr>
        <p:spPr>
          <a:xfrm>
            <a:off x="457200" y="620688"/>
            <a:ext cx="6019800" cy="5505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74515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80889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17974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180385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38810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059133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01418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09527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IN" dirty="0"/>
          </a:p>
        </p:txBody>
      </p:sp>
      <p:sp>
        <p:nvSpPr>
          <p:cNvPr id="3" name="Content Placeholder 2"/>
          <p:cNvSpPr>
            <a:spLocks noGrp="1"/>
          </p:cNvSpPr>
          <p:nvPr>
            <p:ph idx="1"/>
          </p:nvPr>
        </p:nvSpPr>
        <p:spPr/>
        <p:txBody>
          <a:bodyPr/>
          <a:lstStyle>
            <a:lvl1pPr algn="just">
              <a:defRPr/>
            </a:lvl1pPr>
            <a:lvl2pPr algn="just">
              <a:defRPr/>
            </a:lvl2pPr>
            <a:lvl3pPr algn="just">
              <a:defRPr/>
            </a:lvl3pPr>
            <a:lvl4pPr algn="just">
              <a:defRPr/>
            </a:lvl4pPr>
            <a:lvl5pPr algn="ju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629403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903607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241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04800" y="1501775"/>
            <a:ext cx="8458200" cy="1470025"/>
          </a:xfrm>
        </p:spPr>
        <p:txBody>
          <a:bodyPr/>
          <a:lstStyle>
            <a:lvl1pPr algn="ctr">
              <a:defRPr sz="3200"/>
            </a:lvl1pPr>
          </a:lstStyle>
          <a:p>
            <a:r>
              <a:rPr lang="en-US" dirty="0" smtClean="0"/>
              <a:t>Click To Edit Master Title Style</a:t>
            </a:r>
            <a:endParaRPr lang="en-IN" dirty="0"/>
          </a:p>
        </p:txBody>
      </p:sp>
      <p:sp>
        <p:nvSpPr>
          <p:cNvPr id="3" name="Subtitle 2"/>
          <p:cNvSpPr>
            <a:spLocks noGrp="1"/>
          </p:cNvSpPr>
          <p:nvPr>
            <p:ph type="subTitle" idx="1" hasCustomPrompt="1"/>
          </p:nvPr>
        </p:nvSpPr>
        <p:spPr>
          <a:xfrm>
            <a:off x="914400" y="4005064"/>
            <a:ext cx="7467600" cy="1405136"/>
          </a:xfrm>
        </p:spPr>
        <p:txBody>
          <a:bodyPr/>
          <a:lstStyle>
            <a:lvl1pPr marL="0" indent="0" algn="ctr">
              <a:buNone/>
              <a:defRPr sz="2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IN" dirty="0"/>
          </a:p>
        </p:txBody>
      </p:sp>
    </p:spTree>
    <p:extLst>
      <p:ext uri="{BB962C8B-B14F-4D97-AF65-F5344CB8AC3E}">
        <p14:creationId xmlns:p14="http://schemas.microsoft.com/office/powerpoint/2010/main" val="3363414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IN" dirty="0"/>
          </a:p>
        </p:txBody>
      </p:sp>
      <p:sp>
        <p:nvSpPr>
          <p:cNvPr id="3" name="Content Placeholder 2"/>
          <p:cNvSpPr>
            <a:spLocks noGrp="1"/>
          </p:cNvSpPr>
          <p:nvPr>
            <p:ph idx="1"/>
          </p:nvPr>
        </p:nvSpPr>
        <p:spPr/>
        <p:txBody>
          <a:bodyPr/>
          <a:lstStyle>
            <a:lvl1pPr algn="just">
              <a:defRPr/>
            </a:lvl1pPr>
            <a:lvl2pPr algn="just">
              <a:defRPr/>
            </a:lvl2pPr>
            <a:lvl3pPr algn="just">
              <a:defRPr/>
            </a:lvl3pPr>
            <a:lvl4pPr algn="just">
              <a:defRPr/>
            </a:lvl4pPr>
            <a:lvl5pPr algn="ju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Tree>
    <p:extLst>
      <p:ext uri="{BB962C8B-B14F-4D97-AF65-F5344CB8AC3E}">
        <p14:creationId xmlns:p14="http://schemas.microsoft.com/office/powerpoint/2010/main" val="24968198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29125"/>
            <a:ext cx="7772400" cy="1362075"/>
          </a:xfrm>
        </p:spPr>
        <p:txBody>
          <a:bodyPr anchor="t"/>
          <a:lstStyle>
            <a:lvl1pPr algn="ctr">
              <a:defRPr sz="2400" b="1" cap="none">
                <a:solidFill>
                  <a:schemeClr val="tx1"/>
                </a:solidFill>
              </a:defRPr>
            </a:lvl1pPr>
          </a:lstStyle>
          <a:p>
            <a:r>
              <a:rPr lang="en-US" dirty="0" smtClean="0"/>
              <a:t>Click To Edit Master Title Style</a:t>
            </a:r>
            <a:endParaRPr lang="en-IN" dirty="0"/>
          </a:p>
        </p:txBody>
      </p:sp>
      <p:sp>
        <p:nvSpPr>
          <p:cNvPr id="3" name="Text Placeholder 2"/>
          <p:cNvSpPr>
            <a:spLocks noGrp="1"/>
          </p:cNvSpPr>
          <p:nvPr>
            <p:ph type="body" idx="1" hasCustomPrompt="1"/>
          </p:nvPr>
        </p:nvSpPr>
        <p:spPr>
          <a:xfrm>
            <a:off x="722313" y="2590800"/>
            <a:ext cx="7772400" cy="1500187"/>
          </a:xfrm>
        </p:spPr>
        <p:txBody>
          <a:bodyPr anchor="b"/>
          <a:lstStyle>
            <a:lvl1pPr marL="0" indent="0" algn="ctr">
              <a:buNone/>
              <a:defRPr sz="3200">
                <a:solidFill>
                  <a:srgbClr val="832B95"/>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22161184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IN" dirty="0"/>
          </a:p>
        </p:txBody>
      </p:sp>
      <p:sp>
        <p:nvSpPr>
          <p:cNvPr id="3" name="Content Placeholder 2"/>
          <p:cNvSpPr>
            <a:spLocks noGrp="1"/>
          </p:cNvSpPr>
          <p:nvPr>
            <p:ph sz="half" idx="1"/>
          </p:nvPr>
        </p:nvSpPr>
        <p:spPr>
          <a:xfrm>
            <a:off x="76200" y="685800"/>
            <a:ext cx="4357936" cy="541020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55434" y="685800"/>
            <a:ext cx="4512365" cy="541020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extLst>
      <p:ext uri="{BB962C8B-B14F-4D97-AF65-F5344CB8AC3E}">
        <p14:creationId xmlns:p14="http://schemas.microsoft.com/office/powerpoint/2010/main" val="35539061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IN" dirty="0"/>
          </a:p>
        </p:txBody>
      </p:sp>
      <p:sp>
        <p:nvSpPr>
          <p:cNvPr id="3" name="Text Placeholder 2"/>
          <p:cNvSpPr>
            <a:spLocks noGrp="1"/>
          </p:cNvSpPr>
          <p:nvPr>
            <p:ph type="body" idx="1" hasCustomPrompt="1"/>
          </p:nvPr>
        </p:nvSpPr>
        <p:spPr>
          <a:xfrm>
            <a:off x="76200" y="742950"/>
            <a:ext cx="4419600"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76200" y="1382712"/>
            <a:ext cx="4419600" cy="4713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
        <p:nvSpPr>
          <p:cNvPr id="5" name="Text Placeholder 4"/>
          <p:cNvSpPr>
            <a:spLocks noGrp="1"/>
          </p:cNvSpPr>
          <p:nvPr>
            <p:ph type="body" sz="quarter" idx="3" hasCustomPrompt="1"/>
          </p:nvPr>
        </p:nvSpPr>
        <p:spPr>
          <a:xfrm>
            <a:off x="4645025" y="762000"/>
            <a:ext cx="4422775"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458912"/>
            <a:ext cx="4422775" cy="46370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Tree>
    <p:extLst>
      <p:ext uri="{BB962C8B-B14F-4D97-AF65-F5344CB8AC3E}">
        <p14:creationId xmlns:p14="http://schemas.microsoft.com/office/powerpoint/2010/main" val="8010859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609600"/>
          </a:xfrm>
        </p:spPr>
        <p:txBody>
          <a:bodyPr/>
          <a:lstStyle/>
          <a:p>
            <a:r>
              <a:rPr lang="en-US" dirty="0" smtClean="0"/>
              <a:t>Click To Edit Master Title Style</a:t>
            </a:r>
            <a:endParaRPr lang="en-IN" dirty="0"/>
          </a:p>
        </p:txBody>
      </p:sp>
    </p:spTree>
    <p:extLst>
      <p:ext uri="{BB962C8B-B14F-4D97-AF65-F5344CB8AC3E}">
        <p14:creationId xmlns:p14="http://schemas.microsoft.com/office/powerpoint/2010/main" val="9303655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3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29125"/>
            <a:ext cx="7772400" cy="1362075"/>
          </a:xfrm>
        </p:spPr>
        <p:txBody>
          <a:bodyPr anchor="t"/>
          <a:lstStyle>
            <a:lvl1pPr algn="ctr">
              <a:defRPr sz="2400" b="1" cap="none">
                <a:solidFill>
                  <a:schemeClr val="tx1"/>
                </a:solidFill>
              </a:defRPr>
            </a:lvl1pPr>
          </a:lstStyle>
          <a:p>
            <a:r>
              <a:rPr lang="en-US" dirty="0" smtClean="0"/>
              <a:t>Click To Edit Master Title Style</a:t>
            </a:r>
            <a:endParaRPr lang="en-IN" dirty="0"/>
          </a:p>
        </p:txBody>
      </p:sp>
      <p:sp>
        <p:nvSpPr>
          <p:cNvPr id="3" name="Text Placeholder 2"/>
          <p:cNvSpPr>
            <a:spLocks noGrp="1"/>
          </p:cNvSpPr>
          <p:nvPr>
            <p:ph type="body" idx="1" hasCustomPrompt="1"/>
          </p:nvPr>
        </p:nvSpPr>
        <p:spPr>
          <a:xfrm>
            <a:off x="722313" y="2590800"/>
            <a:ext cx="7772400" cy="1500187"/>
          </a:xfrm>
        </p:spPr>
        <p:txBody>
          <a:bodyPr anchor="b"/>
          <a:lstStyle>
            <a:lvl1pPr marL="0" indent="0" algn="ctr">
              <a:buNone/>
              <a:defRPr sz="3200">
                <a:solidFill>
                  <a:srgbClr val="832B95"/>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764704"/>
            <a:ext cx="5111750" cy="5361459"/>
          </a:xfrm>
        </p:spPr>
        <p:txBody>
          <a:bodyPr/>
          <a:lstStyle>
            <a:lvl1pPr>
              <a:defRPr sz="2000">
                <a:latin typeface="Georgia" panose="02040502050405020303" pitchFamily="18" charset="0"/>
              </a:defRPr>
            </a:lvl1pPr>
            <a:lvl2pPr>
              <a:defRPr sz="2000">
                <a:latin typeface="Georgia" panose="02040502050405020303" pitchFamily="18" charset="0"/>
              </a:defRPr>
            </a:lvl2pPr>
            <a:lvl3pPr>
              <a:defRPr sz="2000">
                <a:latin typeface="Georgia" panose="02040502050405020303" pitchFamily="18" charset="0"/>
              </a:defRPr>
            </a:lvl3pPr>
            <a:lvl4pPr>
              <a:defRPr sz="2000">
                <a:latin typeface="Georgia" panose="02040502050405020303" pitchFamily="18" charset="0"/>
              </a:defRPr>
            </a:lvl4pPr>
            <a:lvl5pPr>
              <a:defRPr sz="2000">
                <a:latin typeface="Georgia" panose="02040502050405020303" pitchFamily="18"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
        <p:nvSpPr>
          <p:cNvPr id="4" name="Text Placeholder 3"/>
          <p:cNvSpPr>
            <a:spLocks noGrp="1"/>
          </p:cNvSpPr>
          <p:nvPr>
            <p:ph type="body" sz="half" idx="2"/>
          </p:nvPr>
        </p:nvSpPr>
        <p:spPr>
          <a:xfrm>
            <a:off x="282760" y="854074"/>
            <a:ext cx="3008313" cy="4691063"/>
          </a:xfrm>
        </p:spPr>
        <p:txBody>
          <a:bodyPr/>
          <a:lstStyle>
            <a:lvl1pPr marL="0" indent="0">
              <a:buNone/>
              <a:defRPr sz="2200">
                <a:latin typeface="Georgia" panose="02040502050405020303"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txBox="1"/>
          <p:nvPr/>
        </p:nvSpPr>
        <p:spPr bwMode="auto">
          <a:xfrm>
            <a:off x="0" y="0"/>
            <a:ext cx="9144000" cy="609600"/>
          </a:xfrm>
          <a:prstGeom prst="rect">
            <a:avLst/>
          </a:prstGeom>
          <a:noFill/>
          <a:ln w="9525">
            <a:noFill/>
            <a:miter lim="800000"/>
          </a:ln>
        </p:spPr>
        <p:txBody>
          <a:bodyPr vert="horz" wrap="square" lIns="91440" tIns="45720" rIns="91440" bIns="45720" numCol="1" anchor="ctr" anchorCtr="0" compatLnSpc="1"/>
          <a:lstStyle>
            <a:lvl1pPr algn="l" rtl="0" fontAlgn="base">
              <a:spcBef>
                <a:spcPct val="0"/>
              </a:spcBef>
              <a:spcAft>
                <a:spcPct val="0"/>
              </a:spcAft>
              <a:defRPr sz="2800" b="1" kern="1200">
                <a:solidFill>
                  <a:srgbClr val="832B95"/>
                </a:solidFill>
                <a:latin typeface="Georgia" panose="02040502050405020303" pitchFamily="18" charset="0"/>
                <a:ea typeface="+mj-ea"/>
                <a:cs typeface="+mj-cs"/>
              </a:defRPr>
            </a:lvl1pPr>
            <a:lvl2pPr algn="l" rtl="0" fontAlgn="base">
              <a:spcBef>
                <a:spcPct val="0"/>
              </a:spcBef>
              <a:spcAft>
                <a:spcPct val="0"/>
              </a:spcAft>
              <a:defRPr sz="2800">
                <a:solidFill>
                  <a:srgbClr val="832B95"/>
                </a:solidFill>
                <a:latin typeface="Georgia" panose="02040502050405020303" pitchFamily="18" charset="0"/>
              </a:defRPr>
            </a:lvl2pPr>
            <a:lvl3pPr algn="l" rtl="0" fontAlgn="base">
              <a:spcBef>
                <a:spcPct val="0"/>
              </a:spcBef>
              <a:spcAft>
                <a:spcPct val="0"/>
              </a:spcAft>
              <a:defRPr sz="2800">
                <a:solidFill>
                  <a:srgbClr val="832B95"/>
                </a:solidFill>
                <a:latin typeface="Georgia" panose="02040502050405020303" pitchFamily="18" charset="0"/>
              </a:defRPr>
            </a:lvl3pPr>
            <a:lvl4pPr algn="l" rtl="0" fontAlgn="base">
              <a:spcBef>
                <a:spcPct val="0"/>
              </a:spcBef>
              <a:spcAft>
                <a:spcPct val="0"/>
              </a:spcAft>
              <a:defRPr sz="2800">
                <a:solidFill>
                  <a:srgbClr val="832B95"/>
                </a:solidFill>
                <a:latin typeface="Georgia" panose="02040502050405020303" pitchFamily="18" charset="0"/>
              </a:defRPr>
            </a:lvl4pPr>
            <a:lvl5pPr algn="l" rtl="0" fontAlgn="base">
              <a:spcBef>
                <a:spcPct val="0"/>
              </a:spcBef>
              <a:spcAft>
                <a:spcPct val="0"/>
              </a:spcAft>
              <a:defRPr sz="2800">
                <a:solidFill>
                  <a:srgbClr val="832B95"/>
                </a:solidFill>
                <a:latin typeface="Georgia" panose="02040502050405020303" pitchFamily="18" charset="0"/>
              </a:defRPr>
            </a:lvl5pPr>
            <a:lvl6pPr marL="457200" algn="l" rtl="0" fontAlgn="base">
              <a:spcBef>
                <a:spcPct val="0"/>
              </a:spcBef>
              <a:spcAft>
                <a:spcPct val="0"/>
              </a:spcAft>
              <a:defRPr sz="2800">
                <a:solidFill>
                  <a:srgbClr val="832B95"/>
                </a:solidFill>
                <a:latin typeface="Georgia" panose="02040502050405020303" pitchFamily="18" charset="0"/>
              </a:defRPr>
            </a:lvl6pPr>
            <a:lvl7pPr marL="914400" algn="l" rtl="0" fontAlgn="base">
              <a:spcBef>
                <a:spcPct val="0"/>
              </a:spcBef>
              <a:spcAft>
                <a:spcPct val="0"/>
              </a:spcAft>
              <a:defRPr sz="2800">
                <a:solidFill>
                  <a:srgbClr val="832B95"/>
                </a:solidFill>
                <a:latin typeface="Georgia" panose="02040502050405020303" pitchFamily="18" charset="0"/>
              </a:defRPr>
            </a:lvl7pPr>
            <a:lvl8pPr marL="1371600" algn="l" rtl="0" fontAlgn="base">
              <a:spcBef>
                <a:spcPct val="0"/>
              </a:spcBef>
              <a:spcAft>
                <a:spcPct val="0"/>
              </a:spcAft>
              <a:defRPr sz="2800">
                <a:solidFill>
                  <a:srgbClr val="832B95"/>
                </a:solidFill>
                <a:latin typeface="Georgia" panose="02040502050405020303" pitchFamily="18" charset="0"/>
              </a:defRPr>
            </a:lvl8pPr>
            <a:lvl9pPr marL="1828800" algn="l" rtl="0" fontAlgn="base">
              <a:spcBef>
                <a:spcPct val="0"/>
              </a:spcBef>
              <a:spcAft>
                <a:spcPct val="0"/>
              </a:spcAft>
              <a:defRPr sz="2800">
                <a:solidFill>
                  <a:srgbClr val="832B95"/>
                </a:solidFill>
                <a:latin typeface="Georgia" panose="02040502050405020303" pitchFamily="18" charset="0"/>
              </a:defRPr>
            </a:lvl9pPr>
          </a:lstStyle>
          <a:p>
            <a:r>
              <a:rPr lang="en-US" smtClean="0"/>
              <a:t>Click To Edit Master Title Style</a:t>
            </a:r>
            <a:endParaRPr lang="en-IN" dirty="0"/>
          </a:p>
        </p:txBody>
      </p:sp>
    </p:spTree>
    <p:extLst>
      <p:ext uri="{BB962C8B-B14F-4D97-AF65-F5344CB8AC3E}">
        <p14:creationId xmlns:p14="http://schemas.microsoft.com/office/powerpoint/2010/main" val="24465997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828800" y="194002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IN" noProof="0" dirty="0" smtClean="0"/>
          </a:p>
        </p:txBody>
      </p:sp>
      <p:sp>
        <p:nvSpPr>
          <p:cNvPr id="4" name="Text Placeholder 3"/>
          <p:cNvSpPr>
            <a:spLocks noGrp="1"/>
          </p:cNvSpPr>
          <p:nvPr>
            <p:ph type="body" sz="half" idx="2"/>
          </p:nvPr>
        </p:nvSpPr>
        <p:spPr>
          <a:xfrm>
            <a:off x="179512" y="764704"/>
            <a:ext cx="8784976" cy="987896"/>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hasCustomPrompt="1"/>
          </p:nvPr>
        </p:nvSpPr>
        <p:spPr>
          <a:xfrm>
            <a:off x="0" y="0"/>
            <a:ext cx="9144000" cy="609600"/>
          </a:xfrm>
        </p:spPr>
        <p:txBody>
          <a:bodyPr/>
          <a:lstStyle/>
          <a:p>
            <a:r>
              <a:rPr lang="en-US" dirty="0" smtClean="0"/>
              <a:t>Click To Edit Master Title Style</a:t>
            </a:r>
            <a:endParaRPr lang="en-IN" dirty="0"/>
          </a:p>
        </p:txBody>
      </p:sp>
    </p:spTree>
    <p:extLst>
      <p:ext uri="{BB962C8B-B14F-4D97-AF65-F5344CB8AC3E}">
        <p14:creationId xmlns:p14="http://schemas.microsoft.com/office/powerpoint/2010/main" val="38439385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IN"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extLst>
      <p:ext uri="{BB962C8B-B14F-4D97-AF65-F5344CB8AC3E}">
        <p14:creationId xmlns:p14="http://schemas.microsoft.com/office/powerpoint/2010/main" val="22267165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620688"/>
            <a:ext cx="2057400" cy="5505475"/>
          </a:xfrm>
        </p:spPr>
        <p:txBody>
          <a:bodyPr vert="eaVert"/>
          <a:lstStyle/>
          <a:p>
            <a:r>
              <a:rPr lang="en-US" dirty="0" smtClean="0"/>
              <a:t>Click To Edit Master Title Style</a:t>
            </a:r>
            <a:endParaRPr lang="en-IN" dirty="0"/>
          </a:p>
        </p:txBody>
      </p:sp>
      <p:sp>
        <p:nvSpPr>
          <p:cNvPr id="3" name="Vertical Text Placeholder 2"/>
          <p:cNvSpPr>
            <a:spLocks noGrp="1"/>
          </p:cNvSpPr>
          <p:nvPr>
            <p:ph type="body" orient="vert" idx="1"/>
          </p:nvPr>
        </p:nvSpPr>
        <p:spPr>
          <a:xfrm>
            <a:off x="457200" y="620688"/>
            <a:ext cx="6019800" cy="5505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extLst>
      <p:ext uri="{BB962C8B-B14F-4D97-AF65-F5344CB8AC3E}">
        <p14:creationId xmlns:p14="http://schemas.microsoft.com/office/powerpoint/2010/main" val="27265273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04800" y="1501775"/>
            <a:ext cx="8458200" cy="1470025"/>
          </a:xfrm>
        </p:spPr>
        <p:txBody>
          <a:bodyPr/>
          <a:lstStyle>
            <a:lvl1pPr algn="ctr">
              <a:defRPr sz="3200"/>
            </a:lvl1pPr>
          </a:lstStyle>
          <a:p>
            <a:r>
              <a:rPr lang="en-US" dirty="0" smtClean="0"/>
              <a:t>Click To Edit Master Title Style</a:t>
            </a:r>
            <a:endParaRPr lang="en-IN" dirty="0"/>
          </a:p>
        </p:txBody>
      </p:sp>
      <p:sp>
        <p:nvSpPr>
          <p:cNvPr id="3" name="Subtitle 2"/>
          <p:cNvSpPr>
            <a:spLocks noGrp="1"/>
          </p:cNvSpPr>
          <p:nvPr>
            <p:ph type="subTitle" idx="1" hasCustomPrompt="1"/>
          </p:nvPr>
        </p:nvSpPr>
        <p:spPr>
          <a:xfrm>
            <a:off x="914400" y="4005064"/>
            <a:ext cx="7467600" cy="1405136"/>
          </a:xfrm>
        </p:spPr>
        <p:txBody>
          <a:bodyPr/>
          <a:lstStyle>
            <a:lvl1pPr marL="0" indent="0" algn="ctr">
              <a:buNone/>
              <a:defRPr sz="2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IN" dirty="0"/>
          </a:p>
        </p:txBody>
      </p:sp>
    </p:spTree>
    <p:extLst>
      <p:ext uri="{BB962C8B-B14F-4D97-AF65-F5344CB8AC3E}">
        <p14:creationId xmlns:p14="http://schemas.microsoft.com/office/powerpoint/2010/main" val="38456397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IN" dirty="0"/>
          </a:p>
        </p:txBody>
      </p:sp>
      <p:sp>
        <p:nvSpPr>
          <p:cNvPr id="3" name="Content Placeholder 2"/>
          <p:cNvSpPr>
            <a:spLocks noGrp="1"/>
          </p:cNvSpPr>
          <p:nvPr>
            <p:ph idx="1"/>
          </p:nvPr>
        </p:nvSpPr>
        <p:spPr/>
        <p:txBody>
          <a:bodyPr/>
          <a:lstStyle>
            <a:lvl1pPr algn="just">
              <a:defRPr/>
            </a:lvl1pPr>
            <a:lvl2pPr algn="just">
              <a:defRPr/>
            </a:lvl2pPr>
            <a:lvl3pPr algn="just">
              <a:defRPr/>
            </a:lvl3pPr>
            <a:lvl4pPr algn="just">
              <a:defRPr/>
            </a:lvl4pPr>
            <a:lvl5pPr algn="ju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Tree>
    <p:extLst>
      <p:ext uri="{BB962C8B-B14F-4D97-AF65-F5344CB8AC3E}">
        <p14:creationId xmlns:p14="http://schemas.microsoft.com/office/powerpoint/2010/main" val="17669730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29125"/>
            <a:ext cx="7772400" cy="1362075"/>
          </a:xfrm>
        </p:spPr>
        <p:txBody>
          <a:bodyPr anchor="t"/>
          <a:lstStyle>
            <a:lvl1pPr algn="ctr">
              <a:defRPr sz="2400" b="1" cap="none">
                <a:solidFill>
                  <a:schemeClr val="tx1"/>
                </a:solidFill>
              </a:defRPr>
            </a:lvl1pPr>
          </a:lstStyle>
          <a:p>
            <a:r>
              <a:rPr lang="en-US" dirty="0" smtClean="0"/>
              <a:t>Click To Edit Master Title Style</a:t>
            </a:r>
            <a:endParaRPr lang="en-IN" dirty="0"/>
          </a:p>
        </p:txBody>
      </p:sp>
      <p:sp>
        <p:nvSpPr>
          <p:cNvPr id="3" name="Text Placeholder 2"/>
          <p:cNvSpPr>
            <a:spLocks noGrp="1"/>
          </p:cNvSpPr>
          <p:nvPr>
            <p:ph type="body" idx="1" hasCustomPrompt="1"/>
          </p:nvPr>
        </p:nvSpPr>
        <p:spPr>
          <a:xfrm>
            <a:off x="722313" y="2590800"/>
            <a:ext cx="7772400" cy="1500187"/>
          </a:xfrm>
        </p:spPr>
        <p:txBody>
          <a:bodyPr anchor="b"/>
          <a:lstStyle>
            <a:lvl1pPr marL="0" indent="0" algn="ctr">
              <a:buNone/>
              <a:defRPr sz="3200">
                <a:solidFill>
                  <a:srgbClr val="832B95"/>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15292619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IN" dirty="0"/>
          </a:p>
        </p:txBody>
      </p:sp>
      <p:sp>
        <p:nvSpPr>
          <p:cNvPr id="3" name="Content Placeholder 2"/>
          <p:cNvSpPr>
            <a:spLocks noGrp="1"/>
          </p:cNvSpPr>
          <p:nvPr>
            <p:ph sz="half" idx="1"/>
          </p:nvPr>
        </p:nvSpPr>
        <p:spPr>
          <a:xfrm>
            <a:off x="76200" y="685800"/>
            <a:ext cx="4357936" cy="541020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55434" y="685800"/>
            <a:ext cx="4512365" cy="541020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extLst>
      <p:ext uri="{BB962C8B-B14F-4D97-AF65-F5344CB8AC3E}">
        <p14:creationId xmlns:p14="http://schemas.microsoft.com/office/powerpoint/2010/main" val="40445616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IN" dirty="0"/>
          </a:p>
        </p:txBody>
      </p:sp>
      <p:sp>
        <p:nvSpPr>
          <p:cNvPr id="3" name="Text Placeholder 2"/>
          <p:cNvSpPr>
            <a:spLocks noGrp="1"/>
          </p:cNvSpPr>
          <p:nvPr>
            <p:ph type="body" idx="1" hasCustomPrompt="1"/>
          </p:nvPr>
        </p:nvSpPr>
        <p:spPr>
          <a:xfrm>
            <a:off x="76200" y="742950"/>
            <a:ext cx="4419600"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76200" y="1382712"/>
            <a:ext cx="4419600" cy="4713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
        <p:nvSpPr>
          <p:cNvPr id="5" name="Text Placeholder 4"/>
          <p:cNvSpPr>
            <a:spLocks noGrp="1"/>
          </p:cNvSpPr>
          <p:nvPr>
            <p:ph type="body" sz="quarter" idx="3" hasCustomPrompt="1"/>
          </p:nvPr>
        </p:nvSpPr>
        <p:spPr>
          <a:xfrm>
            <a:off x="4645025" y="762000"/>
            <a:ext cx="4422775"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458912"/>
            <a:ext cx="4422775" cy="46370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Tree>
    <p:extLst>
      <p:ext uri="{BB962C8B-B14F-4D97-AF65-F5344CB8AC3E}">
        <p14:creationId xmlns:p14="http://schemas.microsoft.com/office/powerpoint/2010/main" val="27016765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609600"/>
          </a:xfrm>
        </p:spPr>
        <p:txBody>
          <a:bodyPr/>
          <a:lstStyle/>
          <a:p>
            <a:r>
              <a:rPr lang="en-US" dirty="0" smtClean="0"/>
              <a:t>Click To Edit Master Title Style</a:t>
            </a:r>
            <a:endParaRPr lang="en-IN" dirty="0"/>
          </a:p>
        </p:txBody>
      </p:sp>
    </p:spTree>
    <p:extLst>
      <p:ext uri="{BB962C8B-B14F-4D97-AF65-F5344CB8AC3E}">
        <p14:creationId xmlns:p14="http://schemas.microsoft.com/office/powerpoint/2010/main" val="4194114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IN" dirty="0"/>
          </a:p>
        </p:txBody>
      </p:sp>
      <p:sp>
        <p:nvSpPr>
          <p:cNvPr id="3" name="Content Placeholder 2"/>
          <p:cNvSpPr>
            <a:spLocks noGrp="1"/>
          </p:cNvSpPr>
          <p:nvPr>
            <p:ph sz="half" idx="1"/>
          </p:nvPr>
        </p:nvSpPr>
        <p:spPr>
          <a:xfrm>
            <a:off x="76200" y="685800"/>
            <a:ext cx="4357936" cy="541020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55434" y="685800"/>
            <a:ext cx="4512365" cy="541020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81854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764704"/>
            <a:ext cx="5111750" cy="5361459"/>
          </a:xfrm>
        </p:spPr>
        <p:txBody>
          <a:bodyPr/>
          <a:lstStyle>
            <a:lvl1pPr>
              <a:defRPr sz="2000">
                <a:latin typeface="Georgia" panose="02040502050405020303" pitchFamily="18" charset="0"/>
              </a:defRPr>
            </a:lvl1pPr>
            <a:lvl2pPr>
              <a:defRPr sz="2000">
                <a:latin typeface="Georgia" panose="02040502050405020303" pitchFamily="18" charset="0"/>
              </a:defRPr>
            </a:lvl2pPr>
            <a:lvl3pPr>
              <a:defRPr sz="2000">
                <a:latin typeface="Georgia" panose="02040502050405020303" pitchFamily="18" charset="0"/>
              </a:defRPr>
            </a:lvl3pPr>
            <a:lvl4pPr>
              <a:defRPr sz="2000">
                <a:latin typeface="Georgia" panose="02040502050405020303" pitchFamily="18" charset="0"/>
              </a:defRPr>
            </a:lvl4pPr>
            <a:lvl5pPr>
              <a:defRPr sz="2000">
                <a:latin typeface="Georgia" panose="02040502050405020303" pitchFamily="18"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
        <p:nvSpPr>
          <p:cNvPr id="4" name="Text Placeholder 3"/>
          <p:cNvSpPr>
            <a:spLocks noGrp="1"/>
          </p:cNvSpPr>
          <p:nvPr>
            <p:ph type="body" sz="half" idx="2"/>
          </p:nvPr>
        </p:nvSpPr>
        <p:spPr>
          <a:xfrm>
            <a:off x="282760" y="854074"/>
            <a:ext cx="3008313" cy="4691063"/>
          </a:xfrm>
        </p:spPr>
        <p:txBody>
          <a:bodyPr/>
          <a:lstStyle>
            <a:lvl1pPr marL="0" indent="0">
              <a:buNone/>
              <a:defRPr sz="2200">
                <a:latin typeface="Georgia" panose="02040502050405020303"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txBox="1"/>
          <p:nvPr/>
        </p:nvSpPr>
        <p:spPr bwMode="auto">
          <a:xfrm>
            <a:off x="0" y="0"/>
            <a:ext cx="9144000" cy="609600"/>
          </a:xfrm>
          <a:prstGeom prst="rect">
            <a:avLst/>
          </a:prstGeom>
          <a:noFill/>
          <a:ln w="9525">
            <a:noFill/>
            <a:miter lim="800000"/>
          </a:ln>
        </p:spPr>
        <p:txBody>
          <a:bodyPr vert="horz" wrap="square" lIns="91440" tIns="45720" rIns="91440" bIns="45720" numCol="1" anchor="ctr" anchorCtr="0" compatLnSpc="1"/>
          <a:lstStyle>
            <a:lvl1pPr algn="l" rtl="0" fontAlgn="base">
              <a:spcBef>
                <a:spcPct val="0"/>
              </a:spcBef>
              <a:spcAft>
                <a:spcPct val="0"/>
              </a:spcAft>
              <a:defRPr sz="2800" b="1" kern="1200">
                <a:solidFill>
                  <a:srgbClr val="832B95"/>
                </a:solidFill>
                <a:latin typeface="Georgia" panose="02040502050405020303" pitchFamily="18" charset="0"/>
                <a:ea typeface="+mj-ea"/>
                <a:cs typeface="+mj-cs"/>
              </a:defRPr>
            </a:lvl1pPr>
            <a:lvl2pPr algn="l" rtl="0" fontAlgn="base">
              <a:spcBef>
                <a:spcPct val="0"/>
              </a:spcBef>
              <a:spcAft>
                <a:spcPct val="0"/>
              </a:spcAft>
              <a:defRPr sz="2800">
                <a:solidFill>
                  <a:srgbClr val="832B95"/>
                </a:solidFill>
                <a:latin typeface="Georgia" panose="02040502050405020303" pitchFamily="18" charset="0"/>
              </a:defRPr>
            </a:lvl2pPr>
            <a:lvl3pPr algn="l" rtl="0" fontAlgn="base">
              <a:spcBef>
                <a:spcPct val="0"/>
              </a:spcBef>
              <a:spcAft>
                <a:spcPct val="0"/>
              </a:spcAft>
              <a:defRPr sz="2800">
                <a:solidFill>
                  <a:srgbClr val="832B95"/>
                </a:solidFill>
                <a:latin typeface="Georgia" panose="02040502050405020303" pitchFamily="18" charset="0"/>
              </a:defRPr>
            </a:lvl3pPr>
            <a:lvl4pPr algn="l" rtl="0" fontAlgn="base">
              <a:spcBef>
                <a:spcPct val="0"/>
              </a:spcBef>
              <a:spcAft>
                <a:spcPct val="0"/>
              </a:spcAft>
              <a:defRPr sz="2800">
                <a:solidFill>
                  <a:srgbClr val="832B95"/>
                </a:solidFill>
                <a:latin typeface="Georgia" panose="02040502050405020303" pitchFamily="18" charset="0"/>
              </a:defRPr>
            </a:lvl4pPr>
            <a:lvl5pPr algn="l" rtl="0" fontAlgn="base">
              <a:spcBef>
                <a:spcPct val="0"/>
              </a:spcBef>
              <a:spcAft>
                <a:spcPct val="0"/>
              </a:spcAft>
              <a:defRPr sz="2800">
                <a:solidFill>
                  <a:srgbClr val="832B95"/>
                </a:solidFill>
                <a:latin typeface="Georgia" panose="02040502050405020303" pitchFamily="18" charset="0"/>
              </a:defRPr>
            </a:lvl5pPr>
            <a:lvl6pPr marL="457200" algn="l" rtl="0" fontAlgn="base">
              <a:spcBef>
                <a:spcPct val="0"/>
              </a:spcBef>
              <a:spcAft>
                <a:spcPct val="0"/>
              </a:spcAft>
              <a:defRPr sz="2800">
                <a:solidFill>
                  <a:srgbClr val="832B95"/>
                </a:solidFill>
                <a:latin typeface="Georgia" panose="02040502050405020303" pitchFamily="18" charset="0"/>
              </a:defRPr>
            </a:lvl6pPr>
            <a:lvl7pPr marL="914400" algn="l" rtl="0" fontAlgn="base">
              <a:spcBef>
                <a:spcPct val="0"/>
              </a:spcBef>
              <a:spcAft>
                <a:spcPct val="0"/>
              </a:spcAft>
              <a:defRPr sz="2800">
                <a:solidFill>
                  <a:srgbClr val="832B95"/>
                </a:solidFill>
                <a:latin typeface="Georgia" panose="02040502050405020303" pitchFamily="18" charset="0"/>
              </a:defRPr>
            </a:lvl7pPr>
            <a:lvl8pPr marL="1371600" algn="l" rtl="0" fontAlgn="base">
              <a:spcBef>
                <a:spcPct val="0"/>
              </a:spcBef>
              <a:spcAft>
                <a:spcPct val="0"/>
              </a:spcAft>
              <a:defRPr sz="2800">
                <a:solidFill>
                  <a:srgbClr val="832B95"/>
                </a:solidFill>
                <a:latin typeface="Georgia" panose="02040502050405020303" pitchFamily="18" charset="0"/>
              </a:defRPr>
            </a:lvl8pPr>
            <a:lvl9pPr marL="1828800" algn="l" rtl="0" fontAlgn="base">
              <a:spcBef>
                <a:spcPct val="0"/>
              </a:spcBef>
              <a:spcAft>
                <a:spcPct val="0"/>
              </a:spcAft>
              <a:defRPr sz="2800">
                <a:solidFill>
                  <a:srgbClr val="832B95"/>
                </a:solidFill>
                <a:latin typeface="Georgia" panose="02040502050405020303" pitchFamily="18" charset="0"/>
              </a:defRPr>
            </a:lvl9pPr>
          </a:lstStyle>
          <a:p>
            <a:r>
              <a:rPr lang="en-US" smtClean="0"/>
              <a:t>Click To Edit Master Title Style</a:t>
            </a:r>
            <a:endParaRPr lang="en-IN" dirty="0"/>
          </a:p>
        </p:txBody>
      </p:sp>
    </p:spTree>
    <p:extLst>
      <p:ext uri="{BB962C8B-B14F-4D97-AF65-F5344CB8AC3E}">
        <p14:creationId xmlns:p14="http://schemas.microsoft.com/office/powerpoint/2010/main" val="81639663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828800" y="194002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IN" noProof="0" dirty="0" smtClean="0"/>
          </a:p>
        </p:txBody>
      </p:sp>
      <p:sp>
        <p:nvSpPr>
          <p:cNvPr id="4" name="Text Placeholder 3"/>
          <p:cNvSpPr>
            <a:spLocks noGrp="1"/>
          </p:cNvSpPr>
          <p:nvPr>
            <p:ph type="body" sz="half" idx="2"/>
          </p:nvPr>
        </p:nvSpPr>
        <p:spPr>
          <a:xfrm>
            <a:off x="179512" y="764704"/>
            <a:ext cx="8784976" cy="987896"/>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hasCustomPrompt="1"/>
          </p:nvPr>
        </p:nvSpPr>
        <p:spPr>
          <a:xfrm>
            <a:off x="0" y="0"/>
            <a:ext cx="9144000" cy="609600"/>
          </a:xfrm>
        </p:spPr>
        <p:txBody>
          <a:bodyPr/>
          <a:lstStyle/>
          <a:p>
            <a:r>
              <a:rPr lang="en-US" dirty="0" smtClean="0"/>
              <a:t>Click To Edit Master Title Style</a:t>
            </a:r>
            <a:endParaRPr lang="en-IN" dirty="0"/>
          </a:p>
        </p:txBody>
      </p:sp>
    </p:spTree>
    <p:extLst>
      <p:ext uri="{BB962C8B-B14F-4D97-AF65-F5344CB8AC3E}">
        <p14:creationId xmlns:p14="http://schemas.microsoft.com/office/powerpoint/2010/main" val="36382293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IN"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extLst>
      <p:ext uri="{BB962C8B-B14F-4D97-AF65-F5344CB8AC3E}">
        <p14:creationId xmlns:p14="http://schemas.microsoft.com/office/powerpoint/2010/main" val="36774463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620688"/>
            <a:ext cx="2057400" cy="5505475"/>
          </a:xfrm>
        </p:spPr>
        <p:txBody>
          <a:bodyPr vert="eaVert"/>
          <a:lstStyle/>
          <a:p>
            <a:r>
              <a:rPr lang="en-US" dirty="0" smtClean="0"/>
              <a:t>Click To Edit Master Title Style</a:t>
            </a:r>
            <a:endParaRPr lang="en-IN" dirty="0"/>
          </a:p>
        </p:txBody>
      </p:sp>
      <p:sp>
        <p:nvSpPr>
          <p:cNvPr id="3" name="Vertical Text Placeholder 2"/>
          <p:cNvSpPr>
            <a:spLocks noGrp="1"/>
          </p:cNvSpPr>
          <p:nvPr>
            <p:ph type="body" orient="vert" idx="1"/>
          </p:nvPr>
        </p:nvSpPr>
        <p:spPr>
          <a:xfrm>
            <a:off x="457200" y="620688"/>
            <a:ext cx="6019800" cy="5505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Tree>
    <p:extLst>
      <p:ext uri="{BB962C8B-B14F-4D97-AF65-F5344CB8AC3E}">
        <p14:creationId xmlns:p14="http://schemas.microsoft.com/office/powerpoint/2010/main" val="382946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IN" dirty="0"/>
          </a:p>
        </p:txBody>
      </p:sp>
      <p:sp>
        <p:nvSpPr>
          <p:cNvPr id="3" name="Text Placeholder 2"/>
          <p:cNvSpPr>
            <a:spLocks noGrp="1"/>
          </p:cNvSpPr>
          <p:nvPr>
            <p:ph type="body" idx="1" hasCustomPrompt="1"/>
          </p:nvPr>
        </p:nvSpPr>
        <p:spPr>
          <a:xfrm>
            <a:off x="76200" y="742950"/>
            <a:ext cx="4419600"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76200" y="1382712"/>
            <a:ext cx="4419600" cy="4713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
        <p:nvSpPr>
          <p:cNvPr id="5" name="Text Placeholder 4"/>
          <p:cNvSpPr>
            <a:spLocks noGrp="1"/>
          </p:cNvSpPr>
          <p:nvPr>
            <p:ph type="body" sz="quarter" idx="3" hasCustomPrompt="1"/>
          </p:nvPr>
        </p:nvSpPr>
        <p:spPr>
          <a:xfrm>
            <a:off x="4645025" y="762000"/>
            <a:ext cx="4422775"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458912"/>
            <a:ext cx="4422775" cy="46370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609600"/>
          </a:xfrm>
        </p:spPr>
        <p:txBody>
          <a:bodyPr/>
          <a:lstStyle/>
          <a:p>
            <a:r>
              <a:rPr lang="en-US" dirty="0" smtClean="0"/>
              <a:t>Click To Edit Master Title Style</a:t>
            </a:r>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764704"/>
            <a:ext cx="5111750" cy="5361459"/>
          </a:xfrm>
        </p:spPr>
        <p:txBody>
          <a:bodyPr/>
          <a:lstStyle>
            <a:lvl1pPr>
              <a:defRPr sz="2000">
                <a:latin typeface="Georgia" panose="02040502050405020303" pitchFamily="18" charset="0"/>
              </a:defRPr>
            </a:lvl1pPr>
            <a:lvl2pPr>
              <a:defRPr sz="2000">
                <a:latin typeface="Georgia" panose="02040502050405020303" pitchFamily="18" charset="0"/>
              </a:defRPr>
            </a:lvl2pPr>
            <a:lvl3pPr>
              <a:defRPr sz="2000">
                <a:latin typeface="Georgia" panose="02040502050405020303" pitchFamily="18" charset="0"/>
              </a:defRPr>
            </a:lvl3pPr>
            <a:lvl4pPr>
              <a:defRPr sz="2000">
                <a:latin typeface="Georgia" panose="02040502050405020303" pitchFamily="18" charset="0"/>
              </a:defRPr>
            </a:lvl4pPr>
            <a:lvl5pPr>
              <a:defRPr sz="2000">
                <a:latin typeface="Georgia" panose="02040502050405020303" pitchFamily="18"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a:p>
        </p:txBody>
      </p:sp>
      <p:sp>
        <p:nvSpPr>
          <p:cNvPr id="4" name="Text Placeholder 3"/>
          <p:cNvSpPr>
            <a:spLocks noGrp="1"/>
          </p:cNvSpPr>
          <p:nvPr>
            <p:ph type="body" sz="half" idx="2"/>
          </p:nvPr>
        </p:nvSpPr>
        <p:spPr>
          <a:xfrm>
            <a:off x="282760" y="854074"/>
            <a:ext cx="3008313" cy="4691063"/>
          </a:xfrm>
        </p:spPr>
        <p:txBody>
          <a:bodyPr/>
          <a:lstStyle>
            <a:lvl1pPr marL="0" indent="0">
              <a:buNone/>
              <a:defRPr sz="2200">
                <a:latin typeface="Georgia" panose="02040502050405020303"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txBox="1"/>
          <p:nvPr/>
        </p:nvSpPr>
        <p:spPr bwMode="auto">
          <a:xfrm>
            <a:off x="0" y="0"/>
            <a:ext cx="9144000" cy="609600"/>
          </a:xfrm>
          <a:prstGeom prst="rect">
            <a:avLst/>
          </a:prstGeom>
          <a:noFill/>
          <a:ln w="9525">
            <a:noFill/>
            <a:miter lim="800000"/>
          </a:ln>
        </p:spPr>
        <p:txBody>
          <a:bodyPr vert="horz" wrap="square" lIns="91440" tIns="45720" rIns="91440" bIns="45720" numCol="1" anchor="ctr" anchorCtr="0" compatLnSpc="1"/>
          <a:lstStyle>
            <a:lvl1pPr algn="l" rtl="0" fontAlgn="base">
              <a:spcBef>
                <a:spcPct val="0"/>
              </a:spcBef>
              <a:spcAft>
                <a:spcPct val="0"/>
              </a:spcAft>
              <a:defRPr sz="2800" b="1" kern="1200">
                <a:solidFill>
                  <a:srgbClr val="832B95"/>
                </a:solidFill>
                <a:latin typeface="Georgia" panose="02040502050405020303" pitchFamily="18" charset="0"/>
                <a:ea typeface="+mj-ea"/>
                <a:cs typeface="+mj-cs"/>
              </a:defRPr>
            </a:lvl1pPr>
            <a:lvl2pPr algn="l" rtl="0" fontAlgn="base">
              <a:spcBef>
                <a:spcPct val="0"/>
              </a:spcBef>
              <a:spcAft>
                <a:spcPct val="0"/>
              </a:spcAft>
              <a:defRPr sz="2800">
                <a:solidFill>
                  <a:srgbClr val="832B95"/>
                </a:solidFill>
                <a:latin typeface="Georgia" panose="02040502050405020303" pitchFamily="18" charset="0"/>
              </a:defRPr>
            </a:lvl2pPr>
            <a:lvl3pPr algn="l" rtl="0" fontAlgn="base">
              <a:spcBef>
                <a:spcPct val="0"/>
              </a:spcBef>
              <a:spcAft>
                <a:spcPct val="0"/>
              </a:spcAft>
              <a:defRPr sz="2800">
                <a:solidFill>
                  <a:srgbClr val="832B95"/>
                </a:solidFill>
                <a:latin typeface="Georgia" panose="02040502050405020303" pitchFamily="18" charset="0"/>
              </a:defRPr>
            </a:lvl3pPr>
            <a:lvl4pPr algn="l" rtl="0" fontAlgn="base">
              <a:spcBef>
                <a:spcPct val="0"/>
              </a:spcBef>
              <a:spcAft>
                <a:spcPct val="0"/>
              </a:spcAft>
              <a:defRPr sz="2800">
                <a:solidFill>
                  <a:srgbClr val="832B95"/>
                </a:solidFill>
                <a:latin typeface="Georgia" panose="02040502050405020303" pitchFamily="18" charset="0"/>
              </a:defRPr>
            </a:lvl4pPr>
            <a:lvl5pPr algn="l" rtl="0" fontAlgn="base">
              <a:spcBef>
                <a:spcPct val="0"/>
              </a:spcBef>
              <a:spcAft>
                <a:spcPct val="0"/>
              </a:spcAft>
              <a:defRPr sz="2800">
                <a:solidFill>
                  <a:srgbClr val="832B95"/>
                </a:solidFill>
                <a:latin typeface="Georgia" panose="02040502050405020303" pitchFamily="18" charset="0"/>
              </a:defRPr>
            </a:lvl5pPr>
            <a:lvl6pPr marL="457200" algn="l" rtl="0" fontAlgn="base">
              <a:spcBef>
                <a:spcPct val="0"/>
              </a:spcBef>
              <a:spcAft>
                <a:spcPct val="0"/>
              </a:spcAft>
              <a:defRPr sz="2800">
                <a:solidFill>
                  <a:srgbClr val="832B95"/>
                </a:solidFill>
                <a:latin typeface="Georgia" panose="02040502050405020303" pitchFamily="18" charset="0"/>
              </a:defRPr>
            </a:lvl6pPr>
            <a:lvl7pPr marL="914400" algn="l" rtl="0" fontAlgn="base">
              <a:spcBef>
                <a:spcPct val="0"/>
              </a:spcBef>
              <a:spcAft>
                <a:spcPct val="0"/>
              </a:spcAft>
              <a:defRPr sz="2800">
                <a:solidFill>
                  <a:srgbClr val="832B95"/>
                </a:solidFill>
                <a:latin typeface="Georgia" panose="02040502050405020303" pitchFamily="18" charset="0"/>
              </a:defRPr>
            </a:lvl7pPr>
            <a:lvl8pPr marL="1371600" algn="l" rtl="0" fontAlgn="base">
              <a:spcBef>
                <a:spcPct val="0"/>
              </a:spcBef>
              <a:spcAft>
                <a:spcPct val="0"/>
              </a:spcAft>
              <a:defRPr sz="2800">
                <a:solidFill>
                  <a:srgbClr val="832B95"/>
                </a:solidFill>
                <a:latin typeface="Georgia" panose="02040502050405020303" pitchFamily="18" charset="0"/>
              </a:defRPr>
            </a:lvl8pPr>
            <a:lvl9pPr marL="1828800" algn="l" rtl="0" fontAlgn="base">
              <a:spcBef>
                <a:spcPct val="0"/>
              </a:spcBef>
              <a:spcAft>
                <a:spcPct val="0"/>
              </a:spcAft>
              <a:defRPr sz="2800">
                <a:solidFill>
                  <a:srgbClr val="832B95"/>
                </a:solidFill>
                <a:latin typeface="Georgia" panose="02040502050405020303" pitchFamily="18" charset="0"/>
              </a:defRPr>
            </a:lvl9pPr>
          </a:lstStyle>
          <a:p>
            <a:r>
              <a:rPr lang="en-US" smtClean="0"/>
              <a:t>Click To Edit Master Title Style</a:t>
            </a:r>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828800" y="194002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IN" noProof="0" dirty="0" smtClean="0"/>
          </a:p>
        </p:txBody>
      </p:sp>
      <p:sp>
        <p:nvSpPr>
          <p:cNvPr id="4" name="Text Placeholder 3"/>
          <p:cNvSpPr>
            <a:spLocks noGrp="1"/>
          </p:cNvSpPr>
          <p:nvPr>
            <p:ph type="body" sz="half" idx="2"/>
          </p:nvPr>
        </p:nvSpPr>
        <p:spPr>
          <a:xfrm>
            <a:off x="179512" y="764704"/>
            <a:ext cx="8784976" cy="987896"/>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hasCustomPrompt="1"/>
          </p:nvPr>
        </p:nvSpPr>
        <p:spPr>
          <a:xfrm>
            <a:off x="0" y="0"/>
            <a:ext cx="9144000" cy="609600"/>
          </a:xfrm>
        </p:spPr>
        <p:txBody>
          <a:bodyPr/>
          <a:lstStyle/>
          <a:p>
            <a:r>
              <a:rPr lang="en-US" dirty="0" smtClean="0"/>
              <a:t>Click To Edit Master Title Style</a:t>
            </a:r>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0" y="0"/>
            <a:ext cx="9144000" cy="609600"/>
          </a:xfrm>
          <a:prstGeom prst="rect">
            <a:avLst/>
          </a:prstGeom>
          <a:noFill/>
          <a:ln w="9525">
            <a:noFill/>
            <a:miter lim="800000"/>
          </a:ln>
        </p:spPr>
        <p:txBody>
          <a:bodyPr vert="horz" wrap="square" lIns="91440" tIns="45720" rIns="91440" bIns="45720" numCol="1" anchor="ctr" anchorCtr="0" compatLnSpc="1"/>
          <a:lstStyle/>
          <a:p>
            <a:pPr lvl="0"/>
            <a:r>
              <a:rPr lang="en-US" smtClean="0"/>
              <a:t>Click to edit Master title style</a:t>
            </a:r>
            <a:endParaRPr lang="en-IN" dirty="0" smtClean="0"/>
          </a:p>
        </p:txBody>
      </p:sp>
      <p:sp>
        <p:nvSpPr>
          <p:cNvPr id="2051" name="Text Placeholder 2"/>
          <p:cNvSpPr>
            <a:spLocks noGrp="1"/>
          </p:cNvSpPr>
          <p:nvPr>
            <p:ph type="body" idx="1"/>
          </p:nvPr>
        </p:nvSpPr>
        <p:spPr bwMode="auto">
          <a:xfrm>
            <a:off x="228600" y="685800"/>
            <a:ext cx="8686800" cy="5486400"/>
          </a:xfrm>
          <a:prstGeom prst="rect">
            <a:avLst/>
          </a:prstGeom>
          <a:noFill/>
          <a:ln w="9525">
            <a:noFill/>
            <a:miter lim="800000"/>
          </a:ln>
        </p:spPr>
        <p:txBody>
          <a:bodyPr vert="horz" wrap="square" lIns="91440" tIns="45720" rIns="91440" bIns="45720" numCol="1" anchor="t" anchorCtr="0" compatLnSpc="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smtClean="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2800" b="1" kern="1200">
          <a:solidFill>
            <a:srgbClr val="832B95"/>
          </a:solidFill>
          <a:latin typeface="Georgia" panose="02040502050405020303" pitchFamily="18" charset="0"/>
          <a:ea typeface="+mj-ea"/>
          <a:cs typeface="+mj-cs"/>
        </a:defRPr>
      </a:lvl1pPr>
      <a:lvl2pPr algn="l" rtl="0" eaLnBrk="1" fontAlgn="base" hangingPunct="1">
        <a:spcBef>
          <a:spcPct val="0"/>
        </a:spcBef>
        <a:spcAft>
          <a:spcPct val="0"/>
        </a:spcAft>
        <a:defRPr sz="2800">
          <a:solidFill>
            <a:srgbClr val="832B95"/>
          </a:solidFill>
          <a:latin typeface="Georgia" panose="02040502050405020303" pitchFamily="18" charset="0"/>
        </a:defRPr>
      </a:lvl2pPr>
      <a:lvl3pPr algn="l" rtl="0" eaLnBrk="1" fontAlgn="base" hangingPunct="1">
        <a:spcBef>
          <a:spcPct val="0"/>
        </a:spcBef>
        <a:spcAft>
          <a:spcPct val="0"/>
        </a:spcAft>
        <a:defRPr sz="2800">
          <a:solidFill>
            <a:srgbClr val="832B95"/>
          </a:solidFill>
          <a:latin typeface="Georgia" panose="02040502050405020303" pitchFamily="18" charset="0"/>
        </a:defRPr>
      </a:lvl3pPr>
      <a:lvl4pPr algn="l" rtl="0" eaLnBrk="1" fontAlgn="base" hangingPunct="1">
        <a:spcBef>
          <a:spcPct val="0"/>
        </a:spcBef>
        <a:spcAft>
          <a:spcPct val="0"/>
        </a:spcAft>
        <a:defRPr sz="2800">
          <a:solidFill>
            <a:srgbClr val="832B95"/>
          </a:solidFill>
          <a:latin typeface="Georgia" panose="02040502050405020303" pitchFamily="18" charset="0"/>
        </a:defRPr>
      </a:lvl4pPr>
      <a:lvl5pPr algn="l" rtl="0" eaLnBrk="1" fontAlgn="base" hangingPunct="1">
        <a:spcBef>
          <a:spcPct val="0"/>
        </a:spcBef>
        <a:spcAft>
          <a:spcPct val="0"/>
        </a:spcAft>
        <a:defRPr sz="2800">
          <a:solidFill>
            <a:srgbClr val="832B95"/>
          </a:solidFill>
          <a:latin typeface="Georgia" panose="02040502050405020303" pitchFamily="18" charset="0"/>
        </a:defRPr>
      </a:lvl5pPr>
      <a:lvl6pPr marL="457200" algn="l" rtl="0" eaLnBrk="1" fontAlgn="base" hangingPunct="1">
        <a:spcBef>
          <a:spcPct val="0"/>
        </a:spcBef>
        <a:spcAft>
          <a:spcPct val="0"/>
        </a:spcAft>
        <a:defRPr sz="2800">
          <a:solidFill>
            <a:srgbClr val="832B95"/>
          </a:solidFill>
          <a:latin typeface="Georgia" panose="02040502050405020303" pitchFamily="18" charset="0"/>
        </a:defRPr>
      </a:lvl6pPr>
      <a:lvl7pPr marL="914400" algn="l" rtl="0" eaLnBrk="1" fontAlgn="base" hangingPunct="1">
        <a:spcBef>
          <a:spcPct val="0"/>
        </a:spcBef>
        <a:spcAft>
          <a:spcPct val="0"/>
        </a:spcAft>
        <a:defRPr sz="2800">
          <a:solidFill>
            <a:srgbClr val="832B95"/>
          </a:solidFill>
          <a:latin typeface="Georgia" panose="02040502050405020303" pitchFamily="18" charset="0"/>
        </a:defRPr>
      </a:lvl7pPr>
      <a:lvl8pPr marL="1371600" algn="l" rtl="0" eaLnBrk="1" fontAlgn="base" hangingPunct="1">
        <a:spcBef>
          <a:spcPct val="0"/>
        </a:spcBef>
        <a:spcAft>
          <a:spcPct val="0"/>
        </a:spcAft>
        <a:defRPr sz="2800">
          <a:solidFill>
            <a:srgbClr val="832B95"/>
          </a:solidFill>
          <a:latin typeface="Georgia" panose="02040502050405020303" pitchFamily="18" charset="0"/>
        </a:defRPr>
      </a:lvl8pPr>
      <a:lvl9pPr marL="1828800" algn="l" rtl="0" eaLnBrk="1" fontAlgn="base" hangingPunct="1">
        <a:spcBef>
          <a:spcPct val="0"/>
        </a:spcBef>
        <a:spcAft>
          <a:spcPct val="0"/>
        </a:spcAft>
        <a:defRPr sz="2800">
          <a:solidFill>
            <a:srgbClr val="832B95"/>
          </a:solidFill>
          <a:latin typeface="Georgia" panose="02040502050405020303" pitchFamily="18" charset="0"/>
        </a:defRPr>
      </a:lvl9pPr>
    </p:titleStyle>
    <p:bodyStyle>
      <a:lvl1pPr marL="342900" indent="-3429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1pPr>
      <a:lvl2pPr marL="742950" indent="-28575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2pPr>
      <a:lvl3pPr marL="1143000" indent="-2286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3pPr>
      <a:lvl4pPr marL="1600200" indent="-2286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65420-E504-4C9A-8236-E8E229720FE0}" type="datetimeFigureOut">
              <a:rPr lang="en-GB" smtClean="0">
                <a:solidFill>
                  <a:prstClr val="black">
                    <a:tint val="75000"/>
                  </a:prstClr>
                </a:solidFill>
              </a:rPr>
              <a:pPr/>
              <a:t>01/08/2022</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CF31AA-0EF2-499E-B3EC-BB1EA2BAEC4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766490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0" y="0"/>
            <a:ext cx="9144000" cy="609600"/>
          </a:xfrm>
          <a:prstGeom prst="rect">
            <a:avLst/>
          </a:prstGeom>
          <a:noFill/>
          <a:ln w="9525">
            <a:noFill/>
            <a:miter lim="800000"/>
          </a:ln>
        </p:spPr>
        <p:txBody>
          <a:bodyPr vert="horz" wrap="square" lIns="91440" tIns="45720" rIns="91440" bIns="45720" numCol="1" anchor="ctr" anchorCtr="0" compatLnSpc="1"/>
          <a:lstStyle/>
          <a:p>
            <a:pPr lvl="0"/>
            <a:r>
              <a:rPr lang="en-US" smtClean="0"/>
              <a:t>Click to edit Master title style</a:t>
            </a:r>
            <a:endParaRPr lang="en-IN" dirty="0" smtClean="0"/>
          </a:p>
        </p:txBody>
      </p:sp>
      <p:sp>
        <p:nvSpPr>
          <p:cNvPr id="2051" name="Text Placeholder 2"/>
          <p:cNvSpPr>
            <a:spLocks noGrp="1"/>
          </p:cNvSpPr>
          <p:nvPr>
            <p:ph type="body" idx="1"/>
          </p:nvPr>
        </p:nvSpPr>
        <p:spPr bwMode="auto">
          <a:xfrm>
            <a:off x="228600" y="685800"/>
            <a:ext cx="8686800" cy="5486400"/>
          </a:xfrm>
          <a:prstGeom prst="rect">
            <a:avLst/>
          </a:prstGeom>
          <a:noFill/>
          <a:ln w="9525">
            <a:noFill/>
            <a:miter lim="800000"/>
          </a:ln>
        </p:spPr>
        <p:txBody>
          <a:bodyPr vert="horz" wrap="square" lIns="91440" tIns="45720" rIns="91440" bIns="45720" numCol="1" anchor="t" anchorCtr="0" compatLnSpc="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smtClean="0"/>
          </a:p>
        </p:txBody>
      </p:sp>
    </p:spTree>
    <p:extLst>
      <p:ext uri="{BB962C8B-B14F-4D97-AF65-F5344CB8AC3E}">
        <p14:creationId xmlns:p14="http://schemas.microsoft.com/office/powerpoint/2010/main" val="39468664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spcBef>
          <a:spcPct val="0"/>
        </a:spcBef>
        <a:spcAft>
          <a:spcPct val="0"/>
        </a:spcAft>
        <a:defRPr sz="2800" b="1" kern="1200">
          <a:solidFill>
            <a:srgbClr val="832B95"/>
          </a:solidFill>
          <a:latin typeface="Georgia" panose="02040502050405020303" pitchFamily="18" charset="0"/>
          <a:ea typeface="+mj-ea"/>
          <a:cs typeface="+mj-cs"/>
        </a:defRPr>
      </a:lvl1pPr>
      <a:lvl2pPr algn="l" rtl="0" eaLnBrk="1" fontAlgn="base" hangingPunct="1">
        <a:spcBef>
          <a:spcPct val="0"/>
        </a:spcBef>
        <a:spcAft>
          <a:spcPct val="0"/>
        </a:spcAft>
        <a:defRPr sz="2800">
          <a:solidFill>
            <a:srgbClr val="832B95"/>
          </a:solidFill>
          <a:latin typeface="Georgia" panose="02040502050405020303" pitchFamily="18" charset="0"/>
        </a:defRPr>
      </a:lvl2pPr>
      <a:lvl3pPr algn="l" rtl="0" eaLnBrk="1" fontAlgn="base" hangingPunct="1">
        <a:spcBef>
          <a:spcPct val="0"/>
        </a:spcBef>
        <a:spcAft>
          <a:spcPct val="0"/>
        </a:spcAft>
        <a:defRPr sz="2800">
          <a:solidFill>
            <a:srgbClr val="832B95"/>
          </a:solidFill>
          <a:latin typeface="Georgia" panose="02040502050405020303" pitchFamily="18" charset="0"/>
        </a:defRPr>
      </a:lvl3pPr>
      <a:lvl4pPr algn="l" rtl="0" eaLnBrk="1" fontAlgn="base" hangingPunct="1">
        <a:spcBef>
          <a:spcPct val="0"/>
        </a:spcBef>
        <a:spcAft>
          <a:spcPct val="0"/>
        </a:spcAft>
        <a:defRPr sz="2800">
          <a:solidFill>
            <a:srgbClr val="832B95"/>
          </a:solidFill>
          <a:latin typeface="Georgia" panose="02040502050405020303" pitchFamily="18" charset="0"/>
        </a:defRPr>
      </a:lvl4pPr>
      <a:lvl5pPr algn="l" rtl="0" eaLnBrk="1" fontAlgn="base" hangingPunct="1">
        <a:spcBef>
          <a:spcPct val="0"/>
        </a:spcBef>
        <a:spcAft>
          <a:spcPct val="0"/>
        </a:spcAft>
        <a:defRPr sz="2800">
          <a:solidFill>
            <a:srgbClr val="832B95"/>
          </a:solidFill>
          <a:latin typeface="Georgia" panose="02040502050405020303" pitchFamily="18" charset="0"/>
        </a:defRPr>
      </a:lvl5pPr>
      <a:lvl6pPr marL="457200" algn="l" rtl="0" eaLnBrk="1" fontAlgn="base" hangingPunct="1">
        <a:spcBef>
          <a:spcPct val="0"/>
        </a:spcBef>
        <a:spcAft>
          <a:spcPct val="0"/>
        </a:spcAft>
        <a:defRPr sz="2800">
          <a:solidFill>
            <a:srgbClr val="832B95"/>
          </a:solidFill>
          <a:latin typeface="Georgia" panose="02040502050405020303" pitchFamily="18" charset="0"/>
        </a:defRPr>
      </a:lvl6pPr>
      <a:lvl7pPr marL="914400" algn="l" rtl="0" eaLnBrk="1" fontAlgn="base" hangingPunct="1">
        <a:spcBef>
          <a:spcPct val="0"/>
        </a:spcBef>
        <a:spcAft>
          <a:spcPct val="0"/>
        </a:spcAft>
        <a:defRPr sz="2800">
          <a:solidFill>
            <a:srgbClr val="832B95"/>
          </a:solidFill>
          <a:latin typeface="Georgia" panose="02040502050405020303" pitchFamily="18" charset="0"/>
        </a:defRPr>
      </a:lvl7pPr>
      <a:lvl8pPr marL="1371600" algn="l" rtl="0" eaLnBrk="1" fontAlgn="base" hangingPunct="1">
        <a:spcBef>
          <a:spcPct val="0"/>
        </a:spcBef>
        <a:spcAft>
          <a:spcPct val="0"/>
        </a:spcAft>
        <a:defRPr sz="2800">
          <a:solidFill>
            <a:srgbClr val="832B95"/>
          </a:solidFill>
          <a:latin typeface="Georgia" panose="02040502050405020303" pitchFamily="18" charset="0"/>
        </a:defRPr>
      </a:lvl8pPr>
      <a:lvl9pPr marL="1828800" algn="l" rtl="0" eaLnBrk="1" fontAlgn="base" hangingPunct="1">
        <a:spcBef>
          <a:spcPct val="0"/>
        </a:spcBef>
        <a:spcAft>
          <a:spcPct val="0"/>
        </a:spcAft>
        <a:defRPr sz="2800">
          <a:solidFill>
            <a:srgbClr val="832B95"/>
          </a:solidFill>
          <a:latin typeface="Georgia" panose="02040502050405020303" pitchFamily="18" charset="0"/>
        </a:defRPr>
      </a:lvl9pPr>
    </p:titleStyle>
    <p:bodyStyle>
      <a:lvl1pPr marL="342900" indent="-3429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1pPr>
      <a:lvl2pPr marL="742950" indent="-28575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2pPr>
      <a:lvl3pPr marL="1143000" indent="-2286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3pPr>
      <a:lvl4pPr marL="1600200" indent="-2286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0" y="0"/>
            <a:ext cx="9144000" cy="609600"/>
          </a:xfrm>
          <a:prstGeom prst="rect">
            <a:avLst/>
          </a:prstGeom>
          <a:noFill/>
          <a:ln w="9525">
            <a:noFill/>
            <a:miter lim="800000"/>
          </a:ln>
        </p:spPr>
        <p:txBody>
          <a:bodyPr vert="horz" wrap="square" lIns="91440" tIns="45720" rIns="91440" bIns="45720" numCol="1" anchor="ctr" anchorCtr="0" compatLnSpc="1"/>
          <a:lstStyle/>
          <a:p>
            <a:pPr lvl="0"/>
            <a:r>
              <a:rPr lang="en-US" smtClean="0"/>
              <a:t>Click to edit Master title style</a:t>
            </a:r>
            <a:endParaRPr lang="en-IN" dirty="0" smtClean="0"/>
          </a:p>
        </p:txBody>
      </p:sp>
      <p:sp>
        <p:nvSpPr>
          <p:cNvPr id="2051" name="Text Placeholder 2"/>
          <p:cNvSpPr>
            <a:spLocks noGrp="1"/>
          </p:cNvSpPr>
          <p:nvPr>
            <p:ph type="body" idx="1"/>
          </p:nvPr>
        </p:nvSpPr>
        <p:spPr bwMode="auto">
          <a:xfrm>
            <a:off x="228600" y="685800"/>
            <a:ext cx="8686800" cy="5486400"/>
          </a:xfrm>
          <a:prstGeom prst="rect">
            <a:avLst/>
          </a:prstGeom>
          <a:noFill/>
          <a:ln w="9525">
            <a:noFill/>
            <a:miter lim="800000"/>
          </a:ln>
        </p:spPr>
        <p:txBody>
          <a:bodyPr vert="horz" wrap="square" lIns="91440" tIns="45720" rIns="91440" bIns="45720" numCol="1" anchor="t" anchorCtr="0" compatLnSpc="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dirty="0" smtClean="0"/>
          </a:p>
        </p:txBody>
      </p:sp>
    </p:spTree>
    <p:extLst>
      <p:ext uri="{BB962C8B-B14F-4D97-AF65-F5344CB8AC3E}">
        <p14:creationId xmlns:p14="http://schemas.microsoft.com/office/powerpoint/2010/main" val="82197425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fontAlgn="base" hangingPunct="1">
        <a:spcBef>
          <a:spcPct val="0"/>
        </a:spcBef>
        <a:spcAft>
          <a:spcPct val="0"/>
        </a:spcAft>
        <a:defRPr sz="2800" b="1" kern="1200">
          <a:solidFill>
            <a:srgbClr val="832B95"/>
          </a:solidFill>
          <a:latin typeface="Georgia" panose="02040502050405020303" pitchFamily="18" charset="0"/>
          <a:ea typeface="+mj-ea"/>
          <a:cs typeface="+mj-cs"/>
        </a:defRPr>
      </a:lvl1pPr>
      <a:lvl2pPr algn="l" rtl="0" eaLnBrk="1" fontAlgn="base" hangingPunct="1">
        <a:spcBef>
          <a:spcPct val="0"/>
        </a:spcBef>
        <a:spcAft>
          <a:spcPct val="0"/>
        </a:spcAft>
        <a:defRPr sz="2800">
          <a:solidFill>
            <a:srgbClr val="832B95"/>
          </a:solidFill>
          <a:latin typeface="Georgia" panose="02040502050405020303" pitchFamily="18" charset="0"/>
        </a:defRPr>
      </a:lvl2pPr>
      <a:lvl3pPr algn="l" rtl="0" eaLnBrk="1" fontAlgn="base" hangingPunct="1">
        <a:spcBef>
          <a:spcPct val="0"/>
        </a:spcBef>
        <a:spcAft>
          <a:spcPct val="0"/>
        </a:spcAft>
        <a:defRPr sz="2800">
          <a:solidFill>
            <a:srgbClr val="832B95"/>
          </a:solidFill>
          <a:latin typeface="Georgia" panose="02040502050405020303" pitchFamily="18" charset="0"/>
        </a:defRPr>
      </a:lvl3pPr>
      <a:lvl4pPr algn="l" rtl="0" eaLnBrk="1" fontAlgn="base" hangingPunct="1">
        <a:spcBef>
          <a:spcPct val="0"/>
        </a:spcBef>
        <a:spcAft>
          <a:spcPct val="0"/>
        </a:spcAft>
        <a:defRPr sz="2800">
          <a:solidFill>
            <a:srgbClr val="832B95"/>
          </a:solidFill>
          <a:latin typeface="Georgia" panose="02040502050405020303" pitchFamily="18" charset="0"/>
        </a:defRPr>
      </a:lvl4pPr>
      <a:lvl5pPr algn="l" rtl="0" eaLnBrk="1" fontAlgn="base" hangingPunct="1">
        <a:spcBef>
          <a:spcPct val="0"/>
        </a:spcBef>
        <a:spcAft>
          <a:spcPct val="0"/>
        </a:spcAft>
        <a:defRPr sz="2800">
          <a:solidFill>
            <a:srgbClr val="832B95"/>
          </a:solidFill>
          <a:latin typeface="Georgia" panose="02040502050405020303" pitchFamily="18" charset="0"/>
        </a:defRPr>
      </a:lvl5pPr>
      <a:lvl6pPr marL="457200" algn="l" rtl="0" eaLnBrk="1" fontAlgn="base" hangingPunct="1">
        <a:spcBef>
          <a:spcPct val="0"/>
        </a:spcBef>
        <a:spcAft>
          <a:spcPct val="0"/>
        </a:spcAft>
        <a:defRPr sz="2800">
          <a:solidFill>
            <a:srgbClr val="832B95"/>
          </a:solidFill>
          <a:latin typeface="Georgia" panose="02040502050405020303" pitchFamily="18" charset="0"/>
        </a:defRPr>
      </a:lvl6pPr>
      <a:lvl7pPr marL="914400" algn="l" rtl="0" eaLnBrk="1" fontAlgn="base" hangingPunct="1">
        <a:spcBef>
          <a:spcPct val="0"/>
        </a:spcBef>
        <a:spcAft>
          <a:spcPct val="0"/>
        </a:spcAft>
        <a:defRPr sz="2800">
          <a:solidFill>
            <a:srgbClr val="832B95"/>
          </a:solidFill>
          <a:latin typeface="Georgia" panose="02040502050405020303" pitchFamily="18" charset="0"/>
        </a:defRPr>
      </a:lvl7pPr>
      <a:lvl8pPr marL="1371600" algn="l" rtl="0" eaLnBrk="1" fontAlgn="base" hangingPunct="1">
        <a:spcBef>
          <a:spcPct val="0"/>
        </a:spcBef>
        <a:spcAft>
          <a:spcPct val="0"/>
        </a:spcAft>
        <a:defRPr sz="2800">
          <a:solidFill>
            <a:srgbClr val="832B95"/>
          </a:solidFill>
          <a:latin typeface="Georgia" panose="02040502050405020303" pitchFamily="18" charset="0"/>
        </a:defRPr>
      </a:lvl8pPr>
      <a:lvl9pPr marL="1828800" algn="l" rtl="0" eaLnBrk="1" fontAlgn="base" hangingPunct="1">
        <a:spcBef>
          <a:spcPct val="0"/>
        </a:spcBef>
        <a:spcAft>
          <a:spcPct val="0"/>
        </a:spcAft>
        <a:defRPr sz="2800">
          <a:solidFill>
            <a:srgbClr val="832B95"/>
          </a:solidFill>
          <a:latin typeface="Georgia" panose="02040502050405020303" pitchFamily="18" charset="0"/>
        </a:defRPr>
      </a:lvl9pPr>
    </p:titleStyle>
    <p:bodyStyle>
      <a:lvl1pPr marL="342900" indent="-3429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1pPr>
      <a:lvl2pPr marL="742950" indent="-28575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2pPr>
      <a:lvl3pPr marL="1143000" indent="-2286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3pPr>
      <a:lvl4pPr marL="1600200" indent="-2286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just" rtl="0" eaLnBrk="1" fontAlgn="base" hangingPunct="1">
        <a:spcBef>
          <a:spcPct val="20000"/>
        </a:spcBef>
        <a:spcAft>
          <a:spcPct val="0"/>
        </a:spcAft>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INTELLIGENCE</a:t>
            </a:r>
            <a:endParaRPr lang="en-GB" dirty="0"/>
          </a:p>
        </p:txBody>
      </p:sp>
      <p:sp>
        <p:nvSpPr>
          <p:cNvPr id="3" name="Subtitle 2"/>
          <p:cNvSpPr>
            <a:spLocks noGrp="1"/>
          </p:cNvSpPr>
          <p:nvPr>
            <p:ph type="subTitle" idx="1"/>
          </p:nvPr>
        </p:nvSpPr>
        <p:spPr/>
        <p:txBody>
          <a:bodyPr/>
          <a:lstStyle/>
          <a:p>
            <a:r>
              <a:rPr lang="en-GB" dirty="0" smtClean="0"/>
              <a:t>M </a:t>
            </a:r>
            <a:r>
              <a:rPr lang="en-GB" dirty="0" err="1" smtClean="0"/>
              <a:t>M</a:t>
            </a:r>
            <a:r>
              <a:rPr lang="en-GB" dirty="0" smtClean="0"/>
              <a:t> CHIRWA</a:t>
            </a:r>
            <a:endParaRPr lang="en-GB" dirty="0"/>
          </a:p>
        </p:txBody>
      </p:sp>
    </p:spTree>
    <p:extLst>
      <p:ext uri="{BB962C8B-B14F-4D97-AF65-F5344CB8AC3E}">
        <p14:creationId xmlns:p14="http://schemas.microsoft.com/office/powerpoint/2010/main" val="34889774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spcAft>
                <a:spcPts val="1000"/>
              </a:spcAft>
            </a:pPr>
            <a:r>
              <a:rPr lang="en-GB" sz="3500" dirty="0" smtClean="0">
                <a:latin typeface="Times New Roman" panose="02020603050405020304" pitchFamily="18" charset="0"/>
                <a:ea typeface="Times New Roman"/>
                <a:cs typeface="Times New Roman" panose="02020603050405020304" pitchFamily="18" charset="0"/>
              </a:rPr>
              <a:t>Spearman noted that people who certainly  excel in certain areas,  tended to do well in other areas too.</a:t>
            </a:r>
            <a:endParaRPr lang="en-GB" sz="3500" dirty="0">
              <a:latin typeface="Times New Roman" panose="02020603050405020304" pitchFamily="18" charset="0"/>
              <a:ea typeface="Times New Roman"/>
              <a:cs typeface="Times New Roman" panose="02020603050405020304" pitchFamily="18" charset="0"/>
            </a:endParaRPr>
          </a:p>
          <a:p>
            <a:r>
              <a:rPr lang="en-GB" sz="3200" dirty="0" smtClean="0">
                <a:solidFill>
                  <a:prstClr val="black"/>
                </a:solidFill>
                <a:latin typeface="Times New Roman" panose="02020603050405020304" pitchFamily="18" charset="0"/>
                <a:ea typeface="Calibri"/>
                <a:cs typeface="Times New Roman" panose="02020603050405020304" pitchFamily="18" charset="0"/>
              </a:rPr>
              <a:t>Other </a:t>
            </a:r>
            <a:r>
              <a:rPr lang="en-GB" sz="3200" dirty="0">
                <a:solidFill>
                  <a:prstClr val="black"/>
                </a:solidFill>
                <a:latin typeface="Times New Roman" panose="02020603050405020304" pitchFamily="18" charset="0"/>
                <a:ea typeface="Calibri"/>
                <a:cs typeface="Times New Roman" panose="02020603050405020304" pitchFamily="18" charset="0"/>
              </a:rPr>
              <a:t>scientists are sceptical, because people can score high on one specific ability but show weakness in others.</a:t>
            </a:r>
            <a:endParaRPr lang="en-GB" sz="3200" dirty="0"/>
          </a:p>
        </p:txBody>
      </p:sp>
    </p:spTree>
    <p:extLst>
      <p:ext uri="{BB962C8B-B14F-4D97-AF65-F5344CB8AC3E}">
        <p14:creationId xmlns:p14="http://schemas.microsoft.com/office/powerpoint/2010/main" val="1436226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algn="just">
              <a:lnSpc>
                <a:spcPct val="150000"/>
              </a:lnSpc>
              <a:spcAft>
                <a:spcPts val="1000"/>
              </a:spcAft>
            </a:pPr>
            <a:r>
              <a:rPr lang="en-GB" sz="3200" dirty="0" smtClean="0">
                <a:effectLst/>
                <a:latin typeface="Times New Roman" panose="02020603050405020304" pitchFamily="18" charset="0"/>
                <a:ea typeface="Calibri"/>
                <a:cs typeface="Times New Roman" panose="02020603050405020304" pitchFamily="18" charset="0"/>
              </a:rPr>
              <a:t>In the 1980s and 1990s, psychologist Howard Gardner proposed the idea of not one kind of intelligence but eight, which are relatively independent of one another. These eight types of intelligence are:</a:t>
            </a:r>
            <a:endParaRPr lang="en-GB" sz="3200" dirty="0">
              <a:latin typeface="Times New Roman" panose="02020603050405020304" pitchFamily="18" charset="0"/>
              <a:ea typeface="Calibri"/>
              <a:cs typeface="Times New Roman" panose="02020603050405020304" pitchFamily="18" charset="0"/>
            </a:endParaRPr>
          </a:p>
          <a:p>
            <a:pPr marL="0" indent="0">
              <a:lnSpc>
                <a:spcPct val="150000"/>
              </a:lnSpc>
              <a:buNone/>
            </a:pPr>
            <a:r>
              <a:rPr lang="en-GB"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7307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algn="just">
              <a:lnSpc>
                <a:spcPct val="150000"/>
              </a:lnSpc>
              <a:spcAft>
                <a:spcPts val="1000"/>
              </a:spcAft>
              <a:buFont typeface="Wingdings" panose="05000000000000000000" pitchFamily="2" charset="2"/>
              <a:buChar char="Ø"/>
            </a:pPr>
            <a:r>
              <a:rPr lang="en-GB" sz="3200" dirty="0" smtClean="0">
                <a:effectLst/>
                <a:latin typeface="Times New Roman" panose="02020603050405020304" pitchFamily="18" charset="0"/>
                <a:ea typeface="Calibri"/>
                <a:cs typeface="Times New Roman" panose="02020603050405020304" pitchFamily="18" charset="0"/>
              </a:rPr>
              <a:t>Linguistic: spoken and written language skills</a:t>
            </a:r>
            <a:endParaRPr lang="en-GB" sz="3200" dirty="0" smtClean="0">
              <a:latin typeface="Times New Roman" panose="02020603050405020304" pitchFamily="18" charset="0"/>
              <a:ea typeface="Calibri"/>
              <a:cs typeface="Times New Roman" panose="02020603050405020304" pitchFamily="18" charset="0"/>
            </a:endParaRPr>
          </a:p>
          <a:p>
            <a:pPr algn="just">
              <a:lnSpc>
                <a:spcPct val="150000"/>
              </a:lnSpc>
              <a:spcAft>
                <a:spcPts val="1000"/>
              </a:spcAft>
              <a:buFont typeface="Wingdings" panose="05000000000000000000" pitchFamily="2" charset="2"/>
              <a:buChar char="Ø"/>
            </a:pPr>
            <a:r>
              <a:rPr lang="en-GB" sz="3200" dirty="0" smtClean="0">
                <a:effectLst/>
                <a:latin typeface="Times New Roman" panose="02020603050405020304" pitchFamily="18" charset="0"/>
                <a:ea typeface="Calibri"/>
                <a:cs typeface="Times New Roman" panose="02020603050405020304" pitchFamily="18" charset="0"/>
              </a:rPr>
              <a:t>Logical–mathematical: number skills</a:t>
            </a:r>
          </a:p>
          <a:p>
            <a:pPr algn="just">
              <a:lnSpc>
                <a:spcPct val="150000"/>
              </a:lnSpc>
              <a:spcAft>
                <a:spcPts val="1000"/>
              </a:spcAft>
              <a:buFont typeface="Wingdings" panose="05000000000000000000" pitchFamily="2" charset="2"/>
              <a:buChar char="Ø"/>
            </a:pPr>
            <a:r>
              <a:rPr lang="en-GB" sz="3200" dirty="0" smtClean="0">
                <a:effectLst/>
                <a:latin typeface="Times New Roman" panose="02020603050405020304" pitchFamily="18" charset="0"/>
                <a:ea typeface="Calibri"/>
                <a:cs typeface="Times New Roman" panose="02020603050405020304" pitchFamily="18" charset="0"/>
              </a:rPr>
              <a:t>Musical: performance or composition skills</a:t>
            </a:r>
            <a:endParaRPr lang="en-GB" sz="3200" dirty="0">
              <a:latin typeface="Times New Roman" panose="02020603050405020304" pitchFamily="18" charset="0"/>
              <a:ea typeface="Calibri"/>
              <a:cs typeface="Times New Roman" panose="02020603050405020304" pitchFamily="18" charset="0"/>
            </a:endParaRPr>
          </a:p>
          <a:p>
            <a:pPr algn="just">
              <a:lnSpc>
                <a:spcPct val="150000"/>
              </a:lnSpc>
              <a:spcAft>
                <a:spcPts val="1000"/>
              </a:spcAft>
              <a:buFont typeface="Wingdings" panose="05000000000000000000" pitchFamily="2" charset="2"/>
              <a:buChar char="Ø"/>
            </a:pPr>
            <a:r>
              <a:rPr lang="en-GB" sz="3200" dirty="0" smtClean="0">
                <a:effectLst/>
                <a:latin typeface="Times New Roman" panose="02020603050405020304" pitchFamily="18" charset="0"/>
                <a:ea typeface="Calibri"/>
                <a:cs typeface="Times New Roman" panose="02020603050405020304" pitchFamily="18" charset="0"/>
              </a:rPr>
              <a:t>Spatial: ability to evaluate and analyse the visual world.</a:t>
            </a:r>
            <a:endParaRPr lang="en-GB" sz="3200" dirty="0">
              <a:latin typeface="Times New Roman" panose="02020603050405020304" pitchFamily="18" charset="0"/>
              <a:ea typeface="Calibri"/>
              <a:cs typeface="Times New Roman" panose="02020603050405020304" pitchFamily="18" charset="0"/>
            </a:endParaRPr>
          </a:p>
          <a:p>
            <a:pPr algn="just">
              <a:lnSpc>
                <a:spcPct val="150000"/>
              </a:lnSpc>
              <a:spcAft>
                <a:spcPts val="1000"/>
              </a:spcAft>
              <a:buFont typeface="Wingdings" panose="05000000000000000000" pitchFamily="2" charset="2"/>
              <a:buChar char="Ø"/>
            </a:pPr>
            <a:endParaRPr lang="en-GB" sz="3200" dirty="0" smtClean="0">
              <a:latin typeface="Times New Roman" panose="02020603050405020304" pitchFamily="18" charset="0"/>
              <a:ea typeface="Calibri"/>
              <a:cs typeface="Times New Roman" panose="02020603050405020304" pitchFamily="18" charset="0"/>
            </a:endParaRPr>
          </a:p>
          <a:p>
            <a:pPr>
              <a:buFont typeface="Wingdings" panose="05000000000000000000" pitchFamily="2" charset="2"/>
              <a:buChar char="Ø"/>
            </a:pP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74852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323528" y="764704"/>
            <a:ext cx="8363272" cy="5832648"/>
          </a:xfrm>
        </p:spPr>
        <p:txBody>
          <a:bodyPr>
            <a:noAutofit/>
          </a:bodyPr>
          <a:lstStyle/>
          <a:p>
            <a:pPr lvl="0" algn="just">
              <a:lnSpc>
                <a:spcPct val="150000"/>
              </a:lnSpc>
              <a:spcAft>
                <a:spcPts val="1000"/>
              </a:spcAft>
              <a:buFont typeface="Wingdings" panose="05000000000000000000" pitchFamily="2" charset="2"/>
              <a:buChar char="Ø"/>
            </a:pPr>
            <a:r>
              <a:rPr lang="en-GB" sz="3200" dirty="0">
                <a:solidFill>
                  <a:prstClr val="black"/>
                </a:solidFill>
                <a:latin typeface="Times New Roman" panose="02020603050405020304" pitchFamily="18" charset="0"/>
                <a:ea typeface="Calibri"/>
                <a:cs typeface="Times New Roman" panose="02020603050405020304" pitchFamily="18" charset="0"/>
              </a:rPr>
              <a:t>Bodily-</a:t>
            </a:r>
            <a:r>
              <a:rPr lang="en-GB" sz="3200" dirty="0" err="1">
                <a:solidFill>
                  <a:prstClr val="black"/>
                </a:solidFill>
                <a:latin typeface="Times New Roman" panose="02020603050405020304" pitchFamily="18" charset="0"/>
                <a:ea typeface="Calibri"/>
                <a:cs typeface="Times New Roman" panose="02020603050405020304" pitchFamily="18" charset="0"/>
              </a:rPr>
              <a:t>kinesthetic</a:t>
            </a:r>
            <a:r>
              <a:rPr lang="en-GB" sz="3200" dirty="0">
                <a:solidFill>
                  <a:prstClr val="black"/>
                </a:solidFill>
                <a:latin typeface="Times New Roman" panose="02020603050405020304" pitchFamily="18" charset="0"/>
                <a:ea typeface="Calibri"/>
                <a:cs typeface="Times New Roman" panose="02020603050405020304" pitchFamily="18" charset="0"/>
              </a:rPr>
              <a:t>: dance or athletic </a:t>
            </a:r>
            <a:r>
              <a:rPr lang="en-GB" sz="3200" dirty="0" smtClean="0">
                <a:solidFill>
                  <a:prstClr val="black"/>
                </a:solidFill>
                <a:latin typeface="Times New Roman" panose="02020603050405020304" pitchFamily="18" charset="0"/>
                <a:ea typeface="Calibri"/>
                <a:cs typeface="Times New Roman" panose="02020603050405020304" pitchFamily="18" charset="0"/>
              </a:rPr>
              <a:t>abilities.</a:t>
            </a:r>
            <a:endParaRPr lang="en-GB" sz="3200" dirty="0">
              <a:solidFill>
                <a:prstClr val="black"/>
              </a:solidFill>
              <a:latin typeface="Times New Roman" panose="02020603050405020304" pitchFamily="18" charset="0"/>
              <a:ea typeface="Calibri"/>
              <a:cs typeface="Times New Roman" panose="02020603050405020304" pitchFamily="18" charset="0"/>
            </a:endParaRPr>
          </a:p>
          <a:p>
            <a:pPr lvl="0" algn="just">
              <a:lnSpc>
                <a:spcPct val="150000"/>
              </a:lnSpc>
              <a:spcAft>
                <a:spcPts val="1000"/>
              </a:spcAft>
              <a:buFont typeface="Wingdings" panose="05000000000000000000" pitchFamily="2" charset="2"/>
              <a:buChar char="Ø"/>
            </a:pPr>
            <a:r>
              <a:rPr lang="en-GB" sz="3200" dirty="0">
                <a:solidFill>
                  <a:prstClr val="black"/>
                </a:solidFill>
                <a:latin typeface="Times New Roman" panose="02020603050405020304" pitchFamily="18" charset="0"/>
                <a:ea typeface="Calibri"/>
                <a:cs typeface="Times New Roman" panose="02020603050405020304" pitchFamily="18" charset="0"/>
              </a:rPr>
              <a:t>Interpersonal: skill in understanding and relating to </a:t>
            </a:r>
            <a:r>
              <a:rPr lang="en-GB" sz="3200" dirty="0" smtClean="0">
                <a:solidFill>
                  <a:prstClr val="black"/>
                </a:solidFill>
                <a:latin typeface="Times New Roman" panose="02020603050405020304" pitchFamily="18" charset="0"/>
                <a:ea typeface="Calibri"/>
                <a:cs typeface="Times New Roman" panose="02020603050405020304" pitchFamily="18" charset="0"/>
              </a:rPr>
              <a:t>others.</a:t>
            </a:r>
            <a:endParaRPr lang="en-GB" sz="3200" dirty="0">
              <a:solidFill>
                <a:prstClr val="black"/>
              </a:solidFill>
              <a:latin typeface="Times New Roman" panose="02020603050405020304" pitchFamily="18" charset="0"/>
              <a:ea typeface="Calibri"/>
              <a:cs typeface="Times New Roman" panose="02020603050405020304" pitchFamily="18" charset="0"/>
            </a:endParaRPr>
          </a:p>
          <a:p>
            <a:pPr lvl="0" algn="just">
              <a:lnSpc>
                <a:spcPct val="150000"/>
              </a:lnSpc>
              <a:spcAft>
                <a:spcPts val="1000"/>
              </a:spcAft>
              <a:buFont typeface="Wingdings" panose="05000000000000000000" pitchFamily="2" charset="2"/>
              <a:buChar char="Ø"/>
            </a:pPr>
            <a:r>
              <a:rPr lang="en-GB" sz="3200" dirty="0">
                <a:solidFill>
                  <a:prstClr val="black"/>
                </a:solidFill>
                <a:latin typeface="Times New Roman" panose="02020603050405020304" pitchFamily="18" charset="0"/>
                <a:ea typeface="Calibri"/>
                <a:cs typeface="Times New Roman" panose="02020603050405020304" pitchFamily="18" charset="0"/>
              </a:rPr>
              <a:t>Intrapersonal: skill in understanding the self</a:t>
            </a:r>
          </a:p>
          <a:p>
            <a:pPr lvl="0" algn="just">
              <a:lnSpc>
                <a:spcPct val="150000"/>
              </a:lnSpc>
              <a:spcAft>
                <a:spcPts val="1000"/>
              </a:spcAft>
              <a:buFont typeface="Wingdings" panose="05000000000000000000" pitchFamily="2" charset="2"/>
              <a:buChar char="Ø"/>
            </a:pPr>
            <a:r>
              <a:rPr lang="en-GB" sz="3200" dirty="0">
                <a:solidFill>
                  <a:prstClr val="black"/>
                </a:solidFill>
                <a:latin typeface="Times New Roman" panose="02020603050405020304" pitchFamily="18" charset="0"/>
                <a:ea typeface="Calibri"/>
                <a:cs typeface="Times New Roman" panose="02020603050405020304" pitchFamily="18" charset="0"/>
              </a:rPr>
              <a:t>Nature: skill in understanding the </a:t>
            </a:r>
            <a:r>
              <a:rPr lang="en-GB" sz="3200" dirty="0" smtClean="0">
                <a:solidFill>
                  <a:prstClr val="black"/>
                </a:solidFill>
                <a:latin typeface="Times New Roman" panose="02020603050405020304" pitchFamily="18" charset="0"/>
                <a:ea typeface="Calibri"/>
                <a:cs typeface="Times New Roman" panose="02020603050405020304" pitchFamily="18" charset="0"/>
              </a:rPr>
              <a:t>natural world. </a:t>
            </a:r>
            <a:endParaRPr lang="en-GB" sz="3200" dirty="0">
              <a:solidFill>
                <a:prstClr val="black"/>
              </a:solidFill>
              <a:latin typeface="Times New Roman" panose="02020603050405020304" pitchFamily="18" charset="0"/>
              <a:ea typeface="Calibri"/>
              <a:cs typeface="Times New Roman" panose="02020603050405020304" pitchFamily="18" charset="0"/>
            </a:endParaRPr>
          </a:p>
          <a:p>
            <a:endParaRPr lang="en-GB" dirty="0"/>
          </a:p>
        </p:txBody>
      </p:sp>
    </p:spTree>
    <p:extLst>
      <p:ext uri="{BB962C8B-B14F-4D97-AF65-F5344CB8AC3E}">
        <p14:creationId xmlns:p14="http://schemas.microsoft.com/office/powerpoint/2010/main" val="3937067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Autofit/>
          </a:bodyPr>
          <a:lstStyle/>
          <a:p>
            <a:pPr algn="just">
              <a:lnSpc>
                <a:spcPct val="150000"/>
              </a:lnSpc>
              <a:spcAft>
                <a:spcPts val="1000"/>
              </a:spcAft>
            </a:pPr>
            <a:r>
              <a:rPr lang="en-GB" sz="3200" dirty="0" smtClean="0">
                <a:effectLst/>
                <a:latin typeface="Times New Roman" panose="02020603050405020304" pitchFamily="18" charset="0"/>
                <a:ea typeface="Calibri"/>
                <a:cs typeface="Times New Roman" panose="02020603050405020304" pitchFamily="18" charset="0"/>
              </a:rPr>
              <a:t>Gardner believed that each of the domains of intelligence has inherent value but that culture and context may cause some domains to be emphasized over others. </a:t>
            </a:r>
          </a:p>
          <a:p>
            <a:pPr lvl="0"/>
            <a:r>
              <a:rPr lang="en-GB" sz="3200" dirty="0" smtClean="0">
                <a:effectLst/>
                <a:latin typeface="Times New Roman" panose="02020603050405020304" pitchFamily="18" charset="0"/>
                <a:ea typeface="Calibri"/>
                <a:cs typeface="Times New Roman" panose="02020603050405020304" pitchFamily="18" charset="0"/>
              </a:rPr>
              <a:t>Critics of the idea of multiple intelligences maintain that these abilities are talents rather </a:t>
            </a:r>
            <a:r>
              <a:rPr lang="en-GB" sz="3200" dirty="0">
                <a:solidFill>
                  <a:prstClr val="black"/>
                </a:solidFill>
                <a:latin typeface="Times New Roman" panose="02020603050405020304" pitchFamily="18" charset="0"/>
                <a:ea typeface="Calibri"/>
                <a:cs typeface="Times New Roman" panose="02020603050405020304" pitchFamily="18" charset="0"/>
              </a:rPr>
              <a:t>than kinds of intelligence.</a:t>
            </a:r>
          </a:p>
          <a:p>
            <a:pPr algn="just">
              <a:lnSpc>
                <a:spcPct val="150000"/>
              </a:lnSpc>
              <a:spcAft>
                <a:spcPts val="1000"/>
              </a:spcAft>
            </a:pPr>
            <a:endParaRPr lang="en-GB" sz="3200" dirty="0">
              <a:latin typeface="Times New Roman" panose="02020603050405020304" pitchFamily="18" charset="0"/>
              <a:ea typeface="Calibri"/>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2439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pPr marL="0" indent="0" algn="just">
              <a:lnSpc>
                <a:spcPct val="150000"/>
              </a:lnSpc>
              <a:spcAft>
                <a:spcPts val="1000"/>
              </a:spcAft>
              <a:buNone/>
            </a:pPr>
            <a:r>
              <a:rPr lang="en-GB" sz="3200" b="1" dirty="0" err="1" smtClean="0">
                <a:effectLst/>
                <a:latin typeface="Times New Roman" panose="02020603050405020304" pitchFamily="18" charset="0"/>
                <a:ea typeface="Calibri"/>
                <a:cs typeface="Times New Roman" panose="02020603050405020304" pitchFamily="18" charset="0"/>
              </a:rPr>
              <a:t>Triarchic</a:t>
            </a:r>
            <a:r>
              <a:rPr lang="en-GB" sz="3200" b="1" dirty="0" smtClean="0">
                <a:effectLst/>
                <a:latin typeface="Times New Roman" panose="02020603050405020304" pitchFamily="18" charset="0"/>
                <a:ea typeface="Calibri"/>
                <a:cs typeface="Times New Roman" panose="02020603050405020304" pitchFamily="18" charset="0"/>
              </a:rPr>
              <a:t> Theory of Intelligence:</a:t>
            </a:r>
            <a:r>
              <a:rPr lang="en-GB" sz="3200" dirty="0" smtClean="0">
                <a:effectLst/>
                <a:latin typeface="Times New Roman"/>
                <a:ea typeface="Calibri"/>
              </a:rPr>
              <a:t> in the 1980s and 1990s, Robert Sternberg proposed a </a:t>
            </a:r>
            <a:r>
              <a:rPr lang="en-GB" sz="3200" dirty="0" err="1" smtClean="0">
                <a:effectLst/>
                <a:latin typeface="Times New Roman"/>
                <a:ea typeface="Calibri"/>
              </a:rPr>
              <a:t>triarchic</a:t>
            </a:r>
            <a:r>
              <a:rPr lang="en-GB" sz="3200" dirty="0">
                <a:latin typeface="Times New Roman"/>
                <a:ea typeface="Calibri"/>
              </a:rPr>
              <a:t> </a:t>
            </a:r>
            <a:r>
              <a:rPr lang="en-GB" sz="3200" dirty="0" smtClean="0">
                <a:effectLst/>
                <a:latin typeface="Times New Roman"/>
                <a:ea typeface="Calibri"/>
              </a:rPr>
              <a:t>theory of intelligence that distinguishes among three aspects of intelligence:</a:t>
            </a:r>
          </a:p>
          <a:p>
            <a:pPr algn="just">
              <a:lnSpc>
                <a:spcPct val="150000"/>
              </a:lnSpc>
              <a:spcAft>
                <a:spcPts val="1000"/>
              </a:spcAft>
              <a:buFont typeface="Wingdings" panose="05000000000000000000" pitchFamily="2" charset="2"/>
              <a:buChar char="Ø"/>
            </a:pPr>
            <a:r>
              <a:rPr lang="en-GB" sz="3200" b="1" dirty="0" smtClean="0">
                <a:effectLst/>
                <a:latin typeface="Times New Roman"/>
                <a:ea typeface="Calibri"/>
                <a:cs typeface="Times New Roman"/>
              </a:rPr>
              <a:t>Componential intelligence:</a:t>
            </a:r>
            <a:r>
              <a:rPr lang="en-GB" sz="3200" dirty="0" smtClean="0">
                <a:effectLst/>
                <a:latin typeface="Times New Roman"/>
                <a:ea typeface="Calibri"/>
                <a:cs typeface="Times New Roman"/>
              </a:rPr>
              <a:t> the ability assessed by intelligence tests.</a:t>
            </a:r>
            <a:endParaRPr lang="en-GB" sz="3200" dirty="0">
              <a:ea typeface="Calibri"/>
              <a:cs typeface="Times New Roman"/>
            </a:endParaRPr>
          </a:p>
          <a:p>
            <a:pPr algn="just">
              <a:lnSpc>
                <a:spcPct val="150000"/>
              </a:lnSpc>
              <a:spcAft>
                <a:spcPts val="1000"/>
              </a:spcAft>
              <a:buFont typeface="Wingdings" panose="05000000000000000000" pitchFamily="2" charset="2"/>
              <a:buChar char="Ø"/>
            </a:pPr>
            <a:endParaRPr lang="en-GB" b="1" dirty="0" smtClean="0">
              <a:effectLst/>
              <a:latin typeface="Times New Roman" panose="02020603050405020304" pitchFamily="18" charset="0"/>
              <a:ea typeface="Calibri"/>
              <a:cs typeface="Times New Roman" panose="02020603050405020304" pitchFamily="18" charset="0"/>
            </a:endParaRPr>
          </a:p>
          <a:p>
            <a:pPr algn="just">
              <a:lnSpc>
                <a:spcPct val="150000"/>
              </a:lnSpc>
              <a:spcAft>
                <a:spcPts val="1000"/>
              </a:spcAft>
            </a:pPr>
            <a:endParaRPr lang="en-GB" b="1" dirty="0" smtClean="0">
              <a:effectLst/>
              <a:latin typeface="Times New Roman" panose="02020603050405020304" pitchFamily="18" charset="0"/>
              <a:ea typeface="Calibri"/>
              <a:cs typeface="Times New Roman" panose="02020603050405020304" pitchFamily="18" charset="0"/>
            </a:endParaRPr>
          </a:p>
          <a:p>
            <a:pPr algn="just">
              <a:lnSpc>
                <a:spcPct val="150000"/>
              </a:lnSpc>
              <a:spcAft>
                <a:spcPts val="1000"/>
              </a:spcAft>
            </a:pPr>
            <a:endParaRPr lang="en-GB" b="1" dirty="0">
              <a:latin typeface="Times New Roman" panose="02020603050405020304" pitchFamily="18" charset="0"/>
              <a:ea typeface="Calibri"/>
              <a:cs typeface="Times New Roman" panose="02020603050405020304" pitchFamily="18" charset="0"/>
            </a:endParaRPr>
          </a:p>
          <a:p>
            <a:endParaRPr lang="en-GB" dirty="0"/>
          </a:p>
        </p:txBody>
      </p:sp>
    </p:spTree>
    <p:extLst>
      <p:ext uri="{BB962C8B-B14F-4D97-AF65-F5344CB8AC3E}">
        <p14:creationId xmlns:p14="http://schemas.microsoft.com/office/powerpoint/2010/main" val="40199485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GB" sz="3200" b="1" dirty="0" smtClean="0"/>
              <a:t>Experiential intelligence:</a:t>
            </a:r>
            <a:r>
              <a:rPr lang="en-GB" sz="3200" dirty="0" smtClean="0"/>
              <a:t> the ability </a:t>
            </a:r>
            <a:r>
              <a:rPr lang="en-GB" sz="3200" dirty="0"/>
              <a:t>t</a:t>
            </a:r>
            <a:r>
              <a:rPr lang="en-GB" sz="3200" dirty="0" smtClean="0"/>
              <a:t>o adapt to new situations and develop new ideas.</a:t>
            </a:r>
          </a:p>
          <a:p>
            <a:pPr>
              <a:buFont typeface="Wingdings" panose="05000000000000000000" pitchFamily="2" charset="2"/>
              <a:buChar char="Ø"/>
            </a:pPr>
            <a:r>
              <a:rPr lang="en-GB" sz="3200" b="1" dirty="0" smtClean="0"/>
              <a:t>Contextual intelligence: </a:t>
            </a:r>
            <a:r>
              <a:rPr lang="en-GB" sz="3200" dirty="0" smtClean="0"/>
              <a:t>the ability to functions effectively in daily situations.</a:t>
            </a:r>
          </a:p>
          <a:p>
            <a:pPr marL="0" indent="0">
              <a:buNone/>
            </a:pPr>
            <a:r>
              <a:rPr lang="en-GB" sz="3200" dirty="0">
                <a:solidFill>
                  <a:srgbClr val="373D3F"/>
                </a:solidFill>
                <a:latin typeface="Georgia"/>
                <a:ea typeface="Times New Roman"/>
                <a:cs typeface="Times New Roman"/>
              </a:rPr>
              <a:t> </a:t>
            </a:r>
            <a:r>
              <a:rPr lang="en-GB" sz="3200" dirty="0" smtClean="0">
                <a:latin typeface="Times New Roman" panose="02020603050405020304" pitchFamily="18" charset="0"/>
                <a:ea typeface="Times New Roman"/>
                <a:cs typeface="Times New Roman" panose="02020603050405020304" pitchFamily="18" charset="0"/>
              </a:rPr>
              <a:t>Triarchic</a:t>
            </a:r>
            <a:r>
              <a:rPr lang="en-GB" sz="3200" dirty="0" smtClean="0">
                <a:effectLst/>
                <a:latin typeface="Times New Roman" panose="02020603050405020304" pitchFamily="18" charset="0"/>
                <a:ea typeface="Times New Roman"/>
                <a:cs typeface="Times New Roman" panose="02020603050405020304" pitchFamily="18" charset="0"/>
              </a:rPr>
              <a:t> </a:t>
            </a:r>
            <a:r>
              <a:rPr lang="en-GB" sz="3200" dirty="0">
                <a:latin typeface="Times New Roman" panose="02020603050405020304" pitchFamily="18" charset="0"/>
                <a:ea typeface="Times New Roman"/>
                <a:cs typeface="Times New Roman" panose="02020603050405020304" pitchFamily="18" charset="0"/>
              </a:rPr>
              <a:t>/</a:t>
            </a:r>
            <a:r>
              <a:rPr lang="en-GB" sz="3200" dirty="0" smtClean="0">
                <a:effectLst/>
                <a:latin typeface="Times New Roman" panose="02020603050405020304" pitchFamily="18" charset="0"/>
                <a:ea typeface="Times New Roman"/>
                <a:cs typeface="Times New Roman" panose="02020603050405020304" pitchFamily="18" charset="0"/>
              </a:rPr>
              <a:t>Practical intelligence represents a type of “street smarts” or “common sense” that is learned from life experiences.</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13988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just"/>
            <a:r>
              <a:rPr lang="en-GB" sz="3200" b="1" dirty="0">
                <a:latin typeface="Times New Roman" panose="02020603050405020304" pitchFamily="18" charset="0"/>
                <a:ea typeface="Calibri"/>
                <a:cs typeface="Times New Roman" panose="02020603050405020304" pitchFamily="18" charset="0"/>
              </a:rPr>
              <a:t>Savant syndrome,</a:t>
            </a:r>
            <a:r>
              <a:rPr lang="en-GB" sz="3200" dirty="0">
                <a:latin typeface="Times New Roman" panose="02020603050405020304" pitchFamily="18" charset="0"/>
                <a:ea typeface="Calibri"/>
                <a:cs typeface="Times New Roman" panose="02020603050405020304" pitchFamily="18" charset="0"/>
              </a:rPr>
              <a:t> </a:t>
            </a:r>
            <a:r>
              <a:rPr lang="en-GB" sz="3200" dirty="0" smtClean="0">
                <a:latin typeface="Times New Roman" panose="02020603050405020304" pitchFamily="18" charset="0"/>
                <a:ea typeface="Calibri"/>
                <a:cs typeface="Times New Roman" panose="02020603050405020304" pitchFamily="18" charset="0"/>
              </a:rPr>
              <a:t>It is observed </a:t>
            </a:r>
            <a:r>
              <a:rPr lang="en-GB" sz="3200" dirty="0">
                <a:latin typeface="Times New Roman" panose="02020603050405020304" pitchFamily="18" charset="0"/>
                <a:ea typeface="Calibri"/>
                <a:cs typeface="Times New Roman" panose="02020603050405020304" pitchFamily="18" charset="0"/>
              </a:rPr>
              <a:t>in some individuals diagnosed with autism or mental retardation, characterized by exceptional talent in one area of functioning, such as music or math, and poor mental functioning in all other areas.</a:t>
            </a:r>
          </a:p>
          <a:p>
            <a:pPr algn="just"/>
            <a:endParaRPr lang="en-GB" sz="3200" dirty="0"/>
          </a:p>
        </p:txBody>
      </p:sp>
    </p:spTree>
    <p:extLst>
      <p:ext uri="{BB962C8B-B14F-4D97-AF65-F5344CB8AC3E}">
        <p14:creationId xmlns:p14="http://schemas.microsoft.com/office/powerpoint/2010/main" val="16047267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418058"/>
          </a:xfrm>
        </p:spPr>
        <p:txBody>
          <a:bodyPr>
            <a:normAutofit fontScale="90000"/>
          </a:bodyPr>
          <a:lstStyle/>
          <a:p>
            <a:r>
              <a:rPr lang="en-US" dirty="0"/>
              <a:t>DESCRIBING INTELLIGENCE</a:t>
            </a:r>
            <a:endParaRPr lang="en-GB" dirty="0"/>
          </a:p>
        </p:txBody>
      </p:sp>
      <p:sp>
        <p:nvSpPr>
          <p:cNvPr id="3" name="Content Placeholder 2"/>
          <p:cNvSpPr>
            <a:spLocks noGrp="1"/>
          </p:cNvSpPr>
          <p:nvPr>
            <p:ph idx="1"/>
          </p:nvPr>
        </p:nvSpPr>
        <p:spPr>
          <a:xfrm>
            <a:off x="467544" y="620688"/>
            <a:ext cx="8219256" cy="6237312"/>
          </a:xfrm>
        </p:spPr>
        <p:txBody>
          <a:bodyPr>
            <a:noAutofit/>
          </a:bodyPr>
          <a:lstStyle/>
          <a:p>
            <a:pPr algn="just"/>
            <a:r>
              <a:rPr lang="en-US" sz="3200" dirty="0">
                <a:latin typeface="Times New Roman" panose="02020603050405020304" pitchFamily="18" charset="0"/>
                <a:cs typeface="Times New Roman" panose="02020603050405020304" pitchFamily="18" charset="0"/>
              </a:rPr>
              <a:t>According to </a:t>
            </a:r>
            <a:r>
              <a:rPr lang="en-US" sz="3200" dirty="0" err="1">
                <a:latin typeface="Times New Roman" panose="02020603050405020304" pitchFamily="18" charset="0"/>
                <a:cs typeface="Times New Roman" panose="02020603050405020304" pitchFamily="18" charset="0"/>
              </a:rPr>
              <a:t>Shiavangi</a:t>
            </a:r>
            <a:r>
              <a:rPr lang="en-US" sz="3200" dirty="0">
                <a:latin typeface="Times New Roman" panose="02020603050405020304" pitchFamily="18" charset="0"/>
                <a:cs typeface="Times New Roman" panose="02020603050405020304" pitchFamily="18" charset="0"/>
              </a:rPr>
              <a:t> (2018), intelligence can be described </a:t>
            </a:r>
            <a:r>
              <a:rPr lang="en-US" sz="3200" dirty="0"/>
              <a:t>according to </a:t>
            </a:r>
            <a:r>
              <a:rPr lang="en-US" sz="3200" i="1" dirty="0"/>
              <a:t>attributes</a:t>
            </a:r>
            <a:r>
              <a:rPr lang="en-US" sz="3200" dirty="0"/>
              <a:t> and </a:t>
            </a:r>
            <a:r>
              <a:rPr lang="en-US" sz="3200" i="1" dirty="0"/>
              <a:t>kinds. </a:t>
            </a:r>
            <a:endParaRPr lang="en-US" sz="3200" i="1" dirty="0" smtClean="0"/>
          </a:p>
          <a:p>
            <a:pPr algn="just"/>
            <a:r>
              <a:rPr lang="en-US" sz="3200" i="1" dirty="0" smtClean="0"/>
              <a:t>                        </a:t>
            </a:r>
            <a:r>
              <a:rPr lang="en-US" sz="3200" b="1" u="sng" dirty="0"/>
              <a:t>Attributes</a:t>
            </a:r>
          </a:p>
          <a:p>
            <a:pPr marL="624078" indent="-514350" algn="just">
              <a:buFont typeface="Wingdings" panose="05000000000000000000" pitchFamily="2" charset="2"/>
              <a:buChar char="Ø"/>
            </a:pPr>
            <a:r>
              <a:rPr lang="en-US" sz="3200" i="1" dirty="0"/>
              <a:t>Level</a:t>
            </a:r>
            <a:r>
              <a:rPr lang="en-US" sz="3200" dirty="0"/>
              <a:t>- refers to a degree of difficulty of a task involved.</a:t>
            </a:r>
          </a:p>
          <a:p>
            <a:pPr marL="624078" indent="-514350" algn="just">
              <a:buFont typeface="Wingdings" panose="05000000000000000000" pitchFamily="2" charset="2"/>
              <a:buChar char="Ø"/>
            </a:pPr>
            <a:r>
              <a:rPr lang="en-US" sz="3200" i="1" dirty="0"/>
              <a:t>Range</a:t>
            </a:r>
            <a:r>
              <a:rPr lang="en-US" sz="3200" dirty="0"/>
              <a:t>- Number of tasks at any given degree of difficulty that we can solve.</a:t>
            </a:r>
          </a:p>
          <a:p>
            <a:endParaRPr lang="en-GB" dirty="0"/>
          </a:p>
        </p:txBody>
      </p:sp>
    </p:spTree>
    <p:extLst>
      <p:ext uri="{BB962C8B-B14F-4D97-AF65-F5344CB8AC3E}">
        <p14:creationId xmlns:p14="http://schemas.microsoft.com/office/powerpoint/2010/main" val="39802148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624078" indent="-514350" algn="just">
              <a:buFont typeface="Wingdings" panose="05000000000000000000" pitchFamily="2" charset="2"/>
              <a:buChar char="Ø"/>
            </a:pPr>
            <a:r>
              <a:rPr lang="en-US" sz="3200" i="1" dirty="0"/>
              <a:t>Speed</a:t>
            </a:r>
            <a:r>
              <a:rPr lang="en-US" sz="3200" dirty="0"/>
              <a:t>- The rapidity with which we can solve a situation.</a:t>
            </a:r>
          </a:p>
          <a:p>
            <a:pPr marL="624078" indent="-514350" algn="just">
              <a:buFont typeface="Wingdings" panose="05000000000000000000" pitchFamily="2" charset="2"/>
              <a:buChar char="Ø"/>
            </a:pPr>
            <a:r>
              <a:rPr lang="en-US" sz="3200" i="1" dirty="0"/>
              <a:t>Area</a:t>
            </a:r>
            <a:r>
              <a:rPr lang="en-US" sz="3200" dirty="0"/>
              <a:t>-Total number of situations at each level to which the individual is able to respond.</a:t>
            </a:r>
          </a:p>
          <a:p>
            <a:endParaRPr lang="en-GB" dirty="0"/>
          </a:p>
        </p:txBody>
      </p:sp>
    </p:spTree>
    <p:extLst>
      <p:ext uri="{BB962C8B-B14F-4D97-AF65-F5344CB8AC3E}">
        <p14:creationId xmlns:p14="http://schemas.microsoft.com/office/powerpoint/2010/main" val="14122907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OUTLINE</a:t>
            </a:r>
            <a:br>
              <a:rPr lang="en-GB" dirty="0" smtClean="0"/>
            </a:br>
            <a:endParaRPr lang="en-GB" dirty="0"/>
          </a:p>
        </p:txBody>
      </p:sp>
      <p:sp>
        <p:nvSpPr>
          <p:cNvPr id="3" name="Content Placeholder 2"/>
          <p:cNvSpPr>
            <a:spLocks noGrp="1"/>
          </p:cNvSpPr>
          <p:nvPr>
            <p:ph idx="1"/>
          </p:nvPr>
        </p:nvSpPr>
        <p:spPr/>
        <p:txBody>
          <a:bodyPr>
            <a:noAutofit/>
          </a:bodyPr>
          <a:lstStyle/>
          <a:p>
            <a:r>
              <a:rPr lang="en-GB" sz="3200" dirty="0" smtClean="0">
                <a:latin typeface="Times New Roman" panose="02020603050405020304" pitchFamily="18" charset="0"/>
                <a:cs typeface="Times New Roman" panose="02020603050405020304" pitchFamily="18" charset="0"/>
              </a:rPr>
              <a:t> </a:t>
            </a:r>
            <a:r>
              <a:rPr lang="en-GB" sz="3200" dirty="0">
                <a:latin typeface="Times New Roman" panose="02020603050405020304" pitchFamily="18" charset="0"/>
                <a:cs typeface="Times New Roman" panose="02020603050405020304" pitchFamily="18" charset="0"/>
              </a:rPr>
              <a:t>I</a:t>
            </a:r>
            <a:r>
              <a:rPr lang="en-GB" sz="3200" dirty="0" smtClean="0">
                <a:latin typeface="Times New Roman" panose="02020603050405020304" pitchFamily="18" charset="0"/>
                <a:cs typeface="Times New Roman" panose="02020603050405020304" pitchFamily="18" charset="0"/>
              </a:rPr>
              <a:t>ntelligence</a:t>
            </a:r>
          </a:p>
          <a:p>
            <a:r>
              <a:rPr lang="en-GB" sz="3200" dirty="0" smtClean="0">
                <a:latin typeface="Times New Roman" panose="02020603050405020304" pitchFamily="18" charset="0"/>
                <a:cs typeface="Times New Roman" panose="02020603050405020304" pitchFamily="18" charset="0"/>
              </a:rPr>
              <a:t>Measuring intelligence</a:t>
            </a:r>
          </a:p>
          <a:p>
            <a:r>
              <a:rPr lang="en-GB" sz="3200" dirty="0" smtClean="0">
                <a:latin typeface="Times New Roman" panose="02020603050405020304" pitchFamily="18" charset="0"/>
                <a:cs typeface="Times New Roman" panose="02020603050405020304" pitchFamily="18" charset="0"/>
              </a:rPr>
              <a:t>IQ Tests</a:t>
            </a:r>
          </a:p>
          <a:p>
            <a:r>
              <a:rPr lang="en-GB" sz="3200" dirty="0" smtClean="0">
                <a:latin typeface="Times New Roman" panose="02020603050405020304" pitchFamily="18" charset="0"/>
                <a:cs typeface="Times New Roman" panose="02020603050405020304" pitchFamily="18" charset="0"/>
              </a:rPr>
              <a:t>Heredity versus environment in determining intelligence</a:t>
            </a:r>
          </a:p>
          <a:p>
            <a:pPr marL="457200" lvl="1" indent="0">
              <a:buNone/>
            </a:pPr>
            <a:endParaRPr lang="en-GB"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82989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a:buNone/>
            </a:pPr>
            <a:r>
              <a:rPr lang="en-US" dirty="0"/>
              <a:t> </a:t>
            </a:r>
            <a:r>
              <a:rPr lang="en-US" b="1" u="sng" dirty="0"/>
              <a:t>Kinds</a:t>
            </a:r>
          </a:p>
          <a:p>
            <a:pPr marL="624078" indent="-514350">
              <a:buFont typeface="+mj-lt"/>
              <a:buAutoNum type="alphaLcParenR"/>
            </a:pPr>
            <a:r>
              <a:rPr lang="en-US" sz="3200" dirty="0"/>
              <a:t>The Abstract- abstract  intelligence is shown in dealing with symbols. </a:t>
            </a:r>
          </a:p>
          <a:p>
            <a:pPr marL="624078" indent="-514350">
              <a:buFont typeface="+mj-lt"/>
              <a:buAutoNum type="alphaLcParenR"/>
            </a:pPr>
            <a:r>
              <a:rPr lang="en-US" sz="3200" dirty="0"/>
              <a:t>The Mechanical/Concrete- machines and mechanics.</a:t>
            </a:r>
          </a:p>
          <a:p>
            <a:pPr marL="624078" indent="-514350">
              <a:buFont typeface="+mj-lt"/>
              <a:buAutoNum type="alphaLcParenR"/>
            </a:pPr>
            <a:r>
              <a:rPr lang="en-US" sz="3200" dirty="0"/>
              <a:t>The Social- social relations. </a:t>
            </a:r>
          </a:p>
          <a:p>
            <a:pPr marL="624078" indent="-514350"/>
            <a:r>
              <a:rPr lang="en-US" sz="3200" dirty="0"/>
              <a:t>In describing intelligence; some people tend to have more of one than the other but these are positively related.</a:t>
            </a:r>
            <a:endParaRPr lang="en-GB" sz="3200" dirty="0"/>
          </a:p>
        </p:txBody>
      </p:sp>
    </p:spTree>
    <p:extLst>
      <p:ext uri="{BB962C8B-B14F-4D97-AF65-F5344CB8AC3E}">
        <p14:creationId xmlns:p14="http://schemas.microsoft.com/office/powerpoint/2010/main" val="29615077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634082"/>
          </a:xfrm>
        </p:spPr>
        <p:txBody>
          <a:bodyPr>
            <a:normAutofit fontScale="90000"/>
          </a:bodyPr>
          <a:lstStyle/>
          <a:p>
            <a:r>
              <a:rPr lang="en-GB" altLang="en-US" dirty="0"/>
              <a:t>ALFRED BINET</a:t>
            </a:r>
            <a:endParaRPr lang="en-GB" dirty="0"/>
          </a:p>
        </p:txBody>
      </p:sp>
      <p:sp>
        <p:nvSpPr>
          <p:cNvPr id="3" name="Content Placeholder 2"/>
          <p:cNvSpPr>
            <a:spLocks noGrp="1"/>
          </p:cNvSpPr>
          <p:nvPr>
            <p:ph idx="1"/>
          </p:nvPr>
        </p:nvSpPr>
        <p:spPr>
          <a:xfrm>
            <a:off x="611560" y="836712"/>
            <a:ext cx="8075240" cy="5289451"/>
          </a:xfrm>
        </p:spPr>
        <p:txBody>
          <a:bodyPr>
            <a:normAutofit fontScale="92500" lnSpcReduction="10000"/>
          </a:bodyPr>
          <a:lstStyle/>
          <a:p>
            <a:pPr algn="just"/>
            <a:r>
              <a:rPr lang="en-GB" altLang="en-US" sz="3200" dirty="0"/>
              <a:t>based upon his research, </a:t>
            </a:r>
            <a:r>
              <a:rPr lang="en-GB" altLang="en-US" sz="3200" dirty="0" err="1"/>
              <a:t>Binet</a:t>
            </a:r>
            <a:r>
              <a:rPr lang="en-GB" altLang="en-US" sz="3200" dirty="0"/>
              <a:t> believed that intellectual development was a process that occurred over time. in other words intelligence was not fixed at birth and simply a matter of genetics but was flexible and could be influenced by the environment to which a child was exposed to- a person’s intelligence increased with age.</a:t>
            </a:r>
          </a:p>
          <a:p>
            <a:r>
              <a:rPr lang="en-GB" altLang="en-US" sz="3200" dirty="0"/>
              <a:t>mental </a:t>
            </a:r>
            <a:r>
              <a:rPr lang="en-GB" altLang="en-US" sz="3200" dirty="0" smtClean="0"/>
              <a:t>age-</a:t>
            </a:r>
            <a:r>
              <a:rPr lang="en-GB" sz="3200" dirty="0"/>
              <a:t>which is </a:t>
            </a:r>
            <a:r>
              <a:rPr lang="en-GB" sz="3200" i="1" dirty="0"/>
              <a:t>the age at which a </a:t>
            </a:r>
            <a:r>
              <a:rPr lang="en-GB" sz="3200" dirty="0"/>
              <a:t>person is performing intellectually</a:t>
            </a:r>
            <a:endParaRPr lang="en-GB" altLang="en-US" sz="3200" dirty="0"/>
          </a:p>
          <a:p>
            <a:r>
              <a:rPr lang="en-GB" altLang="en-US" sz="3200" dirty="0"/>
              <a:t>chronological age </a:t>
            </a:r>
          </a:p>
          <a:p>
            <a:endParaRPr lang="en-GB" dirty="0"/>
          </a:p>
        </p:txBody>
      </p:sp>
    </p:spTree>
    <p:extLst>
      <p:ext uri="{BB962C8B-B14F-4D97-AF65-F5344CB8AC3E}">
        <p14:creationId xmlns:p14="http://schemas.microsoft.com/office/powerpoint/2010/main" val="9193429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just"/>
            <a:r>
              <a:rPr lang="en-GB" altLang="en-US" sz="3200" dirty="0" err="1"/>
              <a:t>Weschler</a:t>
            </a:r>
            <a:r>
              <a:rPr lang="en-GB" altLang="en-US" sz="3200" dirty="0"/>
              <a:t> criticized the </a:t>
            </a:r>
            <a:r>
              <a:rPr lang="en-GB" altLang="en-US" sz="3200" dirty="0" err="1"/>
              <a:t>Binet</a:t>
            </a:r>
            <a:r>
              <a:rPr lang="en-GB" altLang="en-US" sz="3200" dirty="0"/>
              <a:t> Scale as it did not consider that intellectual performance could decline as a person grew older. </a:t>
            </a:r>
          </a:p>
          <a:p>
            <a:pPr algn="just"/>
            <a:r>
              <a:rPr lang="en-GB" altLang="en-US" sz="3200" dirty="0"/>
              <a:t>The </a:t>
            </a:r>
            <a:r>
              <a:rPr lang="en-GB" altLang="en-US" sz="3200" dirty="0" err="1"/>
              <a:t>Binet</a:t>
            </a:r>
            <a:r>
              <a:rPr lang="en-GB" altLang="en-US" sz="3200" dirty="0"/>
              <a:t>-Simon Intelligence Scale (1905) was designed to be tested on children only while </a:t>
            </a:r>
            <a:r>
              <a:rPr lang="en-GB" altLang="en-US" sz="3200" dirty="0" err="1"/>
              <a:t>Weschler's</a:t>
            </a:r>
            <a:r>
              <a:rPr lang="en-GB" altLang="en-US" sz="3200" dirty="0"/>
              <a:t> Tests of Intelligence (1939) catered to a wide age range.</a:t>
            </a:r>
          </a:p>
          <a:p>
            <a:endParaRPr lang="en-GB" sz="3200" dirty="0"/>
          </a:p>
        </p:txBody>
      </p:sp>
    </p:spTree>
    <p:extLst>
      <p:ext uri="{BB962C8B-B14F-4D97-AF65-F5344CB8AC3E}">
        <p14:creationId xmlns:p14="http://schemas.microsoft.com/office/powerpoint/2010/main" val="37471874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373616" cy="432048"/>
          </a:xfrm>
        </p:spPr>
        <p:txBody>
          <a:bodyPr>
            <a:normAutofit fontScale="90000"/>
          </a:bodyPr>
          <a:lstStyle/>
          <a:p>
            <a:r>
              <a:rPr lang="en-US" dirty="0"/>
              <a:t>Charles Spearman (1863 – 1945)</a:t>
            </a:r>
            <a:endParaRPr lang="en-GB" dirty="0"/>
          </a:p>
        </p:txBody>
      </p:sp>
      <p:sp>
        <p:nvSpPr>
          <p:cNvPr id="3" name="Content Placeholder 2"/>
          <p:cNvSpPr>
            <a:spLocks noGrp="1"/>
          </p:cNvSpPr>
          <p:nvPr>
            <p:ph idx="1"/>
          </p:nvPr>
        </p:nvSpPr>
        <p:spPr>
          <a:xfrm>
            <a:off x="395536" y="764704"/>
            <a:ext cx="8291264" cy="5832648"/>
          </a:xfrm>
        </p:spPr>
        <p:txBody>
          <a:bodyPr>
            <a:noAutofit/>
          </a:bodyPr>
          <a:lstStyle/>
          <a:p>
            <a:pPr algn="just">
              <a:buClr>
                <a:schemeClr val="accent3"/>
              </a:buClr>
              <a:defRPr/>
            </a:pPr>
            <a:r>
              <a:rPr lang="en-US" sz="3200" dirty="0"/>
              <a:t>Charles Spearman is an early theorist of intelligence who exponent the </a:t>
            </a:r>
            <a:r>
              <a:rPr lang="en-US" sz="3200" b="1" i="1" u="sng" dirty="0"/>
              <a:t>g factor</a:t>
            </a:r>
            <a:r>
              <a:rPr lang="en-US" sz="3200" i="1" dirty="0"/>
              <a:t>.</a:t>
            </a:r>
          </a:p>
          <a:p>
            <a:pPr algn="just">
              <a:buClr>
                <a:schemeClr val="accent3"/>
              </a:buClr>
              <a:defRPr/>
            </a:pPr>
            <a:r>
              <a:rPr lang="en-US" sz="3200" dirty="0"/>
              <a:t>Spearman (1922), proposes that intelligence consists of two abilities that is the ‘G’ general ability and ‘S’ special ability </a:t>
            </a:r>
            <a:r>
              <a:rPr lang="en-US" sz="3200" dirty="0" smtClean="0"/>
              <a:t>.The </a:t>
            </a:r>
            <a:r>
              <a:rPr lang="en-US" sz="3200" dirty="0"/>
              <a:t>general factor or ability works in conjunction with special ability. </a:t>
            </a:r>
          </a:p>
          <a:p>
            <a:pPr algn="just">
              <a:buClr>
                <a:schemeClr val="accent3"/>
              </a:buClr>
              <a:defRPr/>
            </a:pPr>
            <a:r>
              <a:rPr lang="en-US" sz="3200" dirty="0"/>
              <a:t>In all intellectual activities of the human being along with general ability, there will be also a special ability which is related to such action.</a:t>
            </a:r>
          </a:p>
          <a:p>
            <a:endParaRPr lang="en-GB" sz="3200" dirty="0"/>
          </a:p>
        </p:txBody>
      </p:sp>
    </p:spTree>
    <p:extLst>
      <p:ext uri="{BB962C8B-B14F-4D97-AF65-F5344CB8AC3E}">
        <p14:creationId xmlns:p14="http://schemas.microsoft.com/office/powerpoint/2010/main" val="4361962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just"/>
            <a:r>
              <a:rPr lang="en-US" altLang="en-US" dirty="0"/>
              <a:t> </a:t>
            </a:r>
            <a:r>
              <a:rPr lang="en-US" altLang="en-US" sz="3200" dirty="0"/>
              <a:t>Believed intelligence is general / global.</a:t>
            </a:r>
          </a:p>
          <a:p>
            <a:pPr algn="just"/>
            <a:r>
              <a:rPr lang="en-US" altLang="en-US" sz="3200" dirty="0"/>
              <a:t>Spearman also proposed that </a:t>
            </a:r>
            <a:r>
              <a:rPr lang="en-US" altLang="en-US" sz="3200" b="1" i="1" dirty="0">
                <a:solidFill>
                  <a:srgbClr val="FF0000"/>
                </a:solidFill>
              </a:rPr>
              <a:t>general intelligence (g)</a:t>
            </a:r>
            <a:r>
              <a:rPr lang="en-US" altLang="en-US" sz="3200" i="1" dirty="0"/>
              <a:t> </a:t>
            </a:r>
            <a:r>
              <a:rPr lang="en-US" altLang="en-US" sz="3200" dirty="0"/>
              <a:t>is linked to many clusters that can be analyzed by factor analysis.</a:t>
            </a:r>
          </a:p>
          <a:p>
            <a:pPr algn="just"/>
            <a:r>
              <a:rPr lang="en-US" altLang="en-US" sz="3200" dirty="0"/>
              <a:t>People who are bright in one area are usually bright in other areas as well.</a:t>
            </a:r>
          </a:p>
          <a:p>
            <a:endParaRPr lang="en-GB" dirty="0"/>
          </a:p>
        </p:txBody>
      </p:sp>
    </p:spTree>
    <p:extLst>
      <p:ext uri="{BB962C8B-B14F-4D97-AF65-F5344CB8AC3E}">
        <p14:creationId xmlns:p14="http://schemas.microsoft.com/office/powerpoint/2010/main" val="29122700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David Wechsler</a:t>
            </a:r>
            <a:endParaRPr lang="en-GB" dirty="0"/>
          </a:p>
        </p:txBody>
      </p:sp>
      <p:sp>
        <p:nvSpPr>
          <p:cNvPr id="3" name="Content Placeholder 2"/>
          <p:cNvSpPr>
            <a:spLocks noGrp="1"/>
          </p:cNvSpPr>
          <p:nvPr>
            <p:ph idx="1"/>
          </p:nvPr>
        </p:nvSpPr>
        <p:spPr/>
        <p:txBody>
          <a:bodyPr>
            <a:normAutofit lnSpcReduction="10000"/>
          </a:bodyPr>
          <a:lstStyle/>
          <a:p>
            <a:pPr algn="just"/>
            <a:r>
              <a:rPr lang="en-GB" altLang="en-US" sz="3200" dirty="0"/>
              <a:t>David Wechsler is best known for developing several widely-used intelligence tests, including the Wechsler Intelligence Scale for Children (Wechsler, 1949) and the Wechsler Adult Intelligence Scale (Wechsler, 1955). </a:t>
            </a:r>
          </a:p>
          <a:p>
            <a:pPr algn="just"/>
            <a:r>
              <a:rPr lang="en-GB" altLang="en-US" sz="3200" dirty="0"/>
              <a:t>Wechsler even though was a student of spearman, he concluded that Spearman’s theory of general intelligence (</a:t>
            </a:r>
            <a:r>
              <a:rPr lang="en-GB" altLang="en-US" sz="3200" i="1" dirty="0"/>
              <a:t>g</a:t>
            </a:r>
            <a:r>
              <a:rPr lang="en-GB" altLang="en-US" sz="3200" dirty="0"/>
              <a:t>) was too narrow.   </a:t>
            </a:r>
          </a:p>
          <a:p>
            <a:endParaRPr lang="en-GB" sz="3200" dirty="0"/>
          </a:p>
        </p:txBody>
      </p:sp>
    </p:spTree>
    <p:extLst>
      <p:ext uri="{BB962C8B-B14F-4D97-AF65-F5344CB8AC3E}">
        <p14:creationId xmlns:p14="http://schemas.microsoft.com/office/powerpoint/2010/main" val="8411418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algn="just"/>
            <a:r>
              <a:rPr lang="en-GB" altLang="en-US" sz="3200" dirty="0"/>
              <a:t>Unlike Spearman, Wechsler viewed intelligence as an effect rather than a cause, and asserted that non-intellective factors, such as personality, contribute to the development of each person’s intelligence. </a:t>
            </a:r>
          </a:p>
          <a:p>
            <a:pPr algn="just"/>
            <a:r>
              <a:rPr lang="en-GB" altLang="en-US" sz="3200" dirty="0"/>
              <a:t>His personal definition, “Intelligence is the aggregate or global capacity of the individual to act purposefully, to think rationally and to deal effectively with his environment</a:t>
            </a:r>
            <a:r>
              <a:rPr lang="en-GB" altLang="en-US" sz="3200" dirty="0" smtClean="0"/>
              <a:t>”.</a:t>
            </a:r>
            <a:endParaRPr lang="en-GB" altLang="en-US" sz="3200" dirty="0"/>
          </a:p>
          <a:p>
            <a:endParaRPr lang="en-GB" dirty="0"/>
          </a:p>
        </p:txBody>
      </p:sp>
    </p:spTree>
    <p:extLst>
      <p:ext uri="{BB962C8B-B14F-4D97-AF65-F5344CB8AC3E}">
        <p14:creationId xmlns:p14="http://schemas.microsoft.com/office/powerpoint/2010/main" val="22695158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Louis </a:t>
            </a:r>
            <a:r>
              <a:rPr lang="en-US" dirty="0" err="1"/>
              <a:t>Thurstone</a:t>
            </a:r>
            <a:r>
              <a:rPr lang="en-US" dirty="0"/>
              <a:t> (1887 – 1955)</a:t>
            </a:r>
            <a:endParaRPr lang="en-GB" dirty="0"/>
          </a:p>
        </p:txBody>
      </p:sp>
      <p:sp>
        <p:nvSpPr>
          <p:cNvPr id="3" name="Content Placeholder 2"/>
          <p:cNvSpPr>
            <a:spLocks noGrp="1"/>
          </p:cNvSpPr>
          <p:nvPr>
            <p:ph idx="1"/>
          </p:nvPr>
        </p:nvSpPr>
        <p:spPr>
          <a:xfrm>
            <a:off x="179512" y="620688"/>
            <a:ext cx="8507288" cy="5505475"/>
          </a:xfrm>
        </p:spPr>
        <p:txBody>
          <a:bodyPr>
            <a:noAutofit/>
          </a:bodyPr>
          <a:lstStyle/>
          <a:p>
            <a:pPr algn="just">
              <a:buClr>
                <a:schemeClr val="accent3"/>
              </a:buClr>
              <a:defRPr/>
            </a:pPr>
            <a:r>
              <a:rPr lang="en-US" sz="3200" dirty="0" err="1">
                <a:latin typeface="Times New Roman" panose="02020603050405020304" pitchFamily="18" charset="0"/>
              </a:rPr>
              <a:t>Thurstone</a:t>
            </a:r>
            <a:r>
              <a:rPr lang="en-US" sz="3200" dirty="0">
                <a:latin typeface="Times New Roman" panose="02020603050405020304" pitchFamily="18" charset="0"/>
              </a:rPr>
              <a:t> expounded Intelligence as a person’s “pattern” of mental abilities.</a:t>
            </a:r>
          </a:p>
          <a:p>
            <a:pPr algn="just">
              <a:buClr>
                <a:schemeClr val="accent3"/>
              </a:buClr>
              <a:defRPr/>
            </a:pPr>
            <a:r>
              <a:rPr lang="en-US" sz="3200" dirty="0">
                <a:latin typeface="Times New Roman" panose="02020603050405020304" pitchFamily="18" charset="0"/>
              </a:rPr>
              <a:t>He was a critic of Spearman, and he analyzed his subjects </a:t>
            </a:r>
            <a:r>
              <a:rPr lang="en-US" sz="3200" b="1" dirty="0">
                <a:latin typeface="Times New Roman" panose="02020603050405020304" pitchFamily="18" charset="0"/>
              </a:rPr>
              <a:t>NOT</a:t>
            </a:r>
            <a:r>
              <a:rPr lang="en-US" sz="3200" dirty="0">
                <a:latin typeface="Times New Roman" panose="02020603050405020304" pitchFamily="18" charset="0"/>
              </a:rPr>
              <a:t> on a single scale of general intelligence, but on seven clusters of </a:t>
            </a:r>
            <a:r>
              <a:rPr lang="en-US" sz="3200" i="1" dirty="0">
                <a:latin typeface="Times New Roman" panose="02020603050405020304" pitchFamily="18" charset="0"/>
              </a:rPr>
              <a:t>primary mental abilities, </a:t>
            </a:r>
            <a:r>
              <a:rPr lang="en-US" sz="3200" dirty="0">
                <a:latin typeface="Times New Roman" panose="02020603050405020304" pitchFamily="18" charset="0"/>
              </a:rPr>
              <a:t>including:</a:t>
            </a:r>
          </a:p>
          <a:p>
            <a:pPr algn="just">
              <a:buClr>
                <a:schemeClr val="accent3"/>
              </a:buClr>
              <a:defRPr/>
            </a:pPr>
            <a:r>
              <a:rPr lang="en-US" sz="3200" dirty="0">
                <a:latin typeface="Times New Roman" panose="02020603050405020304" pitchFamily="18" charset="0"/>
              </a:rPr>
              <a:t> Word Fluency</a:t>
            </a:r>
          </a:p>
          <a:p>
            <a:pPr algn="just">
              <a:buClr>
                <a:schemeClr val="accent3"/>
              </a:buClr>
              <a:defRPr/>
            </a:pPr>
            <a:r>
              <a:rPr lang="en-US" sz="3200" dirty="0">
                <a:latin typeface="Times New Roman" panose="02020603050405020304" pitchFamily="18" charset="0"/>
              </a:rPr>
              <a:t> Verbal Comprehension</a:t>
            </a:r>
          </a:p>
          <a:p>
            <a:pPr algn="just">
              <a:buClr>
                <a:schemeClr val="accent3"/>
              </a:buClr>
              <a:defRPr/>
            </a:pPr>
            <a:r>
              <a:rPr lang="en-US" sz="3200" dirty="0">
                <a:latin typeface="Times New Roman" panose="02020603050405020304" pitchFamily="18" charset="0"/>
              </a:rPr>
              <a:t> Spatial Ability</a:t>
            </a:r>
          </a:p>
          <a:p>
            <a:pPr algn="just">
              <a:buClr>
                <a:schemeClr val="accent3"/>
              </a:buClr>
              <a:defRPr/>
            </a:pPr>
            <a:r>
              <a:rPr lang="en-US" sz="3200" dirty="0">
                <a:latin typeface="Times New Roman" panose="02020603050405020304" pitchFamily="18" charset="0"/>
              </a:rPr>
              <a:t> Perceptual Speed</a:t>
            </a:r>
          </a:p>
          <a:p>
            <a:endParaRPr lang="en-GB" sz="3200" dirty="0"/>
          </a:p>
        </p:txBody>
      </p:sp>
    </p:spTree>
    <p:extLst>
      <p:ext uri="{BB962C8B-B14F-4D97-AF65-F5344CB8AC3E}">
        <p14:creationId xmlns:p14="http://schemas.microsoft.com/office/powerpoint/2010/main" val="1327327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just">
              <a:buClr>
                <a:schemeClr val="accent3"/>
              </a:buClr>
              <a:defRPr/>
            </a:pPr>
            <a:r>
              <a:rPr lang="en-US" sz="3200" dirty="0">
                <a:latin typeface="Times New Roman" panose="02020603050405020304" pitchFamily="18" charset="0"/>
                <a:cs typeface="Times New Roman" panose="02020603050405020304" pitchFamily="18" charset="0"/>
              </a:rPr>
              <a:t> Numerical Ability</a:t>
            </a:r>
          </a:p>
          <a:p>
            <a:pPr algn="just">
              <a:buClr>
                <a:schemeClr val="accent3"/>
              </a:buClr>
              <a:defRPr/>
            </a:pPr>
            <a:r>
              <a:rPr lang="en-US" sz="3200" dirty="0"/>
              <a:t> Inductive Reasoning</a:t>
            </a:r>
          </a:p>
          <a:p>
            <a:pPr algn="just">
              <a:buClr>
                <a:schemeClr val="accent3"/>
              </a:buClr>
              <a:defRPr/>
            </a:pPr>
            <a:r>
              <a:rPr lang="en-US" sz="3200" dirty="0"/>
              <a:t>Memory</a:t>
            </a:r>
          </a:p>
          <a:p>
            <a:pPr algn="just">
              <a:buClr>
                <a:schemeClr val="accent3"/>
              </a:buClr>
              <a:defRPr/>
            </a:pPr>
            <a:r>
              <a:rPr lang="en-US" sz="3200" dirty="0" err="1"/>
              <a:t>Thurstone</a:t>
            </a:r>
            <a:r>
              <a:rPr lang="en-US" sz="3200" dirty="0"/>
              <a:t> has developed a test called primary mental abilities test to assess these factors .</a:t>
            </a:r>
          </a:p>
          <a:p>
            <a:endParaRPr lang="en-GB" dirty="0"/>
          </a:p>
        </p:txBody>
      </p:sp>
    </p:spTree>
    <p:extLst>
      <p:ext uri="{BB962C8B-B14F-4D97-AF65-F5344CB8AC3E}">
        <p14:creationId xmlns:p14="http://schemas.microsoft.com/office/powerpoint/2010/main" val="30525151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t>
            </a:r>
            <a:r>
              <a:rPr lang="en-US" dirty="0" smtClean="0"/>
              <a:t>attel- </a:t>
            </a:r>
            <a:r>
              <a:rPr lang="en-US" dirty="0"/>
              <a:t>horn theory</a:t>
            </a:r>
            <a:br>
              <a:rPr lang="en-US" dirty="0"/>
            </a:br>
            <a:endParaRPr lang="en-GB" dirty="0"/>
          </a:p>
        </p:txBody>
      </p:sp>
      <p:sp>
        <p:nvSpPr>
          <p:cNvPr id="3" name="Content Placeholder 2"/>
          <p:cNvSpPr>
            <a:spLocks noGrp="1"/>
          </p:cNvSpPr>
          <p:nvPr>
            <p:ph idx="1"/>
          </p:nvPr>
        </p:nvSpPr>
        <p:spPr/>
        <p:txBody>
          <a:bodyPr>
            <a:normAutofit fontScale="92500" lnSpcReduction="10000"/>
          </a:bodyPr>
          <a:lstStyle/>
          <a:p>
            <a:pPr algn="just"/>
            <a:r>
              <a:rPr lang="en-US" altLang="en-US" sz="3200" dirty="0"/>
              <a:t>Raymond Cattell (1905 - 1998) a student of spearman</a:t>
            </a:r>
          </a:p>
          <a:p>
            <a:pPr algn="just"/>
            <a:r>
              <a:rPr lang="en-US" altLang="en-US" sz="3200" dirty="0"/>
              <a:t> Identified two clusters of mental abilities John Horn (student of </a:t>
            </a:r>
            <a:r>
              <a:rPr lang="en-US" altLang="en-US" sz="3200" dirty="0" err="1"/>
              <a:t>cartell</a:t>
            </a:r>
            <a:r>
              <a:rPr lang="en-US" altLang="en-US" sz="3200" dirty="0"/>
              <a:t>) </a:t>
            </a:r>
          </a:p>
          <a:p>
            <a:pPr algn="just"/>
            <a:r>
              <a:rPr lang="en-GB" altLang="en-US" sz="3200" dirty="0"/>
              <a:t>proposes that general intelligence is actually a collection of perhaps 100 abilities working together in various ways in different people to bring out different intelligences. </a:t>
            </a:r>
            <a:endParaRPr lang="en-GB" altLang="en-US" sz="3200" dirty="0" smtClean="0"/>
          </a:p>
          <a:p>
            <a:pPr algn="just"/>
            <a:r>
              <a:rPr lang="en-GB" altLang="en-US" sz="3200" dirty="0" smtClean="0"/>
              <a:t>The </a:t>
            </a:r>
            <a:r>
              <a:rPr lang="en-GB" altLang="en-US" sz="3200" dirty="0"/>
              <a:t>theory separates these abilities broadly into, first, two different sets of abilities  </a:t>
            </a:r>
            <a:endParaRPr lang="en-US" altLang="en-US" sz="3200" dirty="0"/>
          </a:p>
          <a:p>
            <a:endParaRPr lang="en-GB" dirty="0"/>
          </a:p>
        </p:txBody>
      </p:sp>
    </p:spTree>
    <p:extLst>
      <p:ext uri="{BB962C8B-B14F-4D97-AF65-F5344CB8AC3E}">
        <p14:creationId xmlns:p14="http://schemas.microsoft.com/office/powerpoint/2010/main" val="37496266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just"/>
            <a:r>
              <a:rPr lang="en-GB" altLang="en-US" sz="3200" dirty="0" smtClean="0">
                <a:latin typeface="Times New Roman" panose="02020603050405020304" pitchFamily="18" charset="0"/>
                <a:cs typeface="Times New Roman" panose="02020603050405020304" pitchFamily="18" charset="0"/>
              </a:rPr>
              <a:t>Some </a:t>
            </a:r>
            <a:r>
              <a:rPr lang="en-GB" altLang="en-US" sz="3200" dirty="0">
                <a:latin typeface="Times New Roman" panose="02020603050405020304" pitchFamily="18" charset="0"/>
                <a:cs typeface="Times New Roman" panose="02020603050405020304" pitchFamily="18" charset="0"/>
              </a:rPr>
              <a:t>researchers have suggested that intelligence is a single, general ability while others believe that intelligence covers a range of aptitudes, skills and talents . </a:t>
            </a:r>
            <a:endParaRPr lang="en-GB" altLang="en-US" sz="3200" dirty="0" smtClean="0">
              <a:latin typeface="Times New Roman" panose="02020603050405020304" pitchFamily="18" charset="0"/>
              <a:cs typeface="Times New Roman" panose="02020603050405020304" pitchFamily="18" charset="0"/>
            </a:endParaRPr>
          </a:p>
          <a:p>
            <a:pPr algn="just"/>
            <a:endParaRPr lang="en-GB" altLang="en-US" sz="3200" dirty="0">
              <a:latin typeface="Times New Roman" panose="02020603050405020304" pitchFamily="18" charset="0"/>
              <a:cs typeface="Times New Roman" panose="02020603050405020304" pitchFamily="18" charset="0"/>
            </a:endParaRPr>
          </a:p>
          <a:p>
            <a:pPr algn="just"/>
            <a:endParaRPr lang="en-GB" dirty="0"/>
          </a:p>
        </p:txBody>
      </p:sp>
    </p:spTree>
    <p:extLst>
      <p:ext uri="{BB962C8B-B14F-4D97-AF65-F5344CB8AC3E}">
        <p14:creationId xmlns:p14="http://schemas.microsoft.com/office/powerpoint/2010/main" val="25605489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91264" cy="648072"/>
          </a:xfrm>
        </p:spPr>
        <p:txBody>
          <a:bodyPr>
            <a:normAutofit fontScale="90000"/>
          </a:bodyPr>
          <a:lstStyle/>
          <a:p>
            <a:endParaRPr lang="en-GB" dirty="0"/>
          </a:p>
        </p:txBody>
      </p:sp>
      <p:sp>
        <p:nvSpPr>
          <p:cNvPr id="3" name="Content Placeholder 2"/>
          <p:cNvSpPr>
            <a:spLocks noGrp="1"/>
          </p:cNvSpPr>
          <p:nvPr>
            <p:ph idx="1"/>
          </p:nvPr>
        </p:nvSpPr>
        <p:spPr>
          <a:xfrm>
            <a:off x="395536" y="836712"/>
            <a:ext cx="8291264" cy="5289451"/>
          </a:xfrm>
        </p:spPr>
        <p:txBody>
          <a:bodyPr>
            <a:normAutofit fontScale="92500" lnSpcReduction="10000"/>
          </a:bodyPr>
          <a:lstStyle/>
          <a:p>
            <a:pPr algn="just"/>
            <a:r>
              <a:rPr lang="en-GB" altLang="en-US" sz="3200" dirty="0"/>
              <a:t>Fluid abilities ( </a:t>
            </a:r>
            <a:r>
              <a:rPr lang="en-GB" altLang="en-US" sz="3200" i="1" dirty="0"/>
              <a:t>Gf </a:t>
            </a:r>
            <a:r>
              <a:rPr lang="en-GB" altLang="en-US" sz="3200" dirty="0"/>
              <a:t>) drive the individual's ability to think and act quickly, solve novel problems, and encode short-term memories. </a:t>
            </a:r>
          </a:p>
          <a:p>
            <a:pPr algn="just"/>
            <a:r>
              <a:rPr lang="en-GB" altLang="en-US" sz="3200" dirty="0" smtClean="0"/>
              <a:t>Fluid </a:t>
            </a:r>
            <a:r>
              <a:rPr lang="en-GB" altLang="en-US" sz="3200" dirty="0"/>
              <a:t>intelligence is grounded in physiological efficiency, and is thus relatively independent of education and acculturation </a:t>
            </a:r>
          </a:p>
          <a:p>
            <a:pPr algn="just"/>
            <a:r>
              <a:rPr lang="en-GB" altLang="en-US" sz="3200" dirty="0"/>
              <a:t>Personality factors, motivation and educational and cultural opportunity are central to its development, and it is only indirectly dependent on the physiological influences that mainly affect fluid abilities.</a:t>
            </a:r>
          </a:p>
          <a:p>
            <a:endParaRPr lang="en-GB" dirty="0"/>
          </a:p>
        </p:txBody>
      </p:sp>
    </p:spTree>
    <p:extLst>
      <p:ext uri="{BB962C8B-B14F-4D97-AF65-F5344CB8AC3E}">
        <p14:creationId xmlns:p14="http://schemas.microsoft.com/office/powerpoint/2010/main" val="3922603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just"/>
            <a:r>
              <a:rPr lang="en-US" altLang="en-US" sz="3200" dirty="0">
                <a:latin typeface="Times New Roman" panose="02020603050405020304" pitchFamily="18" charset="0"/>
                <a:cs typeface="Times New Roman" panose="02020603050405020304" pitchFamily="18" charset="0"/>
              </a:rPr>
              <a:t>Crystalized </a:t>
            </a:r>
            <a:r>
              <a:rPr lang="en-US" altLang="en-US" sz="3200" dirty="0" smtClean="0">
                <a:latin typeface="Times New Roman" panose="02020603050405020304" pitchFamily="18" charset="0"/>
                <a:cs typeface="Times New Roman" panose="02020603050405020304" pitchFamily="18" charset="0"/>
              </a:rPr>
              <a:t>intelligence is </a:t>
            </a:r>
            <a:r>
              <a:rPr lang="en-US" altLang="en-US" sz="3200" dirty="0">
                <a:latin typeface="Times New Roman" panose="02020603050405020304" pitchFamily="18" charset="0"/>
                <a:cs typeface="Times New Roman" panose="02020603050405020304" pitchFamily="18" charset="0"/>
              </a:rPr>
              <a:t>the learned or acquired capacity and influenced by environmental factors like education, training, culture, knowledge  and learned skills. </a:t>
            </a:r>
          </a:p>
          <a:p>
            <a:pPr algn="just"/>
            <a:r>
              <a:rPr lang="en-US" altLang="en-US" sz="3200" dirty="0">
                <a:latin typeface="Times New Roman" panose="02020603050405020304" pitchFamily="18" charset="0"/>
                <a:cs typeface="Times New Roman" panose="02020603050405020304" pitchFamily="18" charset="0"/>
              </a:rPr>
              <a:t>It includes abilities such as reasoning and verbal skills. Generally it continues through life.</a:t>
            </a:r>
          </a:p>
          <a:p>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47558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latin typeface="Times New Roman" panose="02020603050405020304" pitchFamily="18" charset="0"/>
                <a:cs typeface="Times New Roman" panose="02020603050405020304" pitchFamily="18" charset="0"/>
              </a:rPr>
              <a:t>MEASURING INTELLIGENCE</a:t>
            </a:r>
            <a:endParaRPr lang="en-GB"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pPr lvl="0" algn="just"/>
            <a:r>
              <a:rPr lang="en-US" sz="3800" dirty="0">
                <a:solidFill>
                  <a:prstClr val="black"/>
                </a:solidFill>
                <a:latin typeface="Times New Roman" panose="02020603050405020304" pitchFamily="18" charset="0"/>
                <a:cs typeface="Times New Roman" panose="02020603050405020304" pitchFamily="18" charset="0"/>
              </a:rPr>
              <a:t>Measures of intelligence are related to important outcomes such as success in school, job performance, social status and income</a:t>
            </a:r>
            <a:r>
              <a:rPr lang="en-US" sz="3800" dirty="0" smtClean="0">
                <a:solidFill>
                  <a:prstClr val="black"/>
                </a:solidFill>
                <a:latin typeface="Times New Roman" panose="02020603050405020304" pitchFamily="18" charset="0"/>
                <a:cs typeface="Times New Roman" panose="02020603050405020304" pitchFamily="18" charset="0"/>
              </a:rPr>
              <a:t>.</a:t>
            </a:r>
          </a:p>
          <a:p>
            <a:pPr lvl="0"/>
            <a:r>
              <a:rPr lang="en-US" sz="3800" b="1" dirty="0" smtClean="0">
                <a:solidFill>
                  <a:prstClr val="black"/>
                </a:solidFill>
                <a:latin typeface="Times New Roman" panose="02020603050405020304" pitchFamily="18" charset="0"/>
                <a:cs typeface="Times New Roman" panose="02020603050405020304" pitchFamily="18" charset="0"/>
              </a:rPr>
              <a:t>Intelligence </a:t>
            </a:r>
            <a:r>
              <a:rPr lang="en-US" sz="3800" b="1" dirty="0">
                <a:solidFill>
                  <a:prstClr val="black"/>
                </a:solidFill>
                <a:latin typeface="Times New Roman" panose="02020603050405020304" pitchFamily="18" charset="0"/>
                <a:cs typeface="Times New Roman" panose="02020603050405020304" pitchFamily="18" charset="0"/>
              </a:rPr>
              <a:t>quotient</a:t>
            </a:r>
            <a:r>
              <a:rPr lang="en-US" sz="3800" dirty="0">
                <a:solidFill>
                  <a:prstClr val="black"/>
                </a:solidFill>
                <a:latin typeface="Times New Roman" panose="02020603050405020304" pitchFamily="18" charset="0"/>
                <a:cs typeface="Times New Roman" panose="02020603050405020304" pitchFamily="18" charset="0"/>
              </a:rPr>
              <a:t> is the ratio expressing the difference between </a:t>
            </a:r>
            <a:r>
              <a:rPr lang="en-US" sz="3800" dirty="0" smtClean="0">
                <a:solidFill>
                  <a:prstClr val="black"/>
                </a:solidFill>
                <a:latin typeface="Times New Roman" panose="02020603050405020304" pitchFamily="18" charset="0"/>
                <a:cs typeface="Times New Roman" panose="02020603050405020304" pitchFamily="18" charset="0"/>
              </a:rPr>
              <a:t>mental age  </a:t>
            </a:r>
            <a:r>
              <a:rPr lang="en-US" sz="3800" dirty="0">
                <a:solidFill>
                  <a:prstClr val="black"/>
                </a:solidFill>
                <a:latin typeface="Times New Roman" panose="02020603050405020304" pitchFamily="18" charset="0"/>
                <a:cs typeface="Times New Roman" panose="02020603050405020304" pitchFamily="18" charset="0"/>
              </a:rPr>
              <a:t>which is equal to age and the mental age is equal to the value of Mental age (MA</a:t>
            </a:r>
            <a:r>
              <a:rPr lang="en-US" sz="3800" dirty="0" smtClean="0">
                <a:solidFill>
                  <a:prstClr val="black"/>
                </a:solidFill>
                <a:latin typeface="Times New Roman" panose="02020603050405020304" pitchFamily="18" charset="0"/>
                <a:cs typeface="Times New Roman" panose="02020603050405020304" pitchFamily="18" charset="0"/>
              </a:rPr>
              <a:t>), </a:t>
            </a:r>
            <a:r>
              <a:rPr lang="en-US" sz="3800" dirty="0">
                <a:solidFill>
                  <a:prstClr val="black"/>
                </a:solidFill>
                <a:latin typeface="Times New Roman" panose="02020603050405020304" pitchFamily="18" charset="0"/>
                <a:cs typeface="Times New Roman" panose="02020603050405020304" pitchFamily="18" charset="0"/>
              </a:rPr>
              <a:t>divided by  the chronological age (CA) and multiplied by 100.</a:t>
            </a:r>
          </a:p>
          <a:p>
            <a:pPr marL="0" lvl="0" indent="0">
              <a:buNone/>
            </a:pPr>
            <a:r>
              <a:rPr lang="en-US" sz="3800" dirty="0">
                <a:solidFill>
                  <a:prstClr val="black"/>
                </a:solidFill>
                <a:latin typeface="Times New Roman" panose="02020603050405020304" pitchFamily="18" charset="0"/>
                <a:cs typeface="Times New Roman" panose="02020603050405020304" pitchFamily="18" charset="0"/>
              </a:rPr>
              <a:t>     IQ  = </a:t>
            </a:r>
            <a:r>
              <a:rPr lang="en-US" sz="3800" u="sng" dirty="0">
                <a:solidFill>
                  <a:prstClr val="black"/>
                </a:solidFill>
                <a:latin typeface="Times New Roman" panose="02020603050405020304" pitchFamily="18" charset="0"/>
                <a:cs typeface="Times New Roman" panose="02020603050405020304" pitchFamily="18" charset="0"/>
              </a:rPr>
              <a:t>MA</a:t>
            </a:r>
            <a:r>
              <a:rPr lang="en-US" sz="3800" dirty="0">
                <a:solidFill>
                  <a:prstClr val="black"/>
                </a:solidFill>
                <a:latin typeface="Times New Roman" panose="02020603050405020304" pitchFamily="18" charset="0"/>
                <a:cs typeface="Times New Roman" panose="02020603050405020304" pitchFamily="18" charset="0"/>
              </a:rPr>
              <a:t> X 100</a:t>
            </a:r>
          </a:p>
          <a:p>
            <a:pPr marL="0" lvl="0" indent="0">
              <a:buNone/>
            </a:pPr>
            <a:r>
              <a:rPr lang="en-US" sz="3800" dirty="0">
                <a:solidFill>
                  <a:prstClr val="black"/>
                </a:solidFill>
                <a:latin typeface="Times New Roman" panose="02020603050405020304" pitchFamily="18" charset="0"/>
                <a:cs typeface="Times New Roman" panose="02020603050405020304" pitchFamily="18" charset="0"/>
              </a:rPr>
              <a:t>	     CA	</a:t>
            </a:r>
          </a:p>
          <a:p>
            <a:endParaRPr lang="en-GB" dirty="0"/>
          </a:p>
        </p:txBody>
      </p:sp>
    </p:spTree>
    <p:extLst>
      <p:ext uri="{BB962C8B-B14F-4D97-AF65-F5344CB8AC3E}">
        <p14:creationId xmlns:p14="http://schemas.microsoft.com/office/powerpoint/2010/main" val="3060096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lgn="just" fontAlgn="base">
              <a:lnSpc>
                <a:spcPct val="115000"/>
              </a:lnSpc>
            </a:pPr>
            <a:r>
              <a:rPr lang="en-GB" dirty="0">
                <a:solidFill>
                  <a:prstClr val="black"/>
                </a:solidFill>
                <a:latin typeface="Times New Roman" panose="02020603050405020304" pitchFamily="18" charset="0"/>
                <a:ea typeface="Times New Roman"/>
                <a:cs typeface="Times New Roman" panose="02020603050405020304" pitchFamily="18" charset="0"/>
              </a:rPr>
              <a:t>For example.</a:t>
            </a:r>
          </a:p>
          <a:p>
            <a:pPr lvl="0" algn="just" fontAlgn="base">
              <a:lnSpc>
                <a:spcPct val="115000"/>
              </a:lnSpc>
            </a:pPr>
            <a:r>
              <a:rPr lang="en-GB" dirty="0">
                <a:solidFill>
                  <a:prstClr val="black"/>
                </a:solidFill>
                <a:latin typeface="Times New Roman" panose="02020603050405020304" pitchFamily="18" charset="0"/>
                <a:ea typeface="Times New Roman"/>
                <a:cs typeface="Times New Roman" panose="02020603050405020304" pitchFamily="18" charset="0"/>
              </a:rPr>
              <a:t>IQ = mental age ÷ chronological age × 100.</a:t>
            </a:r>
            <a:endParaRPr lang="en-GB" sz="2400" dirty="0">
              <a:solidFill>
                <a:prstClr val="black"/>
              </a:solidFill>
              <a:latin typeface="Times New Roman" panose="02020603050405020304" pitchFamily="18" charset="0"/>
              <a:ea typeface="Calibri"/>
              <a:cs typeface="Times New Roman" panose="02020603050405020304" pitchFamily="18" charset="0"/>
            </a:endParaRPr>
          </a:p>
          <a:p>
            <a:pPr lvl="0" algn="just"/>
            <a:r>
              <a:rPr lang="en-GB" dirty="0">
                <a:solidFill>
                  <a:prstClr val="black"/>
                </a:solidFill>
                <a:latin typeface="Times New Roman" panose="02020603050405020304" pitchFamily="18" charset="0"/>
                <a:ea typeface="Times New Roman"/>
                <a:cs typeface="Times New Roman" panose="02020603050405020304" pitchFamily="18" charset="0"/>
              </a:rPr>
              <a:t>Then, a 10-year-old child who does as well as the average 10-year-old child has an IQ of 100 (10 ÷ 10 × 100), </a:t>
            </a:r>
          </a:p>
          <a:p>
            <a:pPr lvl="0" algn="just"/>
            <a:r>
              <a:rPr lang="en-GB" dirty="0">
                <a:solidFill>
                  <a:prstClr val="black"/>
                </a:solidFill>
                <a:latin typeface="Times New Roman" panose="02020603050405020304" pitchFamily="18" charset="0"/>
                <a:ea typeface="Times New Roman"/>
                <a:cs typeface="Times New Roman" panose="02020603050405020304" pitchFamily="18" charset="0"/>
              </a:rPr>
              <a:t>Whereas, an 8-year-old child who does as well as the average 10-year-old child would have an IQ of 125 (10 ÷ 8 × 100). </a:t>
            </a:r>
            <a:endParaRPr lang="en-GB" dirty="0">
              <a:solidFill>
                <a:prstClr val="black"/>
              </a:solidFill>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465601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lgn="just"/>
            <a:r>
              <a:rPr lang="en-US" sz="3200" dirty="0">
                <a:latin typeface="Times New Roman" panose="02020603050405020304" pitchFamily="18" charset="0"/>
                <a:cs typeface="Times New Roman" panose="02020603050405020304" pitchFamily="18" charset="0"/>
              </a:rPr>
              <a:t>Intelligence quotient  (IQ) is a number which; examiners derive at by dividing an individual’s mental age by her/his chronological </a:t>
            </a:r>
            <a:r>
              <a:rPr lang="en-US" sz="3200" dirty="0" smtClean="0">
                <a:latin typeface="Times New Roman" panose="02020603050405020304" pitchFamily="18" charset="0"/>
                <a:cs typeface="Times New Roman" panose="02020603050405020304" pitchFamily="18" charset="0"/>
              </a:rPr>
              <a:t>age. </a:t>
            </a:r>
            <a:r>
              <a:rPr lang="en-US" sz="3200" dirty="0">
                <a:latin typeface="Times New Roman" panose="02020603050405020304" pitchFamily="18" charset="0"/>
                <a:cs typeface="Times New Roman" panose="02020603050405020304" pitchFamily="18" charset="0"/>
              </a:rPr>
              <a:t>O</a:t>
            </a:r>
            <a:r>
              <a:rPr lang="en-US" sz="3200" dirty="0" smtClean="0">
                <a:latin typeface="Times New Roman" panose="02020603050405020304" pitchFamily="18" charset="0"/>
                <a:cs typeface="Times New Roman" panose="02020603050405020304" pitchFamily="18" charset="0"/>
              </a:rPr>
              <a:t>r </a:t>
            </a:r>
            <a:r>
              <a:rPr lang="en-GB" sz="3200" i="1" dirty="0">
                <a:latin typeface="Times New Roman" panose="02020603050405020304" pitchFamily="18" charset="0"/>
                <a:cs typeface="Times New Roman" panose="02020603050405020304" pitchFamily="18" charset="0"/>
              </a:rPr>
              <a:t>a </a:t>
            </a:r>
            <a:r>
              <a:rPr lang="en-GB" sz="3200" dirty="0">
                <a:latin typeface="Times New Roman" panose="02020603050405020304" pitchFamily="18" charset="0"/>
                <a:cs typeface="Times New Roman" panose="02020603050405020304" pitchFamily="18" charset="0"/>
              </a:rPr>
              <a:t>measure of intelligence that is adjusted for age.</a:t>
            </a:r>
            <a:endParaRPr lang="en-US" sz="3200" dirty="0">
              <a:latin typeface="Times New Roman" panose="02020603050405020304" pitchFamily="18" charset="0"/>
              <a:cs typeface="Times New Roman" panose="02020603050405020304" pitchFamily="18" charset="0"/>
            </a:endParaRPr>
          </a:p>
          <a:p>
            <a:pPr lvl="0" algn="just"/>
            <a:r>
              <a:rPr lang="en-US" sz="3200" dirty="0">
                <a:latin typeface="Times New Roman" panose="02020603050405020304" pitchFamily="18" charset="0"/>
                <a:cs typeface="Times New Roman" panose="02020603050405020304" pitchFamily="18" charset="0"/>
              </a:rPr>
              <a:t>IQ shows an individuals’ level of performance on an intelligence test which is in relation to those of other persons’ age.</a:t>
            </a:r>
          </a:p>
          <a:p>
            <a:pPr lvl="0" algn="just"/>
            <a:endParaRPr lang="en-US" sz="3200" dirty="0">
              <a:solidFill>
                <a:prstClr val="black"/>
              </a:solidFill>
            </a:endParaRPr>
          </a:p>
          <a:p>
            <a:endParaRPr lang="en-GB" dirty="0"/>
          </a:p>
        </p:txBody>
      </p:sp>
    </p:spTree>
    <p:extLst>
      <p:ext uri="{BB962C8B-B14F-4D97-AF65-F5344CB8AC3E}">
        <p14:creationId xmlns:p14="http://schemas.microsoft.com/office/powerpoint/2010/main" val="17930357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lgn="just"/>
            <a:r>
              <a:rPr lang="en-US" sz="3200" b="1" dirty="0">
                <a:solidFill>
                  <a:prstClr val="black"/>
                </a:solidFill>
              </a:rPr>
              <a:t>Mental age</a:t>
            </a:r>
            <a:r>
              <a:rPr lang="en-US" sz="3200" dirty="0">
                <a:solidFill>
                  <a:prstClr val="black"/>
                </a:solidFill>
              </a:rPr>
              <a:t> is based on the number of items an individual has passed well on tests. </a:t>
            </a:r>
          </a:p>
          <a:p>
            <a:pPr lvl="0" algn="just"/>
            <a:r>
              <a:rPr lang="en-US" sz="3200" dirty="0">
                <a:solidFill>
                  <a:prstClr val="black"/>
                </a:solidFill>
              </a:rPr>
              <a:t>IQ tests are used to measure a person’s ability.</a:t>
            </a:r>
          </a:p>
          <a:p>
            <a:pPr lvl="0"/>
            <a:r>
              <a:rPr lang="en-US" sz="3200" dirty="0">
                <a:solidFill>
                  <a:prstClr val="black"/>
                </a:solidFill>
              </a:rPr>
              <a:t>Some of the IQ tests are:</a:t>
            </a:r>
          </a:p>
          <a:p>
            <a:pPr lvl="0">
              <a:buFont typeface="Wingdings" panose="05000000000000000000" pitchFamily="2" charset="2"/>
              <a:buChar char="Ø"/>
            </a:pPr>
            <a:r>
              <a:rPr lang="en-US" sz="3200" dirty="0">
                <a:solidFill>
                  <a:prstClr val="black"/>
                </a:solidFill>
              </a:rPr>
              <a:t>Stanford </a:t>
            </a:r>
            <a:r>
              <a:rPr lang="en-US" sz="3200" dirty="0" err="1">
                <a:solidFill>
                  <a:prstClr val="black"/>
                </a:solidFill>
              </a:rPr>
              <a:t>binet</a:t>
            </a:r>
            <a:r>
              <a:rPr lang="en-US" sz="3200" dirty="0">
                <a:solidFill>
                  <a:prstClr val="black"/>
                </a:solidFill>
              </a:rPr>
              <a:t> test</a:t>
            </a:r>
          </a:p>
          <a:p>
            <a:pPr lvl="0">
              <a:buFont typeface="Wingdings" panose="05000000000000000000" pitchFamily="2" charset="2"/>
              <a:buChar char="Ø"/>
            </a:pPr>
            <a:r>
              <a:rPr lang="en-US" sz="3200" dirty="0">
                <a:solidFill>
                  <a:prstClr val="black"/>
                </a:solidFill>
              </a:rPr>
              <a:t>Wechsler Intelligence Scale for </a:t>
            </a:r>
            <a:r>
              <a:rPr lang="en-US" sz="3200" dirty="0" err="1">
                <a:solidFill>
                  <a:prstClr val="black"/>
                </a:solidFill>
              </a:rPr>
              <a:t>Childrens</a:t>
            </a:r>
            <a:r>
              <a:rPr lang="en-US" sz="3200" dirty="0">
                <a:solidFill>
                  <a:prstClr val="black"/>
                </a:solidFill>
              </a:rPr>
              <a:t> (WISC).</a:t>
            </a:r>
          </a:p>
          <a:p>
            <a:pPr lvl="0">
              <a:buFont typeface="Wingdings" panose="05000000000000000000" pitchFamily="2" charset="2"/>
              <a:buChar char="Ø"/>
            </a:pPr>
            <a:r>
              <a:rPr lang="en-US" sz="3200" dirty="0">
                <a:solidFill>
                  <a:prstClr val="black"/>
                </a:solidFill>
              </a:rPr>
              <a:t>Wechsler Adult Intelligence Scale (WAIS).</a:t>
            </a:r>
          </a:p>
          <a:p>
            <a:endParaRPr lang="en-GB" dirty="0"/>
          </a:p>
        </p:txBody>
      </p:sp>
    </p:spTree>
    <p:extLst>
      <p:ext uri="{BB962C8B-B14F-4D97-AF65-F5344CB8AC3E}">
        <p14:creationId xmlns:p14="http://schemas.microsoft.com/office/powerpoint/2010/main" val="21631439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lgn="just"/>
            <a:r>
              <a:rPr lang="en-US" sz="3200" dirty="0">
                <a:solidFill>
                  <a:prstClr val="black"/>
                </a:solidFill>
              </a:rPr>
              <a:t>A persons average intelligence will be between </a:t>
            </a:r>
            <a:r>
              <a:rPr lang="en-US" sz="3200" dirty="0" smtClean="0">
                <a:solidFill>
                  <a:prstClr val="black"/>
                </a:solidFill>
              </a:rPr>
              <a:t>90-110 </a:t>
            </a:r>
          </a:p>
          <a:p>
            <a:pPr lvl="0" algn="just"/>
            <a:r>
              <a:rPr lang="en-US" sz="3200" dirty="0">
                <a:solidFill>
                  <a:prstClr val="black"/>
                </a:solidFill>
              </a:rPr>
              <a:t>A</a:t>
            </a:r>
            <a:r>
              <a:rPr lang="en-US" sz="3200" dirty="0" smtClean="0">
                <a:solidFill>
                  <a:prstClr val="black"/>
                </a:solidFill>
              </a:rPr>
              <a:t> </a:t>
            </a:r>
            <a:r>
              <a:rPr lang="en-US" sz="3200" dirty="0">
                <a:solidFill>
                  <a:prstClr val="black"/>
                </a:solidFill>
              </a:rPr>
              <a:t>130 or above will be considered  as above average (the gifted ones) </a:t>
            </a:r>
            <a:endParaRPr lang="en-US" sz="3200" dirty="0" smtClean="0">
              <a:solidFill>
                <a:prstClr val="black"/>
              </a:solidFill>
            </a:endParaRPr>
          </a:p>
          <a:p>
            <a:pPr lvl="0" algn="just"/>
            <a:r>
              <a:rPr lang="en-US" sz="3200" dirty="0" smtClean="0">
                <a:solidFill>
                  <a:prstClr val="black"/>
                </a:solidFill>
              </a:rPr>
              <a:t> </a:t>
            </a:r>
            <a:r>
              <a:rPr lang="en-US" sz="3200" dirty="0">
                <a:solidFill>
                  <a:prstClr val="black"/>
                </a:solidFill>
              </a:rPr>
              <a:t>A</a:t>
            </a:r>
            <a:r>
              <a:rPr lang="en-US" sz="3200" dirty="0" smtClean="0">
                <a:solidFill>
                  <a:prstClr val="black"/>
                </a:solidFill>
              </a:rPr>
              <a:t> </a:t>
            </a:r>
            <a:r>
              <a:rPr lang="en-US" sz="3200" dirty="0">
                <a:solidFill>
                  <a:prstClr val="black"/>
                </a:solidFill>
              </a:rPr>
              <a:t>score of 70 or below indicates as below average intelligence (mental retardation.</a:t>
            </a:r>
          </a:p>
          <a:p>
            <a:endParaRPr lang="en-GB" dirty="0"/>
          </a:p>
        </p:txBody>
      </p:sp>
    </p:spTree>
    <p:extLst>
      <p:ext uri="{BB962C8B-B14F-4D97-AF65-F5344CB8AC3E}">
        <p14:creationId xmlns:p14="http://schemas.microsoft.com/office/powerpoint/2010/main" val="14638665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algn="just"/>
            <a:r>
              <a:rPr lang="en-GB" sz="3200" b="1" dirty="0" smtClean="0">
                <a:latin typeface="Times New Roman" panose="02020603050405020304" pitchFamily="18" charset="0"/>
                <a:cs typeface="Times New Roman" panose="02020603050405020304" pitchFamily="18" charset="0"/>
              </a:rPr>
              <a:t>Ability tests: </a:t>
            </a:r>
            <a:r>
              <a:rPr lang="en-GB" sz="3200" dirty="0" smtClean="0">
                <a:latin typeface="Times New Roman" panose="02020603050405020304" pitchFamily="18" charset="0"/>
                <a:cs typeface="Times New Roman" panose="02020603050405020304" pitchFamily="18" charset="0"/>
              </a:rPr>
              <a:t>are achievement test that show how well an individual does on the given test at a particular time.</a:t>
            </a:r>
          </a:p>
          <a:p>
            <a:pPr algn="just" fontAlgn="base">
              <a:spcAft>
                <a:spcPts val="750"/>
              </a:spcAft>
            </a:pPr>
            <a:r>
              <a:rPr lang="en-GB" sz="3200" dirty="0" smtClean="0">
                <a:solidFill>
                  <a:srgbClr val="333333"/>
                </a:solidFill>
                <a:effectLst/>
                <a:latin typeface="Times New Roman" panose="02020603050405020304" pitchFamily="18" charset="0"/>
                <a:ea typeface="Times New Roman"/>
                <a:cs typeface="Times New Roman" panose="02020603050405020304" pitchFamily="18" charset="0"/>
              </a:rPr>
              <a:t> A body of research t suggest that cognitive ability testing is a strong predictor of job performance and that the validity of this predictor rises as the complexity of the job rises. </a:t>
            </a:r>
            <a:endParaRPr lang="en-GB" sz="3200" dirty="0">
              <a:latin typeface="Times New Roman" panose="02020603050405020304" pitchFamily="18" charset="0"/>
              <a:ea typeface="Calibri"/>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4152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fontAlgn="base">
              <a:spcAft>
                <a:spcPts val="750"/>
              </a:spcAft>
            </a:pPr>
            <a:r>
              <a:rPr lang="en-GB" sz="3200" dirty="0" smtClean="0">
                <a:effectLst/>
                <a:latin typeface="Times New Roman" panose="02020603050405020304" pitchFamily="18" charset="0"/>
                <a:ea typeface="Times New Roman"/>
                <a:cs typeface="Times New Roman" panose="02020603050405020304" pitchFamily="18" charset="0"/>
              </a:rPr>
              <a:t>main types of ability test used in selection are:</a:t>
            </a:r>
            <a:endParaRPr lang="en-GB" sz="3200" dirty="0">
              <a:latin typeface="Times New Roman" panose="02020603050405020304" pitchFamily="18" charset="0"/>
              <a:ea typeface="Calibri"/>
              <a:cs typeface="Times New Roman" panose="02020603050405020304" pitchFamily="18" charset="0"/>
            </a:endParaRPr>
          </a:p>
          <a:p>
            <a:pPr lvl="0" fontAlgn="base">
              <a:buSzPts val="1000"/>
              <a:buFont typeface="Wingdings"/>
              <a:buChar char=""/>
              <a:tabLst>
                <a:tab pos="457200" algn="l"/>
              </a:tabLst>
            </a:pPr>
            <a:r>
              <a:rPr lang="en-GB" sz="3200" dirty="0" smtClean="0">
                <a:effectLst/>
                <a:latin typeface="Times New Roman" panose="02020603050405020304" pitchFamily="18" charset="0"/>
                <a:ea typeface="Times New Roman"/>
                <a:cs typeface="Times New Roman" panose="02020603050405020304" pitchFamily="18" charset="0"/>
              </a:rPr>
              <a:t>Tests of General or Global Ability (also called "g", intelligence, IQ)</a:t>
            </a:r>
            <a:endParaRPr lang="en-GB" sz="3200" dirty="0">
              <a:latin typeface="Times New Roman" panose="02020603050405020304" pitchFamily="18" charset="0"/>
              <a:ea typeface="Calibri"/>
              <a:cs typeface="Times New Roman" panose="02020603050405020304" pitchFamily="18" charset="0"/>
            </a:endParaRPr>
          </a:p>
          <a:p>
            <a:pPr lvl="0" fontAlgn="base">
              <a:buSzPts val="1000"/>
              <a:buFont typeface="Wingdings"/>
              <a:buChar char=""/>
              <a:tabLst>
                <a:tab pos="457200" algn="l"/>
              </a:tabLst>
            </a:pPr>
            <a:r>
              <a:rPr lang="en-GB" sz="3200" dirty="0" smtClean="0">
                <a:effectLst/>
                <a:latin typeface="Times New Roman" panose="02020603050405020304" pitchFamily="18" charset="0"/>
                <a:ea typeface="Times New Roman"/>
                <a:cs typeface="Times New Roman" panose="02020603050405020304" pitchFamily="18" charset="0"/>
              </a:rPr>
              <a:t>Tests of Specific Cognitive abilities (Abstract Reasoning, Verbal Reasoning, Numerical Reasoning)</a:t>
            </a:r>
            <a:endParaRPr lang="en-GB" sz="3200" dirty="0">
              <a:latin typeface="Times New Roman" panose="02020603050405020304" pitchFamily="18" charset="0"/>
              <a:ea typeface="Calibri"/>
              <a:cs typeface="Times New Roman" panose="02020603050405020304" pitchFamily="18" charset="0"/>
            </a:endParaRPr>
          </a:p>
          <a:p>
            <a:pPr lvl="0" fontAlgn="base">
              <a:buSzPts val="1000"/>
              <a:buFont typeface="Wingdings"/>
              <a:buChar char=""/>
              <a:tabLst>
                <a:tab pos="457200" algn="l"/>
              </a:tabLst>
            </a:pPr>
            <a:r>
              <a:rPr lang="en-GB" sz="3200" dirty="0" smtClean="0">
                <a:effectLst/>
                <a:latin typeface="Times New Roman" panose="02020603050405020304" pitchFamily="18" charset="0"/>
                <a:ea typeface="Times New Roman"/>
                <a:cs typeface="Times New Roman" panose="02020603050405020304" pitchFamily="18" charset="0"/>
              </a:rPr>
              <a:t>Tests of Psychomotor abilities and specific aptitudes such as:</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272906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fontAlgn="base">
              <a:buSzPts val="1000"/>
              <a:tabLst>
                <a:tab pos="457200" algn="l"/>
              </a:tabLst>
            </a:pPr>
            <a:r>
              <a:rPr lang="en-GB" sz="3200" dirty="0">
                <a:solidFill>
                  <a:srgbClr val="333333"/>
                </a:solidFill>
                <a:latin typeface="Times New Roman" panose="02020603050405020304" pitchFamily="18" charset="0"/>
                <a:ea typeface="Times New Roman"/>
                <a:cs typeface="Times New Roman" panose="02020603050405020304" pitchFamily="18" charset="0"/>
              </a:rPr>
              <a:t> </a:t>
            </a:r>
            <a:r>
              <a:rPr lang="en-GB" sz="3200" dirty="0" smtClean="0">
                <a:solidFill>
                  <a:srgbClr val="333333"/>
                </a:solidFill>
                <a:latin typeface="Times New Roman" panose="02020603050405020304" pitchFamily="18" charset="0"/>
                <a:ea typeface="Times New Roman"/>
                <a:cs typeface="Times New Roman" panose="02020603050405020304" pitchFamily="18" charset="0"/>
              </a:rPr>
              <a:t>vision</a:t>
            </a:r>
            <a:r>
              <a:rPr lang="en-GB" sz="3200" dirty="0">
                <a:solidFill>
                  <a:srgbClr val="333333"/>
                </a:solidFill>
                <a:latin typeface="Times New Roman" panose="02020603050405020304" pitchFamily="18" charset="0"/>
                <a:ea typeface="Times New Roman"/>
                <a:cs typeface="Times New Roman" panose="02020603050405020304" pitchFamily="18" charset="0"/>
              </a:rPr>
              <a:t>, hearing, motor dexterity, artistic ability, mechanical ability, </a:t>
            </a:r>
            <a:r>
              <a:rPr lang="en-GB" sz="3200" dirty="0" smtClean="0">
                <a:solidFill>
                  <a:srgbClr val="333333"/>
                </a:solidFill>
                <a:latin typeface="Times New Roman" panose="02020603050405020304" pitchFamily="18" charset="0"/>
                <a:ea typeface="Times New Roman"/>
                <a:cs typeface="Times New Roman" panose="02020603050405020304" pitchFamily="18" charset="0"/>
              </a:rPr>
              <a:t>management, </a:t>
            </a:r>
            <a:r>
              <a:rPr lang="en-GB" sz="3200" dirty="0">
                <a:solidFill>
                  <a:srgbClr val="333333"/>
                </a:solidFill>
                <a:latin typeface="Times New Roman" panose="02020603050405020304" pitchFamily="18" charset="0"/>
                <a:ea typeface="Times New Roman"/>
                <a:cs typeface="Times New Roman" panose="02020603050405020304" pitchFamily="18" charset="0"/>
              </a:rPr>
              <a:t>potential, </a:t>
            </a:r>
            <a:r>
              <a:rPr lang="en-GB" sz="3200" dirty="0" smtClean="0">
                <a:solidFill>
                  <a:srgbClr val="333333"/>
                </a:solidFill>
                <a:latin typeface="Times New Roman" panose="02020603050405020304" pitchFamily="18" charset="0"/>
                <a:ea typeface="Times New Roman"/>
                <a:cs typeface="Times New Roman" panose="02020603050405020304" pitchFamily="18" charset="0"/>
              </a:rPr>
              <a:t>leadership etc.</a:t>
            </a:r>
          </a:p>
          <a:p>
            <a:pPr lvl="0" fontAlgn="base">
              <a:buSzPts val="1000"/>
              <a:tabLst>
                <a:tab pos="457200" algn="l"/>
              </a:tabLst>
            </a:pPr>
            <a:r>
              <a:rPr lang="en-GB" sz="3200" b="1" dirty="0" smtClean="0">
                <a:solidFill>
                  <a:srgbClr val="333333"/>
                </a:solidFill>
                <a:latin typeface="Times New Roman" panose="02020603050405020304" pitchFamily="18" charset="0"/>
                <a:ea typeface="Times New Roman"/>
                <a:cs typeface="Times New Roman" panose="02020603050405020304" pitchFamily="18" charset="0"/>
              </a:rPr>
              <a:t>Aptitude tests: </a:t>
            </a:r>
            <a:r>
              <a:rPr lang="en-GB" sz="3200" dirty="0" smtClean="0">
                <a:solidFill>
                  <a:srgbClr val="333333"/>
                </a:solidFill>
                <a:latin typeface="Times New Roman" panose="02020603050405020304" pitchFamily="18" charset="0"/>
                <a:ea typeface="Times New Roman"/>
                <a:cs typeface="Times New Roman" panose="02020603050405020304" pitchFamily="18" charset="0"/>
              </a:rPr>
              <a:t>intend to predict what a person may accomplish in future.</a:t>
            </a:r>
          </a:p>
          <a:p>
            <a:pPr lvl="0" fontAlgn="base">
              <a:buSzPts val="1000"/>
              <a:tabLst>
                <a:tab pos="457200" algn="l"/>
              </a:tabLst>
            </a:pPr>
            <a:r>
              <a:rPr lang="en-GB" sz="3200" dirty="0" smtClean="0">
                <a:solidFill>
                  <a:srgbClr val="333333"/>
                </a:solidFill>
                <a:latin typeface="Times New Roman" panose="02020603050405020304" pitchFamily="18" charset="0"/>
                <a:ea typeface="Times New Roman"/>
                <a:cs typeface="Times New Roman" panose="02020603050405020304" pitchFamily="18" charset="0"/>
              </a:rPr>
              <a:t>Divided into two groups:</a:t>
            </a:r>
          </a:p>
          <a:p>
            <a:pPr marL="0" lvl="0" indent="0" fontAlgn="base">
              <a:buSzPts val="1000"/>
              <a:buNone/>
              <a:tabLst>
                <a:tab pos="457200" algn="l"/>
              </a:tabLst>
            </a:pPr>
            <a:r>
              <a:rPr lang="en-GB" sz="3200" dirty="0" smtClean="0">
                <a:solidFill>
                  <a:srgbClr val="333333"/>
                </a:solidFill>
                <a:latin typeface="Times New Roman" panose="02020603050405020304" pitchFamily="18" charset="0"/>
                <a:ea typeface="Times New Roman"/>
                <a:cs typeface="Times New Roman" panose="02020603050405020304" pitchFamily="18" charset="0"/>
              </a:rPr>
              <a:t>	- scholastic tests; tend to predict future 		success in academic pursuits.</a:t>
            </a:r>
          </a:p>
          <a:p>
            <a:pPr marL="0" lvl="0" indent="0" fontAlgn="base">
              <a:buSzPts val="1000"/>
              <a:buNone/>
              <a:tabLst>
                <a:tab pos="457200" algn="l"/>
              </a:tabLst>
            </a:pPr>
            <a:endParaRPr lang="en-GB" dirty="0" smtClean="0">
              <a:solidFill>
                <a:srgbClr val="333333"/>
              </a:solidFill>
              <a:latin typeface="Times New Roman" panose="02020603050405020304" pitchFamily="18" charset="0"/>
              <a:ea typeface="Times New Roman"/>
              <a:cs typeface="Times New Roman" panose="02020603050405020304" pitchFamily="18" charset="0"/>
            </a:endParaRPr>
          </a:p>
          <a:p>
            <a:pPr lvl="0" fontAlgn="base">
              <a:buSzPts val="1000"/>
              <a:tabLst>
                <a:tab pos="457200" algn="l"/>
              </a:tabLst>
            </a:pPr>
            <a:endParaRPr lang="en-GB" dirty="0">
              <a:solidFill>
                <a:srgbClr val="333333"/>
              </a:solidFill>
              <a:latin typeface="Times New Roman" panose="02020603050405020304" pitchFamily="18" charset="0"/>
              <a:ea typeface="Times New Roman"/>
              <a:cs typeface="Times New Roman" panose="02020603050405020304" pitchFamily="18" charset="0"/>
            </a:endParaRPr>
          </a:p>
          <a:p>
            <a:pPr lvl="0" fontAlgn="base">
              <a:buSzPts val="1000"/>
              <a:tabLst>
                <a:tab pos="457200" algn="l"/>
              </a:tabLst>
            </a:pPr>
            <a:endParaRPr lang="en-GB" dirty="0" smtClean="0">
              <a:solidFill>
                <a:srgbClr val="333333"/>
              </a:solidFill>
              <a:latin typeface="Times New Roman" panose="02020603050405020304" pitchFamily="18" charset="0"/>
              <a:ea typeface="Times New Roman"/>
              <a:cs typeface="Times New Roman" panose="02020603050405020304" pitchFamily="18" charset="0"/>
            </a:endParaRPr>
          </a:p>
          <a:p>
            <a:pPr lvl="0" fontAlgn="base">
              <a:buSzPts val="1000"/>
              <a:tabLst>
                <a:tab pos="457200" algn="l"/>
              </a:tabLst>
            </a:pPr>
            <a:endParaRPr lang="en-GB" dirty="0">
              <a:solidFill>
                <a:prstClr val="black"/>
              </a:solidFill>
              <a:latin typeface="Times New Roman" panose="02020603050405020304" pitchFamily="18" charset="0"/>
              <a:ea typeface="Calibri"/>
              <a:cs typeface="Times New Roman" panose="02020603050405020304" pitchFamily="18" charset="0"/>
            </a:endParaRPr>
          </a:p>
          <a:p>
            <a:endParaRPr lang="en-GB" dirty="0"/>
          </a:p>
        </p:txBody>
      </p:sp>
    </p:spTree>
    <p:extLst>
      <p:ext uri="{BB962C8B-B14F-4D97-AF65-F5344CB8AC3E}">
        <p14:creationId xmlns:p14="http://schemas.microsoft.com/office/powerpoint/2010/main" val="35401255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INTRODUCTION</a:t>
            </a:r>
            <a:endParaRPr lang="en-GB" sz="3200" dirty="0"/>
          </a:p>
        </p:txBody>
      </p:sp>
      <p:sp>
        <p:nvSpPr>
          <p:cNvPr id="3" name="Content Placeholder 2"/>
          <p:cNvSpPr>
            <a:spLocks noGrp="1"/>
          </p:cNvSpPr>
          <p:nvPr>
            <p:ph idx="1"/>
          </p:nvPr>
        </p:nvSpPr>
        <p:spPr/>
        <p:txBody>
          <a:bodyPr>
            <a:normAutofit fontScale="25000" lnSpcReduction="20000"/>
          </a:bodyPr>
          <a:lstStyle/>
          <a:p>
            <a:pPr algn="just">
              <a:lnSpc>
                <a:spcPct val="120000"/>
              </a:lnSpc>
            </a:pPr>
            <a:r>
              <a:rPr lang="en-US" sz="12800" dirty="0" smtClean="0">
                <a:latin typeface="Times New Roman" panose="02020603050405020304" pitchFamily="18" charset="0"/>
                <a:cs typeface="Times New Roman" panose="02020603050405020304" pitchFamily="18" charset="0"/>
              </a:rPr>
              <a:t>Intelligence is the ability of an individual to think in a reasonable way, that is in learning, understanding the world  and use resources   effectively. </a:t>
            </a:r>
          </a:p>
          <a:p>
            <a:pPr algn="just">
              <a:lnSpc>
                <a:spcPct val="120000"/>
              </a:lnSpc>
            </a:pPr>
            <a:r>
              <a:rPr lang="en-US" sz="12800" dirty="0" smtClean="0">
                <a:latin typeface="Times New Roman" panose="02020603050405020304" pitchFamily="18" charset="0"/>
                <a:cs typeface="Times New Roman" panose="02020603050405020304" pitchFamily="18" charset="0"/>
              </a:rPr>
              <a:t>Intelligence is partly believed that it belongs to many important aspects of behaviour such as </a:t>
            </a:r>
            <a:r>
              <a:rPr lang="en-US" sz="12800" dirty="0" smtClean="0">
                <a:solidFill>
                  <a:prstClr val="black"/>
                </a:solidFill>
                <a:latin typeface="Times New Roman" panose="02020603050405020304" pitchFamily="18" charset="0"/>
                <a:cs typeface="Times New Roman" panose="02020603050405020304" pitchFamily="18" charset="0"/>
              </a:rPr>
              <a:t>how </a:t>
            </a:r>
            <a:r>
              <a:rPr lang="en-US" sz="12800" dirty="0">
                <a:solidFill>
                  <a:prstClr val="black"/>
                </a:solidFill>
                <a:latin typeface="Times New Roman" panose="02020603050405020304" pitchFamily="18" charset="0"/>
                <a:cs typeface="Times New Roman" panose="02020603050405020304" pitchFamily="18" charset="0"/>
              </a:rPr>
              <a:t>we quickly master new tasks and adapt to new situations, and how we get a long with others.</a:t>
            </a:r>
          </a:p>
          <a:p>
            <a:endParaRPr lang="en-GB" dirty="0"/>
          </a:p>
        </p:txBody>
      </p:sp>
    </p:spTree>
    <p:extLst>
      <p:ext uri="{BB962C8B-B14F-4D97-AF65-F5344CB8AC3E}">
        <p14:creationId xmlns:p14="http://schemas.microsoft.com/office/powerpoint/2010/main" val="36341993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Autofit/>
          </a:bodyPr>
          <a:lstStyle/>
          <a:p>
            <a:pPr marL="0" indent="0">
              <a:buNone/>
            </a:pPr>
            <a:r>
              <a:rPr lang="en-GB" sz="3200" dirty="0" smtClean="0">
                <a:latin typeface="Times New Roman" panose="02020603050405020304" pitchFamily="18" charset="0"/>
                <a:cs typeface="Times New Roman" panose="02020603050405020304" pitchFamily="18" charset="0"/>
              </a:rPr>
              <a:t>	-vocational tests; tend to estimate future 	success in employment situations.</a:t>
            </a:r>
          </a:p>
          <a:p>
            <a:pPr lvl="0" algn="just"/>
            <a:r>
              <a:rPr lang="en-GB" sz="3200" b="1" dirty="0" smtClean="0">
                <a:latin typeface="Times New Roman" panose="02020603050405020304" pitchFamily="18" charset="0"/>
                <a:cs typeface="Times New Roman" panose="02020603050405020304" pitchFamily="18" charset="0"/>
              </a:rPr>
              <a:t>General intelligence:</a:t>
            </a:r>
            <a:r>
              <a:rPr lang="en-US" sz="3200" dirty="0" smtClean="0">
                <a:solidFill>
                  <a:prstClr val="black"/>
                </a:solidFill>
                <a:latin typeface="Times New Roman" panose="02020603050405020304" pitchFamily="18" charset="0"/>
                <a:cs typeface="Times New Roman" panose="02020603050405020304" pitchFamily="18" charset="0"/>
              </a:rPr>
              <a:t> </a:t>
            </a:r>
            <a:r>
              <a:rPr lang="en-US" sz="3200" dirty="0">
                <a:solidFill>
                  <a:prstClr val="black"/>
                </a:solidFill>
                <a:latin typeface="Times New Roman" panose="02020603050405020304" pitchFamily="18" charset="0"/>
                <a:cs typeface="Times New Roman" panose="02020603050405020304" pitchFamily="18" charset="0"/>
              </a:rPr>
              <a:t>Charles Spearman  to </a:t>
            </a:r>
            <a:r>
              <a:rPr lang="en-US" sz="3200" dirty="0" smtClean="0">
                <a:solidFill>
                  <a:prstClr val="black"/>
                </a:solidFill>
                <a:latin typeface="Times New Roman" panose="02020603050405020304" pitchFamily="18" charset="0"/>
                <a:cs typeface="Times New Roman" panose="02020603050405020304" pitchFamily="18" charset="0"/>
              </a:rPr>
              <a:t>believed </a:t>
            </a:r>
            <a:r>
              <a:rPr lang="en-US" sz="3200" dirty="0">
                <a:solidFill>
                  <a:prstClr val="black"/>
                </a:solidFill>
                <a:latin typeface="Times New Roman" panose="02020603050405020304" pitchFamily="18" charset="0"/>
                <a:cs typeface="Times New Roman" panose="02020603050405020304" pitchFamily="18" charset="0"/>
              </a:rPr>
              <a:t>that performance on any cognitive task depended on a primary general </a:t>
            </a:r>
            <a:r>
              <a:rPr lang="en-US" sz="3200" dirty="0" smtClean="0">
                <a:solidFill>
                  <a:prstClr val="black"/>
                </a:solidFill>
                <a:latin typeface="Times New Roman" panose="02020603050405020304" pitchFamily="18" charset="0"/>
                <a:cs typeface="Times New Roman" panose="02020603050405020304" pitchFamily="18" charset="0"/>
              </a:rPr>
              <a:t>factor. </a:t>
            </a:r>
          </a:p>
          <a:p>
            <a:pPr lvl="0" algn="just"/>
            <a:r>
              <a:rPr lang="en-US" sz="3200" dirty="0" smtClean="0">
                <a:solidFill>
                  <a:prstClr val="black"/>
                </a:solidFill>
                <a:latin typeface="Times New Roman" panose="02020603050405020304" pitchFamily="18" charset="0"/>
                <a:cs typeface="Times New Roman" panose="02020603050405020304" pitchFamily="18" charset="0"/>
              </a:rPr>
              <a:t>It was termed </a:t>
            </a:r>
            <a:r>
              <a:rPr lang="en-US" sz="3200" dirty="0">
                <a:solidFill>
                  <a:prstClr val="black"/>
                </a:solidFill>
                <a:latin typeface="Times New Roman" panose="02020603050405020304" pitchFamily="18" charset="0"/>
                <a:cs typeface="Times New Roman" panose="02020603050405020304" pitchFamily="18" charset="0"/>
              </a:rPr>
              <a:t>as ‘g’ for general and on one or more specific factors relating to that particular task.   </a:t>
            </a:r>
          </a:p>
          <a:p>
            <a:pPr lvl="0" algn="just"/>
            <a:endParaRPr lang="en-US" dirty="0">
              <a:solidFill>
                <a:prstClr val="black"/>
              </a:solidFill>
              <a:latin typeface="Times New Roman" panose="02020603050405020304" pitchFamily="18" charset="0"/>
              <a:cs typeface="Times New Roman" panose="02020603050405020304" pitchFamily="18" charset="0"/>
            </a:endParaRPr>
          </a:p>
          <a:p>
            <a:pPr marL="0" indent="0">
              <a:buNone/>
            </a:pPr>
            <a:r>
              <a:rPr lang="en-GB" dirty="0" smtClean="0">
                <a:latin typeface="Times New Roman" panose="02020603050405020304" pitchFamily="18" charset="0"/>
                <a:cs typeface="Times New Roman" panose="02020603050405020304" pitchFamily="18" charset="0"/>
              </a:rPr>
              <a:t>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80446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62500" lnSpcReduction="20000"/>
          </a:bodyPr>
          <a:lstStyle/>
          <a:p>
            <a:pPr lvl="0" algn="just"/>
            <a:r>
              <a:rPr lang="en-US" sz="4600" dirty="0">
                <a:solidFill>
                  <a:prstClr val="black"/>
                </a:solidFill>
                <a:latin typeface="Times New Roman" panose="02020603050405020304" pitchFamily="18" charset="0"/>
                <a:cs typeface="Times New Roman" panose="02020603050405020304" pitchFamily="18" charset="0"/>
              </a:rPr>
              <a:t>The ‘g’ belonged to a single Primary factor  called the </a:t>
            </a:r>
            <a:r>
              <a:rPr lang="en-US" sz="4600" b="1" dirty="0">
                <a:solidFill>
                  <a:prstClr val="black"/>
                </a:solidFill>
                <a:latin typeface="Times New Roman" panose="02020603050405020304" pitchFamily="18" charset="0"/>
                <a:cs typeface="Times New Roman" panose="02020603050405020304" pitchFamily="18" charset="0"/>
              </a:rPr>
              <a:t>general intelligence factor.</a:t>
            </a:r>
          </a:p>
          <a:p>
            <a:pPr lvl="0" algn="just"/>
            <a:r>
              <a:rPr lang="en-US" sz="4600" dirty="0" smtClean="0">
                <a:solidFill>
                  <a:prstClr val="black"/>
                </a:solidFill>
                <a:latin typeface="Times New Roman" panose="02020603050405020304" pitchFamily="18" charset="0"/>
                <a:cs typeface="Times New Roman" panose="02020603050405020304" pitchFamily="18" charset="0"/>
              </a:rPr>
              <a:t>General </a:t>
            </a:r>
            <a:r>
              <a:rPr lang="en-US" sz="4600" dirty="0">
                <a:solidFill>
                  <a:prstClr val="black"/>
                </a:solidFill>
                <a:latin typeface="Times New Roman" panose="02020603050405020304" pitchFamily="18" charset="0"/>
                <a:cs typeface="Times New Roman" panose="02020603050405020304" pitchFamily="18" charset="0"/>
              </a:rPr>
              <a:t>intelligence is in two parts; </a:t>
            </a:r>
            <a:r>
              <a:rPr lang="en-US" sz="4600" b="1" dirty="0">
                <a:solidFill>
                  <a:prstClr val="black"/>
                </a:solidFill>
                <a:latin typeface="Times New Roman" panose="02020603050405020304" pitchFamily="18" charset="0"/>
                <a:cs typeface="Times New Roman" panose="02020603050405020304" pitchFamily="18" charset="0"/>
              </a:rPr>
              <a:t>fluid</a:t>
            </a:r>
            <a:r>
              <a:rPr lang="en-US" sz="4600" dirty="0">
                <a:solidFill>
                  <a:prstClr val="black"/>
                </a:solidFill>
                <a:latin typeface="Times New Roman" panose="02020603050405020304" pitchFamily="18" charset="0"/>
                <a:cs typeface="Times New Roman" panose="02020603050405020304" pitchFamily="18" charset="0"/>
              </a:rPr>
              <a:t> and </a:t>
            </a:r>
            <a:r>
              <a:rPr lang="en-US" sz="4600" b="1" dirty="0">
                <a:solidFill>
                  <a:prstClr val="black"/>
                </a:solidFill>
                <a:latin typeface="Times New Roman" panose="02020603050405020304" pitchFamily="18" charset="0"/>
                <a:cs typeface="Times New Roman" panose="02020603050405020304" pitchFamily="18" charset="0"/>
              </a:rPr>
              <a:t>crystalised</a:t>
            </a:r>
            <a:r>
              <a:rPr lang="en-US" sz="4600" dirty="0">
                <a:solidFill>
                  <a:prstClr val="black"/>
                </a:solidFill>
                <a:latin typeface="Times New Roman" panose="02020603050405020304" pitchFamily="18" charset="0"/>
                <a:cs typeface="Times New Roman" panose="02020603050405020304" pitchFamily="18" charset="0"/>
              </a:rPr>
              <a:t> intelligence</a:t>
            </a:r>
            <a:r>
              <a:rPr lang="en-US" sz="4600" dirty="0" smtClean="0">
                <a:solidFill>
                  <a:prstClr val="black"/>
                </a:solidFill>
                <a:latin typeface="Times New Roman" panose="02020603050405020304" pitchFamily="18" charset="0"/>
                <a:cs typeface="Times New Roman" panose="02020603050405020304" pitchFamily="18" charset="0"/>
              </a:rPr>
              <a:t>.</a:t>
            </a:r>
          </a:p>
          <a:p>
            <a:pPr lvl="0" algn="just"/>
            <a:r>
              <a:rPr lang="en-US" sz="4600" dirty="0">
                <a:solidFill>
                  <a:prstClr val="black"/>
                </a:solidFill>
                <a:latin typeface="Times New Roman" panose="02020603050405020304" pitchFamily="18" charset="0"/>
                <a:cs typeface="Times New Roman" panose="02020603050405020304" pitchFamily="18" charset="0"/>
              </a:rPr>
              <a:t>Fluid intelligence is the ability to think abstractly, think creatively or understand relationships</a:t>
            </a:r>
            <a:r>
              <a:rPr lang="en-US" sz="4600" dirty="0" smtClean="0">
                <a:solidFill>
                  <a:prstClr val="black"/>
                </a:solidFill>
                <a:latin typeface="Times New Roman" panose="02020603050405020304" pitchFamily="18" charset="0"/>
                <a:cs typeface="Times New Roman" panose="02020603050405020304" pitchFamily="18" charset="0"/>
              </a:rPr>
              <a:t>.</a:t>
            </a:r>
          </a:p>
          <a:p>
            <a:pPr lvl="0"/>
            <a:r>
              <a:rPr lang="en-US" sz="4600" dirty="0" err="1">
                <a:solidFill>
                  <a:prstClr val="black"/>
                </a:solidFill>
                <a:latin typeface="Times New Roman" panose="02020603050405020304" pitchFamily="18" charset="0"/>
                <a:cs typeface="Times New Roman" panose="02020603050405020304" pitchFamily="18" charset="0"/>
              </a:rPr>
              <a:t>Crystalised</a:t>
            </a:r>
            <a:r>
              <a:rPr lang="en-US" sz="4600" dirty="0">
                <a:solidFill>
                  <a:prstClr val="black"/>
                </a:solidFill>
                <a:latin typeface="Times New Roman" panose="02020603050405020304" pitchFamily="18" charset="0"/>
                <a:cs typeface="Times New Roman" panose="02020603050405020304" pitchFamily="18" charset="0"/>
              </a:rPr>
              <a:t> is what an individual has learnt and retained from experience.</a:t>
            </a:r>
          </a:p>
          <a:p>
            <a:pPr lvl="0"/>
            <a:r>
              <a:rPr lang="en-US" sz="4600" dirty="0" err="1">
                <a:solidFill>
                  <a:prstClr val="black"/>
                </a:solidFill>
                <a:latin typeface="Times New Roman" panose="02020603050405020304" pitchFamily="18" charset="0"/>
                <a:cs typeface="Times New Roman" panose="02020603050405020304" pitchFamily="18" charset="0"/>
              </a:rPr>
              <a:t>Crystalised</a:t>
            </a:r>
            <a:r>
              <a:rPr lang="en-US" sz="4600" dirty="0">
                <a:solidFill>
                  <a:prstClr val="black"/>
                </a:solidFill>
                <a:latin typeface="Times New Roman" panose="02020603050405020304" pitchFamily="18" charset="0"/>
                <a:cs typeface="Times New Roman" panose="02020603050405020304" pitchFamily="18" charset="0"/>
              </a:rPr>
              <a:t> intelligence increases with age, older adults as good as or better than the young in solving crossword or puzzles.</a:t>
            </a:r>
          </a:p>
          <a:p>
            <a:pPr lvl="0"/>
            <a:endParaRPr lang="en-US" sz="4600" dirty="0">
              <a:solidFill>
                <a:prstClr val="black"/>
              </a:solidFill>
              <a:latin typeface="Times New Roman" panose="02020603050405020304" pitchFamily="18" charset="0"/>
              <a:cs typeface="Times New Roman" panose="02020603050405020304" pitchFamily="18" charset="0"/>
            </a:endParaRPr>
          </a:p>
          <a:p>
            <a:pPr lvl="0" algn="just"/>
            <a:endParaRPr lang="en-US" sz="3200" dirty="0">
              <a:solidFill>
                <a:prstClr val="black"/>
              </a:solidFill>
              <a:latin typeface="Times New Roman" panose="02020603050405020304" pitchFamily="18" charset="0"/>
              <a:cs typeface="Times New Roman" panose="02020603050405020304" pitchFamily="18" charset="0"/>
            </a:endParaRPr>
          </a:p>
          <a:p>
            <a:pPr lvl="0" algn="just"/>
            <a:endParaRPr lang="en-US" dirty="0">
              <a:solidFill>
                <a:prstClr val="black"/>
              </a:solidFill>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12495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r>
              <a:rPr lang="en-US" sz="3200" dirty="0">
                <a:solidFill>
                  <a:prstClr val="black"/>
                </a:solidFill>
                <a:latin typeface="Times New Roman" panose="02020603050405020304" pitchFamily="18" charset="0"/>
                <a:cs typeface="Times New Roman" panose="02020603050405020304" pitchFamily="18" charset="0"/>
              </a:rPr>
              <a:t>Fluid intelligence decreases with age.</a:t>
            </a:r>
            <a:endParaRPr lang="en-GB" sz="3200" dirty="0">
              <a:solidFill>
                <a:prstClr val="black"/>
              </a:solidFill>
              <a:latin typeface="Times New Roman" panose="02020603050405020304" pitchFamily="18" charset="0"/>
              <a:cs typeface="Times New Roman" panose="02020603050405020304" pitchFamily="18" charset="0"/>
            </a:endParaRPr>
          </a:p>
          <a:p>
            <a:pPr lvl="0"/>
            <a:r>
              <a:rPr lang="en-US" sz="3200" dirty="0" err="1">
                <a:solidFill>
                  <a:prstClr val="black"/>
                </a:solidFill>
                <a:latin typeface="Times New Roman" panose="02020603050405020304" pitchFamily="18" charset="0"/>
                <a:cs typeface="Times New Roman" panose="02020603050405020304" pitchFamily="18" charset="0"/>
              </a:rPr>
              <a:t>Crystalised</a:t>
            </a:r>
            <a:r>
              <a:rPr lang="en-US" sz="3200" dirty="0">
                <a:solidFill>
                  <a:prstClr val="black"/>
                </a:solidFill>
                <a:latin typeface="Times New Roman" panose="02020603050405020304" pitchFamily="18" charset="0"/>
                <a:cs typeface="Times New Roman" panose="02020603050405020304" pitchFamily="18" charset="0"/>
              </a:rPr>
              <a:t> is what an individual has learnt and retained from experience.</a:t>
            </a:r>
          </a:p>
          <a:p>
            <a:pPr lvl="0" algn="just"/>
            <a:endParaRPr lang="en-US" sz="32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98293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a:spcAft>
                <a:spcPts val="1000"/>
              </a:spcAft>
            </a:pPr>
            <a:r>
              <a:rPr lang="en-GB" sz="3200" dirty="0" smtClean="0">
                <a:latin typeface="Times New Roman" panose="02020603050405020304" pitchFamily="18" charset="0"/>
                <a:cs typeface="Times New Roman" panose="02020603050405020304" pitchFamily="18" charset="0"/>
              </a:rPr>
              <a:t>In general intelligent, for example; </a:t>
            </a:r>
            <a:r>
              <a:rPr lang="en-GB" sz="3200" dirty="0" smtClean="0">
                <a:effectLst/>
                <a:latin typeface="Times New Roman" panose="02020603050405020304" pitchFamily="18" charset="0"/>
                <a:ea typeface="Times New Roman"/>
                <a:cs typeface="Times New Roman" panose="02020603050405020304" pitchFamily="18" charset="0"/>
              </a:rPr>
              <a:t>a person who does well on a verbal test would probably also do well on other tests.</a:t>
            </a:r>
          </a:p>
          <a:p>
            <a:pPr>
              <a:spcAft>
                <a:spcPts val="1000"/>
              </a:spcAft>
            </a:pPr>
            <a:r>
              <a:rPr lang="en-GB" sz="3200" dirty="0" smtClean="0">
                <a:effectLst/>
                <a:latin typeface="Times New Roman" panose="02020603050405020304" pitchFamily="18" charset="0"/>
                <a:ea typeface="Times New Roman"/>
                <a:cs typeface="Times New Roman" panose="02020603050405020304" pitchFamily="18" charset="0"/>
              </a:rPr>
              <a:t>General intelligenc</a:t>
            </a:r>
            <a:r>
              <a:rPr lang="en-GB" sz="3200" dirty="0" smtClean="0">
                <a:solidFill>
                  <a:srgbClr val="222222"/>
                </a:solidFill>
                <a:effectLst/>
                <a:latin typeface="Georgia"/>
                <a:ea typeface="Times New Roman"/>
                <a:cs typeface="Times New Roman"/>
              </a:rPr>
              <a:t>e</a:t>
            </a:r>
            <a:r>
              <a:rPr lang="en-GB" sz="3200" dirty="0" smtClean="0">
                <a:effectLst/>
                <a:latin typeface="Georgia"/>
                <a:ea typeface="Times New Roman"/>
                <a:cs typeface="Times New Roman"/>
              </a:rPr>
              <a:t> can be measured and expressed by a single number, such as an</a:t>
            </a:r>
            <a:r>
              <a:rPr lang="en-GB" sz="3200" dirty="0" smtClean="0">
                <a:effectLst/>
                <a:latin typeface="Times New Roman" panose="02020603050405020304" pitchFamily="18" charset="0"/>
                <a:ea typeface="Times New Roman"/>
                <a:cs typeface="Times New Roman" panose="02020603050405020304" pitchFamily="18" charset="0"/>
              </a:rPr>
              <a:t> IQ score</a:t>
            </a:r>
            <a:r>
              <a:rPr lang="en-GB" sz="3200" dirty="0" smtClean="0">
                <a:effectLst/>
                <a:latin typeface="Georgia"/>
                <a:ea typeface="Times New Roman"/>
                <a:cs typeface="Times New Roman"/>
              </a:rPr>
              <a:t>. </a:t>
            </a:r>
          </a:p>
          <a:p>
            <a:pPr>
              <a:spcAft>
                <a:spcPts val="1000"/>
              </a:spcAft>
            </a:pPr>
            <a:r>
              <a:rPr lang="en-GB" sz="3200" dirty="0" smtClean="0">
                <a:effectLst/>
                <a:latin typeface="Times New Roman" panose="02020603050405020304" pitchFamily="18" charset="0"/>
                <a:ea typeface="Times New Roman"/>
                <a:cs typeface="Times New Roman" panose="02020603050405020304" pitchFamily="18" charset="0"/>
              </a:rPr>
              <a:t>The general intelligence influences performance on all cognitive tasks.</a:t>
            </a:r>
            <a:endParaRPr lang="en-GB" sz="3200" dirty="0">
              <a:latin typeface="Times New Roman" panose="02020603050405020304" pitchFamily="18" charset="0"/>
              <a:ea typeface="Calibri"/>
              <a:cs typeface="Times New Roman" panose="02020603050405020304" pitchFamily="18" charset="0"/>
            </a:endParaRPr>
          </a:p>
          <a:p>
            <a:pPr>
              <a:spcAft>
                <a:spcPts val="1000"/>
              </a:spcAft>
            </a:pPr>
            <a:endParaRPr lang="en-GB" sz="3200" dirty="0">
              <a:latin typeface="Times New Roman" panose="02020603050405020304" pitchFamily="18" charset="0"/>
              <a:ea typeface="Calibri"/>
              <a:cs typeface="Times New Roman" panose="02020603050405020304" pitchFamily="18" charset="0"/>
            </a:endParaRPr>
          </a:p>
          <a:p>
            <a:pPr lvl="0" algn="just"/>
            <a:endParaRPr lang="en-US" sz="3200" dirty="0">
              <a:solidFill>
                <a:prstClr val="black"/>
              </a:solidFill>
            </a:endParaRPr>
          </a:p>
          <a:p>
            <a:endParaRPr lang="en-GB" dirty="0" smtClean="0"/>
          </a:p>
          <a:p>
            <a:pPr marL="0" indent="0">
              <a:buNone/>
            </a:pPr>
            <a:endParaRPr lang="en-GB" dirty="0"/>
          </a:p>
        </p:txBody>
      </p:sp>
    </p:spTree>
    <p:extLst>
      <p:ext uri="{BB962C8B-B14F-4D97-AF65-F5344CB8AC3E}">
        <p14:creationId xmlns:p14="http://schemas.microsoft.com/office/powerpoint/2010/main" val="3816927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pPr algn="just"/>
            <a:r>
              <a:rPr lang="en-GB" sz="3200" dirty="0">
                <a:latin typeface="Times New Roman" panose="02020603050405020304" pitchFamily="18" charset="0"/>
                <a:cs typeface="Times New Roman" panose="02020603050405020304" pitchFamily="18" charset="0"/>
              </a:rPr>
              <a:t>The </a:t>
            </a:r>
            <a:r>
              <a:rPr lang="en-GB" sz="3200" dirty="0" err="1">
                <a:latin typeface="Times New Roman" panose="02020603050405020304" pitchFamily="18" charset="0"/>
                <a:cs typeface="Times New Roman" panose="02020603050405020304" pitchFamily="18" charset="0"/>
              </a:rPr>
              <a:t>Panga</a:t>
            </a:r>
            <a:r>
              <a:rPr lang="en-GB" sz="3200" dirty="0">
                <a:latin typeface="Times New Roman" panose="02020603050405020304" pitchFamily="18" charset="0"/>
                <a:cs typeface="Times New Roman" panose="02020603050405020304" pitchFamily="18" charset="0"/>
              </a:rPr>
              <a:t> </a:t>
            </a:r>
            <a:r>
              <a:rPr lang="en-GB" sz="3200" dirty="0" err="1">
                <a:latin typeface="Times New Roman" panose="02020603050405020304" pitchFamily="18" charset="0"/>
                <a:cs typeface="Times New Roman" panose="02020603050405020304" pitchFamily="18" charset="0"/>
              </a:rPr>
              <a:t>Munthu</a:t>
            </a:r>
            <a:r>
              <a:rPr lang="en-GB" sz="3200" dirty="0">
                <a:latin typeface="Times New Roman" panose="02020603050405020304" pitchFamily="18" charset="0"/>
                <a:cs typeface="Times New Roman" panose="02020603050405020304" pitchFamily="18" charset="0"/>
              </a:rPr>
              <a:t> Test is a non –verbal cognitive test developed in Zambia by Robert </a:t>
            </a:r>
            <a:r>
              <a:rPr lang="en-GB" sz="3200" dirty="0" err="1">
                <a:latin typeface="Times New Roman" panose="02020603050405020304" pitchFamily="18" charset="0"/>
                <a:cs typeface="Times New Roman" panose="02020603050405020304" pitchFamily="18" charset="0"/>
              </a:rPr>
              <a:t>Serpall</a:t>
            </a:r>
            <a:r>
              <a:rPr lang="en-GB" sz="3200" dirty="0">
                <a:latin typeface="Times New Roman" panose="02020603050405020304" pitchFamily="18" charset="0"/>
                <a:cs typeface="Times New Roman" panose="02020603050405020304" pitchFamily="18" charset="0"/>
              </a:rPr>
              <a:t> (psychologist).</a:t>
            </a:r>
          </a:p>
          <a:p>
            <a:pPr algn="just"/>
            <a:r>
              <a:rPr lang="en-GB" sz="3200" dirty="0">
                <a:latin typeface="Times New Roman" panose="02020603050405020304" pitchFamily="18" charset="0"/>
                <a:cs typeface="Times New Roman" panose="02020603050405020304" pitchFamily="18" charset="0"/>
              </a:rPr>
              <a:t>The PMT was developed to provide a more accurate and culturally appropriate assessment of intelligence for children in a non western society. </a:t>
            </a:r>
          </a:p>
          <a:p>
            <a:pPr algn="just"/>
            <a:r>
              <a:rPr lang="en-GB" sz="3200" dirty="0">
                <a:latin typeface="Times New Roman" panose="02020603050405020304" pitchFamily="18" charset="0"/>
                <a:cs typeface="Times New Roman" panose="02020603050405020304" pitchFamily="18" charset="0"/>
              </a:rPr>
              <a:t>Cognitive functions assessed in this test include; visual discrimination, pattern reproduction, visualisation, mental shuffling/ rotation and </a:t>
            </a:r>
            <a:r>
              <a:rPr lang="en-GB" sz="3200" dirty="0" smtClean="0">
                <a:latin typeface="Times New Roman" panose="02020603050405020304" pitchFamily="18" charset="0"/>
                <a:cs typeface="Times New Roman" panose="02020603050405020304" pitchFamily="18" charset="0"/>
              </a:rPr>
              <a:t>planning.</a:t>
            </a:r>
            <a:endParaRPr lang="en-GB" sz="32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19248361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3200" b="1" dirty="0" smtClean="0">
                <a:latin typeface="Times New Roman" panose="02020603050405020304" pitchFamily="18" charset="0"/>
                <a:cs typeface="Times New Roman" panose="02020603050405020304" pitchFamily="18" charset="0"/>
              </a:rPr>
              <a:t>Extreme of intelligence: </a:t>
            </a:r>
            <a:r>
              <a:rPr lang="en-GB" sz="3200" dirty="0" smtClean="0">
                <a:solidFill>
                  <a:srgbClr val="303030"/>
                </a:solidFill>
                <a:effectLst/>
                <a:latin typeface="Times New Roman"/>
                <a:ea typeface="Times New Roman"/>
              </a:rPr>
              <a:t>A highly intelligent person is considered gifted if he or she scores more than 130 on IQ tests.</a:t>
            </a:r>
          </a:p>
          <a:p>
            <a:r>
              <a:rPr lang="en-GB" sz="3200" dirty="0" smtClean="0">
                <a:solidFill>
                  <a:srgbClr val="303030"/>
                </a:solidFill>
                <a:effectLst/>
                <a:latin typeface="Times New Roman"/>
                <a:ea typeface="Times New Roman"/>
              </a:rPr>
              <a:t>Gifted people tend to be more mature, have fewer emotional problems, and usually have grown up in a positive family climate.</a:t>
            </a:r>
          </a:p>
          <a:p>
            <a:r>
              <a:rPr lang="en-GB" sz="3200" dirty="0" smtClean="0">
                <a:solidFill>
                  <a:srgbClr val="303030"/>
                </a:solidFill>
                <a:effectLst/>
                <a:latin typeface="Times New Roman"/>
                <a:ea typeface="Times New Roman"/>
              </a:rPr>
              <a:t>Excel academically, and are often socially well-adjusted.</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12908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3200" dirty="0">
                <a:latin typeface="Times New Roman"/>
                <a:ea typeface="Times New Roman"/>
              </a:rPr>
              <a:t>S</a:t>
            </a:r>
            <a:r>
              <a:rPr lang="en-GB" sz="3200" dirty="0" smtClean="0">
                <a:effectLst/>
                <a:latin typeface="Times New Roman"/>
                <a:ea typeface="Times New Roman"/>
              </a:rPr>
              <a:t>how signs of high ability in a specific area at a very young age (even before or at the start of formal training). </a:t>
            </a:r>
          </a:p>
          <a:p>
            <a:r>
              <a:rPr lang="en-GB" sz="3200" dirty="0">
                <a:latin typeface="Times New Roman"/>
                <a:ea typeface="Times New Roman"/>
              </a:rPr>
              <a:t>L</a:t>
            </a:r>
            <a:r>
              <a:rPr lang="en-GB" sz="3200" dirty="0" smtClean="0">
                <a:effectLst/>
                <a:latin typeface="Times New Roman"/>
                <a:ea typeface="Times New Roman"/>
              </a:rPr>
              <a:t>earn easily, but prefer to learn things at their own pace; and they are very passionate about their chosen area.</a:t>
            </a:r>
            <a:endParaRPr lang="en-GB" sz="3200" dirty="0"/>
          </a:p>
        </p:txBody>
      </p:sp>
    </p:spTree>
    <p:extLst>
      <p:ext uri="{BB962C8B-B14F-4D97-AF65-F5344CB8AC3E}">
        <p14:creationId xmlns:p14="http://schemas.microsoft.com/office/powerpoint/2010/main" val="37646800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3200" dirty="0" smtClean="0">
                <a:effectLst/>
                <a:latin typeface="Times New Roman"/>
                <a:ea typeface="Times New Roman"/>
              </a:rPr>
              <a:t>Mental retardation characterizes people who score less than 70 in IQ tests.</a:t>
            </a:r>
          </a:p>
          <a:p>
            <a:r>
              <a:rPr lang="en-GB" sz="3200" dirty="0" smtClean="0">
                <a:effectLst/>
                <a:latin typeface="Times New Roman"/>
                <a:ea typeface="Times New Roman"/>
              </a:rPr>
              <a:t> </a:t>
            </a:r>
            <a:r>
              <a:rPr lang="en-GB" sz="3200" dirty="0">
                <a:latin typeface="Times New Roman"/>
                <a:ea typeface="Times New Roman"/>
              </a:rPr>
              <a:t>I</a:t>
            </a:r>
            <a:r>
              <a:rPr lang="en-GB" sz="3200" dirty="0" smtClean="0">
                <a:effectLst/>
                <a:latin typeface="Times New Roman"/>
                <a:ea typeface="Times New Roman"/>
              </a:rPr>
              <a:t>ntellectual functioning is inadequate.</a:t>
            </a:r>
          </a:p>
          <a:p>
            <a:r>
              <a:rPr lang="en-GB" sz="3200" dirty="0" smtClean="0">
                <a:effectLst/>
                <a:latin typeface="Times New Roman"/>
                <a:ea typeface="Times New Roman"/>
              </a:rPr>
              <a:t> </a:t>
            </a:r>
            <a:r>
              <a:rPr lang="en-GB" sz="3200" dirty="0">
                <a:latin typeface="Times New Roman"/>
                <a:ea typeface="Times New Roman"/>
              </a:rPr>
              <a:t>T</a:t>
            </a:r>
            <a:r>
              <a:rPr lang="en-GB" sz="3200" dirty="0" smtClean="0">
                <a:effectLst/>
                <a:latin typeface="Times New Roman"/>
                <a:ea typeface="Times New Roman"/>
              </a:rPr>
              <a:t>hey cannot take care of themselves</a:t>
            </a:r>
          </a:p>
          <a:p>
            <a:r>
              <a:rPr lang="en-GB" sz="3200" dirty="0" smtClean="0">
                <a:effectLst/>
                <a:latin typeface="Times New Roman"/>
                <a:ea typeface="Times New Roman"/>
              </a:rPr>
              <a:t> Lack adaptive and social skills.</a:t>
            </a:r>
          </a:p>
          <a:p>
            <a:r>
              <a:rPr lang="en-GB" sz="3200" dirty="0" smtClean="0">
                <a:effectLst/>
                <a:latin typeface="Times New Roman"/>
                <a:ea typeface="Times New Roman"/>
              </a:rPr>
              <a:t> In terms of IQ score, mental retardation can be mild (with IQ score 55-70).</a:t>
            </a:r>
            <a:endParaRPr lang="en-GB" sz="3200" dirty="0"/>
          </a:p>
        </p:txBody>
      </p:sp>
    </p:spTree>
    <p:extLst>
      <p:ext uri="{BB962C8B-B14F-4D97-AF65-F5344CB8AC3E}">
        <p14:creationId xmlns:p14="http://schemas.microsoft.com/office/powerpoint/2010/main" val="190715166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r>
              <a:rPr lang="en-GB" sz="3200" dirty="0">
                <a:solidFill>
                  <a:srgbClr val="303030"/>
                </a:solidFill>
                <a:latin typeface="Times New Roman" panose="02020603050405020304" pitchFamily="18" charset="0"/>
                <a:ea typeface="Times New Roman"/>
                <a:cs typeface="Times New Roman" panose="02020603050405020304" pitchFamily="18" charset="0"/>
              </a:rPr>
              <a:t> </a:t>
            </a:r>
            <a:r>
              <a:rPr lang="en-GB" sz="3200" dirty="0" smtClean="0">
                <a:solidFill>
                  <a:srgbClr val="303030"/>
                </a:solidFill>
                <a:latin typeface="Times New Roman" panose="02020603050405020304" pitchFamily="18" charset="0"/>
                <a:ea typeface="Times New Roman"/>
                <a:cs typeface="Times New Roman" panose="02020603050405020304" pitchFamily="18" charset="0"/>
              </a:rPr>
              <a:t>Moderate </a:t>
            </a:r>
            <a:r>
              <a:rPr lang="en-GB" sz="3200" dirty="0">
                <a:solidFill>
                  <a:srgbClr val="303030"/>
                </a:solidFill>
                <a:latin typeface="Times New Roman" panose="02020603050405020304" pitchFamily="18" charset="0"/>
                <a:ea typeface="Times New Roman"/>
                <a:cs typeface="Times New Roman" panose="02020603050405020304" pitchFamily="18" charset="0"/>
              </a:rPr>
              <a:t>(40-54), </a:t>
            </a:r>
            <a:endParaRPr lang="en-GB" sz="3200" dirty="0" smtClean="0">
              <a:solidFill>
                <a:srgbClr val="303030"/>
              </a:solidFill>
              <a:latin typeface="Times New Roman" panose="02020603050405020304" pitchFamily="18" charset="0"/>
              <a:ea typeface="Times New Roman"/>
              <a:cs typeface="Times New Roman" panose="02020603050405020304" pitchFamily="18" charset="0"/>
            </a:endParaRPr>
          </a:p>
          <a:p>
            <a:pPr lvl="0"/>
            <a:r>
              <a:rPr lang="en-GB" sz="3200" dirty="0">
                <a:solidFill>
                  <a:srgbClr val="303030"/>
                </a:solidFill>
                <a:latin typeface="Times New Roman" panose="02020603050405020304" pitchFamily="18" charset="0"/>
                <a:ea typeface="Times New Roman"/>
                <a:cs typeface="Times New Roman" panose="02020603050405020304" pitchFamily="18" charset="0"/>
              </a:rPr>
              <a:t>S</a:t>
            </a:r>
            <a:r>
              <a:rPr lang="en-GB" sz="3200" dirty="0" smtClean="0">
                <a:solidFill>
                  <a:srgbClr val="303030"/>
                </a:solidFill>
                <a:latin typeface="Times New Roman" panose="02020603050405020304" pitchFamily="18" charset="0"/>
                <a:ea typeface="Times New Roman"/>
                <a:cs typeface="Times New Roman" panose="02020603050405020304" pitchFamily="18" charset="0"/>
              </a:rPr>
              <a:t>evere </a:t>
            </a:r>
            <a:r>
              <a:rPr lang="en-GB" sz="3200" dirty="0">
                <a:solidFill>
                  <a:srgbClr val="303030"/>
                </a:solidFill>
                <a:latin typeface="Times New Roman" panose="02020603050405020304" pitchFamily="18" charset="0"/>
                <a:ea typeface="Times New Roman"/>
                <a:cs typeface="Times New Roman" panose="02020603050405020304" pitchFamily="18" charset="0"/>
              </a:rPr>
              <a:t>(25-39), </a:t>
            </a:r>
            <a:endParaRPr lang="en-GB" sz="3200" dirty="0" smtClean="0">
              <a:solidFill>
                <a:srgbClr val="303030"/>
              </a:solidFill>
              <a:latin typeface="Times New Roman" panose="02020603050405020304" pitchFamily="18" charset="0"/>
              <a:ea typeface="Times New Roman"/>
              <a:cs typeface="Times New Roman" panose="02020603050405020304" pitchFamily="18" charset="0"/>
            </a:endParaRPr>
          </a:p>
          <a:p>
            <a:pPr lvl="0"/>
            <a:r>
              <a:rPr lang="en-GB" sz="3200" dirty="0">
                <a:solidFill>
                  <a:srgbClr val="303030"/>
                </a:solidFill>
                <a:latin typeface="Times New Roman" panose="02020603050405020304" pitchFamily="18" charset="0"/>
                <a:ea typeface="Times New Roman"/>
                <a:cs typeface="Times New Roman" panose="02020603050405020304" pitchFamily="18" charset="0"/>
              </a:rPr>
              <a:t>P</a:t>
            </a:r>
            <a:r>
              <a:rPr lang="en-GB" sz="3200" dirty="0" smtClean="0">
                <a:solidFill>
                  <a:srgbClr val="303030"/>
                </a:solidFill>
                <a:latin typeface="Times New Roman" panose="02020603050405020304" pitchFamily="18" charset="0"/>
                <a:ea typeface="Times New Roman"/>
                <a:cs typeface="Times New Roman" panose="02020603050405020304" pitchFamily="18" charset="0"/>
              </a:rPr>
              <a:t>rofound </a:t>
            </a:r>
            <a:r>
              <a:rPr lang="en-GB" sz="3200" dirty="0">
                <a:solidFill>
                  <a:srgbClr val="303030"/>
                </a:solidFill>
                <a:latin typeface="Times New Roman" panose="02020603050405020304" pitchFamily="18" charset="0"/>
                <a:ea typeface="Times New Roman"/>
                <a:cs typeface="Times New Roman" panose="02020603050405020304" pitchFamily="18" charset="0"/>
              </a:rPr>
              <a:t>(less than 25)</a:t>
            </a:r>
            <a:endParaRPr lang="en-GB" sz="3200" dirty="0">
              <a:solidFill>
                <a:prstClr val="black"/>
              </a:solidFill>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069500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ctr">
              <a:buNone/>
            </a:pPr>
            <a:r>
              <a:rPr lang="en-US" b="1" u="sng" dirty="0"/>
              <a:t>Criteria For Intelligence Test</a:t>
            </a:r>
          </a:p>
          <a:p>
            <a:r>
              <a:rPr lang="en-US" sz="3200" dirty="0">
                <a:latin typeface="Times New Roman" panose="02020603050405020304" pitchFamily="18" charset="0"/>
                <a:cs typeface="Times New Roman" panose="02020603050405020304" pitchFamily="18" charset="0"/>
              </a:rPr>
              <a:t>A good intelligence must be </a:t>
            </a:r>
            <a:r>
              <a:rPr lang="en-US" sz="3200" i="1" dirty="0">
                <a:latin typeface="Times New Roman" panose="02020603050405020304" pitchFamily="18" charset="0"/>
                <a:cs typeface="Times New Roman" panose="02020603050405020304" pitchFamily="18" charset="0"/>
              </a:rPr>
              <a:t>valid</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reliable </a:t>
            </a:r>
            <a:r>
              <a:rPr lang="en-US" sz="3200" dirty="0">
                <a:latin typeface="Times New Roman" panose="02020603050405020304" pitchFamily="18" charset="0"/>
                <a:cs typeface="Times New Roman" panose="02020603050405020304" pitchFamily="18" charset="0"/>
              </a:rPr>
              <a:t>and </a:t>
            </a:r>
            <a:r>
              <a:rPr lang="en-US" sz="3200" i="1" dirty="0">
                <a:latin typeface="Times New Roman" panose="02020603050405020304" pitchFamily="18" charset="0"/>
                <a:cs typeface="Times New Roman" panose="02020603050405020304" pitchFamily="18" charset="0"/>
              </a:rPr>
              <a:t>standard</a:t>
            </a:r>
            <a:r>
              <a:rPr lang="en-US" sz="3200" b="1" dirty="0">
                <a:latin typeface="Times New Roman" panose="02020603050405020304" pitchFamily="18" charset="0"/>
                <a:cs typeface="Times New Roman" panose="02020603050405020304" pitchFamily="18" charset="0"/>
              </a:rPr>
              <a:t>:</a:t>
            </a:r>
          </a:p>
          <a:p>
            <a:r>
              <a:rPr lang="en-US" sz="3200" i="1" dirty="0">
                <a:latin typeface="Times New Roman" panose="02020603050405020304" pitchFamily="18" charset="0"/>
                <a:cs typeface="Times New Roman" panose="02020603050405020304" pitchFamily="18" charset="0"/>
              </a:rPr>
              <a:t>Validity</a:t>
            </a:r>
            <a:r>
              <a:rPr lang="en-US" sz="3200" b="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refers to how well the test accurately capture what it attempts to measure. For intelligence tests that, that is “intelligence”. </a:t>
            </a:r>
          </a:p>
          <a:p>
            <a:endParaRPr lang="en-US" sz="3200" dirty="0">
              <a:latin typeface="Times New Roman" panose="02020603050405020304" pitchFamily="18" charset="0"/>
              <a:cs typeface="Times New Roman" panose="02020603050405020304" pitchFamily="18" charset="0"/>
            </a:endParaRPr>
          </a:p>
          <a:p>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0785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just"/>
            <a:r>
              <a:rPr lang="en-US" sz="3200" i="1" dirty="0"/>
              <a:t>Alfred </a:t>
            </a:r>
            <a:r>
              <a:rPr lang="en-US" sz="3200" i="1" dirty="0" err="1"/>
              <a:t>Binet</a:t>
            </a:r>
            <a:r>
              <a:rPr lang="en-US" sz="3200" dirty="0"/>
              <a:t>; Intelligence is judgment or common sense , initiative, the ability to adapt oneself; to judge well, understand well and reason well.</a:t>
            </a:r>
          </a:p>
          <a:p>
            <a:pPr algn="just"/>
            <a:r>
              <a:rPr lang="en-US" sz="3200" i="1" dirty="0"/>
              <a:t>Howard Gardner</a:t>
            </a:r>
            <a:r>
              <a:rPr lang="en-US" sz="3200" dirty="0"/>
              <a:t>; An intelligence is the ability to solve problems or to create products that are valued within one or more cultural settings.</a:t>
            </a:r>
          </a:p>
        </p:txBody>
      </p:sp>
    </p:spTree>
    <p:extLst>
      <p:ext uri="{BB962C8B-B14F-4D97-AF65-F5344CB8AC3E}">
        <p14:creationId xmlns:p14="http://schemas.microsoft.com/office/powerpoint/2010/main" val="1697065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sz="3200" i="1" dirty="0">
                <a:latin typeface="Times New Roman" panose="02020603050405020304" pitchFamily="18" charset="0"/>
                <a:cs typeface="Times New Roman" panose="02020603050405020304" pitchFamily="18" charset="0"/>
              </a:rPr>
              <a:t>Reliability</a:t>
            </a:r>
            <a:r>
              <a:rPr lang="en-US" sz="3200" b="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refers to the stability and consistency of scores the intelligence test produces.    </a:t>
            </a:r>
          </a:p>
          <a:p>
            <a:r>
              <a:rPr lang="en-US" sz="3200" i="1" dirty="0">
                <a:latin typeface="Times New Roman" panose="02020603050405020304" pitchFamily="18" charset="0"/>
                <a:cs typeface="Times New Roman" panose="02020603050405020304" pitchFamily="18" charset="0"/>
              </a:rPr>
              <a:t>Standardization</a:t>
            </a:r>
            <a:r>
              <a:rPr lang="en-US" sz="3200" dirty="0">
                <a:latin typeface="Times New Roman" panose="02020603050405020304" pitchFamily="18" charset="0"/>
                <a:cs typeface="Times New Roman" panose="02020603050405020304" pitchFamily="18" charset="0"/>
              </a:rPr>
              <a:t>-is the process of obtaining a norm or sample of scores representative of the population and helps in interpreting a particular subjects score.</a:t>
            </a:r>
          </a:p>
          <a:p>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915050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latin typeface="Times New Roman" panose="02020603050405020304" pitchFamily="18" charset="0"/>
                <a:cs typeface="Times New Roman" panose="02020603050405020304" pitchFamily="18" charset="0"/>
              </a:rPr>
              <a:t>HEREDITY VERSUS ENVIRONMENT IN DETERMING INTELLIGENCE</a:t>
            </a:r>
            <a:endParaRPr lang="en-GB"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algn="just"/>
            <a:r>
              <a:rPr lang="en-US" sz="3200" dirty="0" smtClean="0">
                <a:latin typeface="Times New Roman" panose="02020603050405020304" pitchFamily="18" charset="0"/>
                <a:cs typeface="Times New Roman" panose="02020603050405020304" pitchFamily="18" charset="0"/>
              </a:rPr>
              <a:t>Intelligence is determined in part by </a:t>
            </a:r>
            <a:r>
              <a:rPr lang="en-US" sz="3200" b="1" dirty="0" smtClean="0">
                <a:latin typeface="Times New Roman" panose="02020603050405020304" pitchFamily="18" charset="0"/>
                <a:cs typeface="Times New Roman" panose="02020603050405020304" pitchFamily="18" charset="0"/>
              </a:rPr>
              <a:t>heredity</a:t>
            </a:r>
            <a:r>
              <a:rPr lang="en-US" sz="3200" dirty="0" smtClean="0">
                <a:latin typeface="Times New Roman" panose="02020603050405020304" pitchFamily="18" charset="0"/>
                <a:cs typeface="Times New Roman" panose="02020603050405020304" pitchFamily="18" charset="0"/>
              </a:rPr>
              <a:t>.</a:t>
            </a:r>
          </a:p>
          <a:p>
            <a:pPr algn="just"/>
            <a:r>
              <a:rPr lang="en-US" sz="3200" dirty="0" smtClean="0">
                <a:latin typeface="Times New Roman" panose="02020603050405020304" pitchFamily="18" charset="0"/>
                <a:cs typeface="Times New Roman" panose="02020603050405020304" pitchFamily="18" charset="0"/>
              </a:rPr>
              <a:t>The closer the biological relationship, the higher the correlation of IQ scores, e.g. the IQ of identical twins correlates +0.90 </a:t>
            </a:r>
          </a:p>
          <a:p>
            <a:pPr algn="just"/>
            <a:r>
              <a:rPr lang="en-US" sz="3200" dirty="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hose of sisters and brothers + 0.50 and cousins +0.15 (</a:t>
            </a:r>
            <a:r>
              <a:rPr lang="en-US" sz="3200" dirty="0" err="1" smtClean="0">
                <a:latin typeface="Times New Roman" panose="02020603050405020304" pitchFamily="18" charset="0"/>
                <a:cs typeface="Times New Roman" panose="02020603050405020304" pitchFamily="18" charset="0"/>
              </a:rPr>
              <a:t>McGue</a:t>
            </a:r>
            <a:r>
              <a:rPr lang="en-US" sz="3200" dirty="0" smtClean="0">
                <a:latin typeface="Times New Roman" panose="02020603050405020304" pitchFamily="18" charset="0"/>
                <a:cs typeface="Times New Roman" panose="02020603050405020304" pitchFamily="18" charset="0"/>
              </a:rPr>
              <a:t> et al., 1993; </a:t>
            </a:r>
            <a:r>
              <a:rPr lang="en-US" sz="3200" dirty="0" err="1" smtClean="0">
                <a:latin typeface="Times New Roman" panose="02020603050405020304" pitchFamily="18" charset="0"/>
                <a:cs typeface="Times New Roman" panose="02020603050405020304" pitchFamily="18" charset="0"/>
              </a:rPr>
              <a:t>Neisser</a:t>
            </a:r>
            <a:r>
              <a:rPr lang="en-US" sz="3200" dirty="0" smtClean="0">
                <a:latin typeface="Times New Roman" panose="02020603050405020304" pitchFamily="18" charset="0"/>
                <a:cs typeface="Times New Roman" panose="02020603050405020304" pitchFamily="18" charset="0"/>
              </a:rPr>
              <a:t> et al., 1996).</a:t>
            </a:r>
          </a:p>
          <a:p>
            <a:pPr algn="just"/>
            <a:r>
              <a:rPr lang="en-US" sz="3200" dirty="0" smtClean="0">
                <a:latin typeface="Times New Roman" panose="02020603050405020304" pitchFamily="18" charset="0"/>
                <a:cs typeface="Times New Roman" panose="02020603050405020304" pitchFamily="18" charset="0"/>
              </a:rPr>
              <a:t>The IQ of identical twins raised separate from birth is highly correlated in as much as those  </a:t>
            </a:r>
          </a:p>
        </p:txBody>
      </p:sp>
    </p:spTree>
    <p:extLst>
      <p:ext uri="{BB962C8B-B14F-4D97-AF65-F5344CB8AC3E}">
        <p14:creationId xmlns:p14="http://schemas.microsoft.com/office/powerpoint/2010/main" val="6598956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Cont.</a:t>
            </a:r>
            <a:endParaRPr lang="en-GB" dirty="0"/>
          </a:p>
        </p:txBody>
      </p:sp>
      <p:sp>
        <p:nvSpPr>
          <p:cNvPr id="3" name="Content Placeholder 2"/>
          <p:cNvSpPr>
            <a:spLocks noGrp="1"/>
          </p:cNvSpPr>
          <p:nvPr>
            <p:ph idx="1"/>
          </p:nvPr>
        </p:nvSpPr>
        <p:spPr/>
        <p:txBody>
          <a:bodyPr>
            <a:normAutofit/>
          </a:bodyPr>
          <a:lstStyle/>
          <a:p>
            <a:pPr lvl="0" algn="just"/>
            <a:r>
              <a:rPr lang="en-US" dirty="0">
                <a:solidFill>
                  <a:prstClr val="black"/>
                </a:solidFill>
              </a:rPr>
              <a:t> </a:t>
            </a:r>
            <a:r>
              <a:rPr lang="en-US" sz="3200" dirty="0" smtClean="0">
                <a:solidFill>
                  <a:prstClr val="black"/>
                </a:solidFill>
                <a:latin typeface="Times New Roman" panose="02020603050405020304" pitchFamily="18" charset="0"/>
                <a:cs typeface="Times New Roman" panose="02020603050405020304" pitchFamily="18" charset="0"/>
              </a:rPr>
              <a:t>raised together and supported by the role of genetic factors.</a:t>
            </a:r>
            <a:endParaRPr lang="en-US" sz="3200" dirty="0">
              <a:solidFill>
                <a:prstClr val="black"/>
              </a:solidFill>
              <a:latin typeface="Times New Roman" panose="02020603050405020304" pitchFamily="18" charset="0"/>
              <a:cs typeface="Times New Roman" panose="02020603050405020304" pitchFamily="18" charset="0"/>
            </a:endParaRPr>
          </a:p>
          <a:p>
            <a:pPr lvl="0" algn="just"/>
            <a:r>
              <a:rPr lang="en-US" sz="3200" dirty="0" smtClean="0">
                <a:solidFill>
                  <a:prstClr val="black"/>
                </a:solidFill>
                <a:latin typeface="Times New Roman" panose="02020603050405020304" pitchFamily="18" charset="0"/>
                <a:cs typeface="Times New Roman" panose="02020603050405020304" pitchFamily="18" charset="0"/>
              </a:rPr>
              <a:t>The </a:t>
            </a:r>
            <a:r>
              <a:rPr lang="en-US" sz="3200" dirty="0">
                <a:solidFill>
                  <a:prstClr val="black"/>
                </a:solidFill>
                <a:latin typeface="Times New Roman" panose="02020603050405020304" pitchFamily="18" charset="0"/>
                <a:cs typeface="Times New Roman" panose="02020603050405020304" pitchFamily="18" charset="0"/>
              </a:rPr>
              <a:t>IQ of biological children are likely to be similar with those of biological parents based </a:t>
            </a:r>
            <a:r>
              <a:rPr lang="en-US" sz="3200" dirty="0" smtClean="0">
                <a:solidFill>
                  <a:prstClr val="black"/>
                </a:solidFill>
                <a:latin typeface="Times New Roman" panose="02020603050405020304" pitchFamily="18" charset="0"/>
                <a:cs typeface="Times New Roman" panose="02020603050405020304" pitchFamily="18" charset="0"/>
              </a:rPr>
              <a:t>on </a:t>
            </a:r>
            <a:r>
              <a:rPr lang="en-US" sz="3200" dirty="0" smtClean="0">
                <a:latin typeface="Times New Roman" panose="02020603050405020304" pitchFamily="18" charset="0"/>
                <a:cs typeface="Times New Roman" panose="02020603050405020304" pitchFamily="18" charset="0"/>
              </a:rPr>
              <a:t>evidence of +0.40 to +0.50 than with adoptive parents, the correlation is +0.10 to +0.20 (Jencks, 1972; Munsinger,1978).  </a:t>
            </a:r>
          </a:p>
          <a:p>
            <a:pPr algn="just"/>
            <a:r>
              <a:rPr lang="en-US" sz="3200" i="0" u="none" strike="noStrike" baseline="0" dirty="0" smtClean="0">
                <a:latin typeface="Times New Roman" panose="02020603050405020304" pitchFamily="18" charset="0"/>
                <a:cs typeface="Times New Roman" panose="02020603050405020304" pitchFamily="18" charset="0"/>
              </a:rPr>
              <a:t>There is an increasing hereditability</a:t>
            </a:r>
            <a:r>
              <a:rPr lang="en-US" sz="3200" i="0" u="none" strike="noStrike" dirty="0" smtClean="0">
                <a:latin typeface="Times New Roman" panose="02020603050405020304" pitchFamily="18" charset="0"/>
                <a:cs typeface="Times New Roman" panose="02020603050405020304" pitchFamily="18" charset="0"/>
              </a:rPr>
              <a:t> with</a:t>
            </a:r>
            <a:r>
              <a:rPr lang="en-US" sz="3200" i="0" u="none" strike="noStrike" dirty="0" smtClean="0">
                <a:latin typeface="Palatino-Roman"/>
              </a:rPr>
              <a:t> </a:t>
            </a:r>
            <a:r>
              <a:rPr lang="en-US" sz="3200" i="0" u="none" strike="noStrike" dirty="0" smtClean="0">
                <a:latin typeface="Times New Roman" panose="02020603050405020304" pitchFamily="18" charset="0"/>
                <a:cs typeface="Times New Roman" panose="02020603050405020304" pitchFamily="18" charset="0"/>
              </a:rPr>
              <a:t>age</a:t>
            </a:r>
            <a:endParaRPr lang="en-US" sz="3200" i="0" u="none" strike="noStrike" baseline="0" dirty="0">
              <a:latin typeface="Times New Roman" panose="02020603050405020304" pitchFamily="18" charset="0"/>
              <a:cs typeface="Times New Roman" panose="02020603050405020304" pitchFamily="18" charset="0"/>
            </a:endParaRPr>
          </a:p>
          <a:p>
            <a:pPr algn="just"/>
            <a:endParaRPr lang="en-US" b="0" i="0" u="none" strike="noStrike" baseline="0" dirty="0" smtClean="0">
              <a:latin typeface="Palatino-Roman"/>
            </a:endParaRPr>
          </a:p>
          <a:p>
            <a:pPr algn="just"/>
            <a:endParaRPr lang="en-US" dirty="0" smtClean="0">
              <a:latin typeface="Palatino-Roman"/>
            </a:endParaRPr>
          </a:p>
          <a:p>
            <a:pPr marL="0" indent="0" algn="just">
              <a:buNone/>
            </a:pPr>
            <a:endParaRPr lang="en-US" dirty="0" smtClean="0">
              <a:latin typeface="Palatino-Roman"/>
            </a:endParaRPr>
          </a:p>
        </p:txBody>
      </p:sp>
    </p:spTree>
    <p:extLst>
      <p:ext uri="{BB962C8B-B14F-4D97-AF65-F5344CB8AC3E}">
        <p14:creationId xmlns:p14="http://schemas.microsoft.com/office/powerpoint/2010/main" val="191122001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Cont.</a:t>
            </a:r>
            <a:endParaRPr lang="en-GB" dirty="0"/>
          </a:p>
        </p:txBody>
      </p:sp>
      <p:sp>
        <p:nvSpPr>
          <p:cNvPr id="3" name="Content Placeholder 2"/>
          <p:cNvSpPr>
            <a:spLocks noGrp="1"/>
          </p:cNvSpPr>
          <p:nvPr>
            <p:ph idx="1"/>
          </p:nvPr>
        </p:nvSpPr>
        <p:spPr/>
        <p:txBody>
          <a:bodyPr/>
          <a:lstStyle/>
          <a:p>
            <a:pPr marL="0" indent="0" algn="just">
              <a:buNone/>
            </a:pPr>
            <a:r>
              <a:rPr lang="en-US" sz="3200" dirty="0" smtClean="0">
                <a:latin typeface="Times New Roman" panose="02020603050405020304" pitchFamily="18" charset="0"/>
                <a:cs typeface="Times New Roman" panose="02020603050405020304" pitchFamily="18" charset="0"/>
              </a:rPr>
              <a:t>as individuals grow  increasingly   tend to  choose to change their environment as</a:t>
            </a:r>
            <a:r>
              <a:rPr lang="en-US"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to allow expression of their genetically determined tendencies and preferences (</a:t>
            </a:r>
            <a:r>
              <a:rPr lang="en-US" sz="3200" dirty="0" err="1" smtClean="0">
                <a:latin typeface="Times New Roman" panose="02020603050405020304" pitchFamily="18" charset="0"/>
                <a:cs typeface="Times New Roman" panose="02020603050405020304" pitchFamily="18" charset="0"/>
              </a:rPr>
              <a:t>Neisser</a:t>
            </a:r>
            <a:r>
              <a:rPr lang="en-US" sz="3200" dirty="0" smtClean="0">
                <a:latin typeface="Times New Roman" panose="02020603050405020304" pitchFamily="18" charset="0"/>
                <a:cs typeface="Times New Roman" panose="02020603050405020304" pitchFamily="18" charset="0"/>
              </a:rPr>
              <a:t> et al.,).</a:t>
            </a:r>
          </a:p>
          <a:p>
            <a:pPr algn="just"/>
            <a:r>
              <a:rPr lang="en-US" sz="3200" b="1" dirty="0" smtClean="0">
                <a:latin typeface="Times New Roman" panose="02020603050405020304" pitchFamily="18" charset="0"/>
                <a:cs typeface="Times New Roman" panose="02020603050405020304" pitchFamily="18" charset="0"/>
              </a:rPr>
              <a:t>Environment factors: </a:t>
            </a:r>
            <a:r>
              <a:rPr lang="en-US" sz="3200" dirty="0" smtClean="0">
                <a:latin typeface="Times New Roman" panose="02020603050405020304" pitchFamily="18" charset="0"/>
                <a:cs typeface="Times New Roman" panose="02020603050405020304" pitchFamily="18" charset="0"/>
              </a:rPr>
              <a:t>these also have a significant role around the world known as the </a:t>
            </a:r>
            <a:r>
              <a:rPr lang="en-US" sz="3200" b="1" dirty="0" smtClean="0">
                <a:latin typeface="Times New Roman" panose="02020603050405020304" pitchFamily="18" charset="0"/>
                <a:cs typeface="Times New Roman" panose="02020603050405020304" pitchFamily="18" charset="0"/>
              </a:rPr>
              <a:t>Flynn effect.</a:t>
            </a:r>
            <a:endParaRPr lang="en-US" sz="3200" b="1" dirty="0">
              <a:latin typeface="Times New Roman" panose="02020603050405020304" pitchFamily="18" charset="0"/>
              <a:cs typeface="Times New Roman" panose="02020603050405020304" pitchFamily="18" charset="0"/>
            </a:endParaRPr>
          </a:p>
          <a:p>
            <a:pPr marL="0" indent="0" algn="just">
              <a:buNone/>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686695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Cont.</a:t>
            </a:r>
            <a:endParaRPr lang="en-GB" dirty="0"/>
          </a:p>
        </p:txBody>
      </p:sp>
      <p:sp>
        <p:nvSpPr>
          <p:cNvPr id="3" name="Content Placeholder 2"/>
          <p:cNvSpPr>
            <a:spLocks noGrp="1"/>
          </p:cNvSpPr>
          <p:nvPr>
            <p:ph idx="1"/>
          </p:nvPr>
        </p:nvSpPr>
        <p:spPr/>
        <p:txBody>
          <a:bodyPr/>
          <a:lstStyle/>
          <a:p>
            <a:pPr algn="just"/>
            <a:r>
              <a:rPr lang="en-US" sz="3200" dirty="0" smtClean="0">
                <a:latin typeface="Times New Roman" panose="02020603050405020304" pitchFamily="18" charset="0"/>
                <a:cs typeface="Times New Roman" panose="02020603050405020304" pitchFamily="18" charset="0"/>
              </a:rPr>
              <a:t>There has been a rapid increase of IQ levels at  all ages in recent decades</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around the world  (Flynn, 1987).</a:t>
            </a:r>
          </a:p>
          <a:p>
            <a:pPr algn="just"/>
            <a:r>
              <a:rPr lang="en-US" sz="3200" dirty="0" smtClean="0">
                <a:latin typeface="Times New Roman" panose="02020603050405020304" pitchFamily="18" charset="0"/>
                <a:cs typeface="Times New Roman" panose="02020603050405020304" pitchFamily="18" charset="0"/>
              </a:rPr>
              <a:t>The reasons for the increase are:</a:t>
            </a:r>
          </a:p>
          <a:p>
            <a:pPr algn="jus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Urbanization</a:t>
            </a:r>
          </a:p>
          <a:p>
            <a:pPr algn="jus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Improvements in nutrition and educational opportunities.</a:t>
            </a:r>
          </a:p>
          <a:p>
            <a:pPr algn="jus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Media exposure</a:t>
            </a:r>
          </a:p>
          <a:p>
            <a:pPr algn="just">
              <a:buFont typeface="Wingdings" panose="05000000000000000000" pitchFamily="2" charset="2"/>
              <a:buChar char="Ø"/>
            </a:pPr>
            <a:endParaRPr lang="en-GB" dirty="0"/>
          </a:p>
        </p:txBody>
      </p:sp>
    </p:spTree>
    <p:extLst>
      <p:ext uri="{BB962C8B-B14F-4D97-AF65-F5344CB8AC3E}">
        <p14:creationId xmlns:p14="http://schemas.microsoft.com/office/powerpoint/2010/main" val="250063862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err="1" smtClean="0"/>
              <a:t>cont</a:t>
            </a:r>
            <a:endParaRPr lang="en-GB" dirty="0"/>
          </a:p>
        </p:txBody>
      </p:sp>
      <p:sp>
        <p:nvSpPr>
          <p:cNvPr id="3" name="Content Placeholder 2"/>
          <p:cNvSpPr>
            <a:spLocks noGrp="1"/>
          </p:cNvSpPr>
          <p:nvPr>
            <p:ph idx="1"/>
          </p:nvPr>
        </p:nvSpPr>
        <p:spPr/>
        <p:txBody>
          <a:bodyPr>
            <a:normAutofit lnSpcReduction="10000"/>
          </a:bodyPr>
          <a:lstStyle/>
          <a:p>
            <a:pPr algn="just"/>
            <a:r>
              <a:rPr lang="en-US" sz="3200" dirty="0" smtClean="0">
                <a:latin typeface="Times New Roman" panose="02020603050405020304" pitchFamily="18" charset="0"/>
                <a:cs typeface="Times New Roman" panose="02020603050405020304" pitchFamily="18" charset="0"/>
              </a:rPr>
              <a:t>Other roles of environmental factors in determining intelligence are:</a:t>
            </a:r>
          </a:p>
          <a:p>
            <a:pPr algn="just">
              <a:buFont typeface="Wingdings" panose="05000000000000000000" pitchFamily="2" charset="2"/>
              <a:buChar char="Ø"/>
            </a:pPr>
            <a:r>
              <a:rPr lang="en-US" sz="3200" b="1" dirty="0" smtClean="0">
                <a:latin typeface="Times New Roman" panose="02020603050405020304" pitchFamily="18" charset="0"/>
                <a:cs typeface="Times New Roman" panose="02020603050405020304" pitchFamily="18" charset="0"/>
              </a:rPr>
              <a:t>Environmental enrichment</a:t>
            </a:r>
            <a:r>
              <a:rPr lang="en-US" sz="3200" dirty="0" smtClean="0">
                <a:latin typeface="Times New Roman" panose="02020603050405020304" pitchFamily="18" charset="0"/>
                <a:cs typeface="Times New Roman" panose="02020603050405020304" pitchFamily="18" charset="0"/>
              </a:rPr>
              <a:t>- in the placement of children from sterile, restricted environments into favourable ones brings  positive aspects of increasing intellectual growth. </a:t>
            </a:r>
          </a:p>
          <a:p>
            <a:pPr algn="jus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Students who </a:t>
            </a:r>
            <a:r>
              <a:rPr lang="en-US" sz="3200" b="1" dirty="0" smtClean="0">
                <a:latin typeface="Times New Roman" panose="02020603050405020304" pitchFamily="18" charset="0"/>
                <a:cs typeface="Times New Roman" panose="02020603050405020304" pitchFamily="18" charset="0"/>
              </a:rPr>
              <a:t>stay longer</a:t>
            </a:r>
            <a:r>
              <a:rPr lang="en-US" sz="3200" dirty="0" smtClean="0">
                <a:latin typeface="Times New Roman" panose="02020603050405020304" pitchFamily="18" charset="0"/>
                <a:cs typeface="Times New Roman" panose="02020603050405020304" pitchFamily="18" charset="0"/>
              </a:rPr>
              <a:t> in school enhances intellectual growth than those who  attend</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714100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Cont.</a:t>
            </a:r>
            <a:endParaRPr lang="en-GB" dirty="0"/>
          </a:p>
        </p:txBody>
      </p:sp>
      <p:sp>
        <p:nvSpPr>
          <p:cNvPr id="3" name="Content Placeholder 2"/>
          <p:cNvSpPr>
            <a:spLocks noGrp="1"/>
          </p:cNvSpPr>
          <p:nvPr>
            <p:ph idx="1"/>
          </p:nvPr>
        </p:nvSpPr>
        <p:spPr>
          <a:xfrm>
            <a:off x="0" y="609600"/>
            <a:ext cx="8229600" cy="4525963"/>
          </a:xfrm>
        </p:spPr>
        <p:txBody>
          <a:bodyPr/>
          <a:lstStyle/>
          <a:p>
            <a:pPr marL="0" indent="0" algn="just">
              <a:buNone/>
            </a:pPr>
            <a:r>
              <a:rPr lang="en-US"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irregularly.</a:t>
            </a:r>
          </a:p>
          <a:p>
            <a:pPr algn="just"/>
            <a:r>
              <a:rPr lang="en-US" sz="3200" dirty="0" smtClean="0">
                <a:latin typeface="Times New Roman" panose="02020603050405020304" pitchFamily="18" charset="0"/>
                <a:cs typeface="Times New Roman" panose="02020603050405020304" pitchFamily="18" charset="0"/>
              </a:rPr>
              <a:t>Both heredity and environmental factors play a role intelligence. </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122488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smtClean="0">
                <a:latin typeface="Times New Roman" panose="02020603050405020304" pitchFamily="18" charset="0"/>
                <a:cs typeface="Times New Roman" panose="02020603050405020304" pitchFamily="18" charset="0"/>
              </a:rPr>
              <a:t>REFERENCES</a:t>
            </a:r>
            <a:endParaRPr lang="en-GB"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lvl="0" algn="just" fontAlgn="base">
              <a:lnSpc>
                <a:spcPct val="115000"/>
              </a:lnSpc>
            </a:pPr>
            <a:r>
              <a:rPr lang="en-GB" sz="3200" dirty="0" smtClean="0">
                <a:latin typeface="Times New Roman" panose="02020603050405020304" pitchFamily="18" charset="0"/>
                <a:ea typeface="Times New Roman"/>
                <a:cs typeface="Times New Roman" panose="02020603050405020304" pitchFamily="18" charset="0"/>
              </a:rPr>
              <a:t>Baron</a:t>
            </a:r>
            <a:r>
              <a:rPr lang="en-GB" sz="3200" dirty="0">
                <a:latin typeface="Times New Roman" panose="02020603050405020304" pitchFamily="18" charset="0"/>
                <a:ea typeface="Times New Roman"/>
                <a:cs typeface="Times New Roman" panose="02020603050405020304" pitchFamily="18" charset="0"/>
              </a:rPr>
              <a:t>. R.A (2002). </a:t>
            </a:r>
            <a:r>
              <a:rPr lang="en-GB" sz="3200" b="1" dirty="0">
                <a:latin typeface="Times New Roman" panose="02020603050405020304" pitchFamily="18" charset="0"/>
                <a:ea typeface="Times New Roman"/>
                <a:cs typeface="Times New Roman" panose="02020603050405020304" pitchFamily="18" charset="0"/>
              </a:rPr>
              <a:t>Psychology</a:t>
            </a:r>
            <a:r>
              <a:rPr lang="en-GB" sz="3200" dirty="0">
                <a:latin typeface="Times New Roman" panose="02020603050405020304" pitchFamily="18" charset="0"/>
                <a:ea typeface="Times New Roman"/>
                <a:cs typeface="Times New Roman" panose="02020603050405020304" pitchFamily="18" charset="0"/>
              </a:rPr>
              <a:t>. Prentice-Hall</a:t>
            </a:r>
            <a:r>
              <a:rPr lang="en-GB" sz="3200" dirty="0" smtClean="0">
                <a:latin typeface="Times New Roman" panose="02020603050405020304" pitchFamily="18" charset="0"/>
                <a:ea typeface="Times New Roman"/>
                <a:cs typeface="Times New Roman" panose="02020603050405020304" pitchFamily="18" charset="0"/>
              </a:rPr>
              <a:t>.</a:t>
            </a:r>
          </a:p>
          <a:p>
            <a:pPr lvl="0" algn="just" fontAlgn="base">
              <a:lnSpc>
                <a:spcPct val="115000"/>
              </a:lnSpc>
            </a:pPr>
            <a:r>
              <a:rPr lang="en-GB" sz="3200" dirty="0" smtClean="0">
                <a:latin typeface="Times New Roman" panose="02020603050405020304" pitchFamily="18" charset="0"/>
                <a:ea typeface="Times New Roman"/>
                <a:cs typeface="Times New Roman" panose="02020603050405020304" pitchFamily="18" charset="0"/>
              </a:rPr>
              <a:t>Coon, D. and </a:t>
            </a:r>
            <a:r>
              <a:rPr lang="en-GB" sz="3200" dirty="0" err="1" smtClean="0">
                <a:latin typeface="Times New Roman" panose="02020603050405020304" pitchFamily="18" charset="0"/>
                <a:ea typeface="Times New Roman"/>
                <a:cs typeface="Times New Roman" panose="02020603050405020304" pitchFamily="18" charset="0"/>
              </a:rPr>
              <a:t>Mitter</a:t>
            </a:r>
            <a:r>
              <a:rPr lang="en-GB" sz="3200" dirty="0" smtClean="0">
                <a:latin typeface="Times New Roman" panose="02020603050405020304" pitchFamily="18" charset="0"/>
                <a:ea typeface="Times New Roman"/>
                <a:cs typeface="Times New Roman" panose="02020603050405020304" pitchFamily="18" charset="0"/>
              </a:rPr>
              <a:t>. J. O.(2010). </a:t>
            </a:r>
            <a:r>
              <a:rPr lang="en-GB" sz="3200" b="1" dirty="0" smtClean="0">
                <a:latin typeface="Times New Roman" panose="02020603050405020304" pitchFamily="18" charset="0"/>
                <a:ea typeface="Times New Roman"/>
                <a:cs typeface="Times New Roman" panose="02020603050405020304" pitchFamily="18" charset="0"/>
              </a:rPr>
              <a:t>Introduction to Psychology:</a:t>
            </a:r>
            <a:r>
              <a:rPr lang="en-GB" sz="3200" dirty="0" smtClean="0">
                <a:latin typeface="Times New Roman" panose="02020603050405020304" pitchFamily="18" charset="0"/>
                <a:ea typeface="Times New Roman"/>
                <a:cs typeface="Times New Roman" panose="02020603050405020304" pitchFamily="18" charset="0"/>
              </a:rPr>
              <a:t> </a:t>
            </a:r>
            <a:r>
              <a:rPr lang="en-GB" sz="3200" b="1" dirty="0" smtClean="0">
                <a:latin typeface="Times New Roman" panose="02020603050405020304" pitchFamily="18" charset="0"/>
                <a:ea typeface="Times New Roman"/>
                <a:cs typeface="Times New Roman" panose="02020603050405020304" pitchFamily="18" charset="0"/>
              </a:rPr>
              <a:t>Gateways to mind and behaviour with </a:t>
            </a:r>
            <a:r>
              <a:rPr lang="en-GB" sz="3200" b="1" dirty="0" err="1" smtClean="0">
                <a:latin typeface="Times New Roman" panose="02020603050405020304" pitchFamily="18" charset="0"/>
                <a:ea typeface="Times New Roman"/>
                <a:cs typeface="Times New Roman" panose="02020603050405020304" pitchFamily="18" charset="0"/>
              </a:rPr>
              <a:t>concerpt</a:t>
            </a:r>
            <a:r>
              <a:rPr lang="en-GB" sz="3200" b="1" dirty="0" smtClean="0">
                <a:latin typeface="Times New Roman" panose="02020603050405020304" pitchFamily="18" charset="0"/>
                <a:ea typeface="Times New Roman"/>
                <a:cs typeface="Times New Roman" panose="02020603050405020304" pitchFamily="18" charset="0"/>
              </a:rPr>
              <a:t> maps.</a:t>
            </a:r>
            <a:r>
              <a:rPr lang="en-GB" sz="3200" dirty="0" smtClean="0">
                <a:latin typeface="Times New Roman" panose="02020603050405020304" pitchFamily="18" charset="0"/>
                <a:ea typeface="Times New Roman"/>
                <a:cs typeface="Times New Roman" panose="02020603050405020304" pitchFamily="18" charset="0"/>
              </a:rPr>
              <a:t> Belmont, CA: </a:t>
            </a:r>
            <a:r>
              <a:rPr lang="en-GB" sz="3200" dirty="0" err="1" smtClean="0">
                <a:latin typeface="Times New Roman" panose="02020603050405020304" pitchFamily="18" charset="0"/>
                <a:ea typeface="Times New Roman"/>
                <a:cs typeface="Times New Roman" panose="02020603050405020304" pitchFamily="18" charset="0"/>
              </a:rPr>
              <a:t>Wadsorth</a:t>
            </a:r>
            <a:r>
              <a:rPr lang="en-GB" sz="3200" dirty="0" smtClean="0">
                <a:latin typeface="Times New Roman" panose="02020603050405020304" pitchFamily="18" charset="0"/>
                <a:ea typeface="Times New Roman"/>
                <a:cs typeface="Times New Roman" panose="02020603050405020304" pitchFamily="18" charset="0"/>
              </a:rPr>
              <a:t>.</a:t>
            </a:r>
            <a:endParaRPr lang="en-GB" sz="3200" dirty="0">
              <a:latin typeface="Times New Roman" panose="02020603050405020304" pitchFamily="18" charset="0"/>
              <a:ea typeface="Times New Roman"/>
              <a:cs typeface="Times New Roman" panose="02020603050405020304" pitchFamily="18" charset="0"/>
            </a:endParaRPr>
          </a:p>
          <a:p>
            <a:pPr lvl="0"/>
            <a:r>
              <a:rPr lang="en-GB" sz="3200" dirty="0">
                <a:solidFill>
                  <a:prstClr val="black"/>
                </a:solidFill>
              </a:rPr>
              <a:t>Witting. A.F (2001). </a:t>
            </a:r>
            <a:r>
              <a:rPr lang="en-GB" sz="3200" b="1" dirty="0">
                <a:solidFill>
                  <a:prstClr val="black"/>
                </a:solidFill>
                <a:latin typeface="Times New Roman" panose="02020603050405020304" pitchFamily="18" charset="0"/>
                <a:cs typeface="Times New Roman" panose="02020603050405020304" pitchFamily="18" charset="0"/>
              </a:rPr>
              <a:t>Introduction to </a:t>
            </a:r>
            <a:r>
              <a:rPr lang="en-GB" sz="3200" b="1" dirty="0" smtClean="0">
                <a:solidFill>
                  <a:prstClr val="black"/>
                </a:solidFill>
                <a:latin typeface="Times New Roman" panose="02020603050405020304" pitchFamily="18" charset="0"/>
                <a:cs typeface="Times New Roman" panose="02020603050405020304" pitchFamily="18" charset="0"/>
              </a:rPr>
              <a:t>psychology  </a:t>
            </a:r>
            <a:r>
              <a:rPr lang="en-GB" sz="3200" b="1" dirty="0">
                <a:solidFill>
                  <a:prstClr val="black"/>
                </a:solidFill>
                <a:latin typeface="Times New Roman" panose="02020603050405020304" pitchFamily="18" charset="0"/>
                <a:cs typeface="Times New Roman" panose="02020603050405020304" pitchFamily="18" charset="0"/>
              </a:rPr>
              <a:t>2</a:t>
            </a:r>
            <a:r>
              <a:rPr lang="en-GB" sz="3200" b="1" baseline="30000" dirty="0">
                <a:solidFill>
                  <a:prstClr val="black"/>
                </a:solidFill>
                <a:latin typeface="Times New Roman" panose="02020603050405020304" pitchFamily="18" charset="0"/>
                <a:cs typeface="Times New Roman" panose="02020603050405020304" pitchFamily="18" charset="0"/>
              </a:rPr>
              <a:t>nd</a:t>
            </a:r>
            <a:r>
              <a:rPr lang="en-GB" sz="3200" b="1" dirty="0">
                <a:solidFill>
                  <a:prstClr val="black"/>
                </a:solidFill>
                <a:latin typeface="Times New Roman" panose="02020603050405020304" pitchFamily="18" charset="0"/>
                <a:cs typeface="Times New Roman" panose="02020603050405020304" pitchFamily="18" charset="0"/>
              </a:rPr>
              <a:t> ed. </a:t>
            </a:r>
            <a:r>
              <a:rPr lang="en-GB" sz="3200" dirty="0">
                <a:solidFill>
                  <a:prstClr val="black"/>
                </a:solidFill>
                <a:latin typeface="Times New Roman" panose="02020603050405020304" pitchFamily="18" charset="0"/>
                <a:cs typeface="Times New Roman" panose="02020603050405020304" pitchFamily="18" charset="0"/>
              </a:rPr>
              <a:t>New York: The McGraw Hill.</a:t>
            </a:r>
          </a:p>
          <a:p>
            <a:pPr>
              <a:spcAft>
                <a:spcPts val="1000"/>
              </a:spcAft>
            </a:pPr>
            <a:endParaRPr lang="en-GB" sz="3200" baseline="-25000" dirty="0" smtClean="0">
              <a:solidFill>
                <a:srgbClr val="444444"/>
              </a:solidFill>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38934895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r>
              <a:rPr lang="en-US" sz="3200" i="1" dirty="0"/>
              <a:t>D Wechsler, </a:t>
            </a:r>
            <a:r>
              <a:rPr lang="en-US" sz="3200" dirty="0"/>
              <a:t>A global concept that involves an individuals ability to act purposefully, think rationally and deal effectively with the environment.</a:t>
            </a:r>
          </a:p>
          <a:p>
            <a:pPr>
              <a:buNone/>
            </a:pPr>
            <a:r>
              <a:rPr lang="en-US" sz="3200" dirty="0"/>
              <a:t>  </a:t>
            </a:r>
            <a:endParaRPr lang="en-GB" sz="3200" dirty="0"/>
          </a:p>
        </p:txBody>
      </p:sp>
    </p:spTree>
    <p:extLst>
      <p:ext uri="{BB962C8B-B14F-4D97-AF65-F5344CB8AC3E}">
        <p14:creationId xmlns:p14="http://schemas.microsoft.com/office/powerpoint/2010/main" val="3098866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6632"/>
            <a:ext cx="8712968" cy="432048"/>
          </a:xfrm>
        </p:spPr>
        <p:txBody>
          <a:bodyPr>
            <a:normAutofit fontScale="90000"/>
          </a:bodyPr>
          <a:lstStyle/>
          <a:p>
            <a:pPr algn="just"/>
            <a:endParaRPr lang="en-GB"/>
          </a:p>
        </p:txBody>
      </p:sp>
      <p:sp>
        <p:nvSpPr>
          <p:cNvPr id="3" name="Content Placeholder 2"/>
          <p:cNvSpPr>
            <a:spLocks noGrp="1"/>
          </p:cNvSpPr>
          <p:nvPr>
            <p:ph idx="1"/>
          </p:nvPr>
        </p:nvSpPr>
        <p:spPr/>
        <p:txBody>
          <a:bodyPr>
            <a:normAutofit fontScale="85000" lnSpcReduction="20000"/>
          </a:bodyPr>
          <a:lstStyle/>
          <a:p>
            <a:pPr algn="just">
              <a:lnSpc>
                <a:spcPct val="120000"/>
              </a:lnSpc>
            </a:pPr>
            <a:r>
              <a:rPr lang="en-GB" sz="3200" dirty="0" smtClean="0">
                <a:latin typeface="Times New Roman" panose="02020603050405020304" pitchFamily="18" charset="0"/>
                <a:cs typeface="Times New Roman" panose="02020603050405020304" pitchFamily="18" charset="0"/>
              </a:rPr>
              <a:t>People’s level of intelligence is closely linked to their self support.</a:t>
            </a:r>
          </a:p>
          <a:p>
            <a:pPr algn="just">
              <a:lnSpc>
                <a:spcPct val="120000"/>
              </a:lnSpc>
            </a:pPr>
            <a:r>
              <a:rPr lang="en-GB" sz="3200" dirty="0" smtClean="0">
                <a:latin typeface="Times New Roman" panose="02020603050405020304" pitchFamily="18" charset="0"/>
                <a:cs typeface="Times New Roman" panose="02020603050405020304" pitchFamily="18" charset="0"/>
              </a:rPr>
              <a:t>Intelligence is expressed in many forms and seem to take different forms as:</a:t>
            </a:r>
          </a:p>
          <a:p>
            <a:pPr algn="just">
              <a:lnSpc>
                <a:spcPct val="120000"/>
              </a:lnSpc>
              <a:buFont typeface="Wingdings" panose="05000000000000000000" pitchFamily="2" charset="2"/>
              <a:buChar char="Ø"/>
            </a:pPr>
            <a:r>
              <a:rPr lang="en-GB" sz="3200" dirty="0" smtClean="0">
                <a:latin typeface="Times New Roman" panose="02020603050405020304" pitchFamily="18" charset="0"/>
                <a:cs typeface="Times New Roman" panose="02020603050405020304" pitchFamily="18" charset="0"/>
              </a:rPr>
              <a:t>Intelligence can be defined as</a:t>
            </a:r>
            <a:r>
              <a:rPr lang="en-GB" sz="3500" dirty="0" smtClean="0">
                <a:latin typeface="Times New Roman" panose="02020603050405020304" pitchFamily="18" charset="0"/>
                <a:cs typeface="Times New Roman" panose="02020603050405020304" pitchFamily="18" charset="0"/>
              </a:rPr>
              <a:t> </a:t>
            </a:r>
            <a:r>
              <a:rPr lang="en-US" sz="3500" b="0" u="none" strike="noStrike" baseline="0" dirty="0" smtClean="0">
                <a:latin typeface="Times New Roman" panose="02020603050405020304" pitchFamily="18" charset="0"/>
                <a:cs typeface="Times New Roman" panose="02020603050405020304" pitchFamily="18" charset="0"/>
              </a:rPr>
              <a:t>individuals’ abilities to understand complex ideas,  to adapt effectively to the environment, to learn from experience, to engage in various forms of reasoning, to overcome obstacles by careful thought.</a:t>
            </a:r>
            <a:endParaRPr lang="en-GB" sz="3500" dirty="0" smtClean="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pPr marL="0" indent="0">
              <a:buNone/>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0748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Theories of Intelligence</a:t>
            </a:r>
            <a:endParaRPr lang="en-GB" b="1" dirty="0"/>
          </a:p>
        </p:txBody>
      </p:sp>
      <p:sp>
        <p:nvSpPr>
          <p:cNvPr id="3" name="Content Placeholder 2"/>
          <p:cNvSpPr>
            <a:spLocks noGrp="1"/>
          </p:cNvSpPr>
          <p:nvPr>
            <p:ph idx="1"/>
          </p:nvPr>
        </p:nvSpPr>
        <p:spPr/>
        <p:txBody>
          <a:bodyPr>
            <a:normAutofit/>
          </a:bodyPr>
          <a:lstStyle/>
          <a:p>
            <a:endParaRPr lang="en-GB" dirty="0" smtClean="0">
              <a:solidFill>
                <a:srgbClr val="373D3F"/>
              </a:solidFill>
              <a:effectLst/>
              <a:latin typeface="Georgia"/>
              <a:ea typeface="Times New Roman"/>
              <a:cs typeface="Times New Roman"/>
            </a:endParaRPr>
          </a:p>
          <a:p>
            <a:pPr algn="just"/>
            <a:r>
              <a:rPr lang="en-GB" sz="3200" dirty="0" smtClean="0">
                <a:effectLst/>
                <a:latin typeface="Times New Roman" panose="02020603050405020304" pitchFamily="18" charset="0"/>
                <a:ea typeface="Times New Roman"/>
                <a:cs typeface="Times New Roman" panose="02020603050405020304" pitchFamily="18" charset="0"/>
              </a:rPr>
              <a:t>Charles Spearman (1863–1945) hypothesized that there must be a single underlying construct that all of these items measure.</a:t>
            </a:r>
          </a:p>
          <a:p>
            <a:pPr algn="just"/>
            <a:r>
              <a:rPr lang="en-GB" sz="3200" dirty="0" smtClean="0">
                <a:latin typeface="Times New Roman" panose="02020603050405020304" pitchFamily="18" charset="0"/>
                <a:cs typeface="Times New Roman" panose="02020603050405020304" pitchFamily="18" charset="0"/>
              </a:rPr>
              <a:t>Spearman</a:t>
            </a:r>
            <a:r>
              <a:rPr lang="en-GB" sz="3200" i="1" dirty="0" smtClean="0">
                <a:effectLst/>
                <a:latin typeface="Times New Roman" panose="02020603050405020304" pitchFamily="18" charset="0"/>
                <a:ea typeface="Times New Roman"/>
                <a:cs typeface="Times New Roman" panose="02020603050405020304" pitchFamily="18" charset="0"/>
              </a:rPr>
              <a:t> </a:t>
            </a:r>
            <a:r>
              <a:rPr lang="en-GB" sz="3200" dirty="0" smtClean="0">
                <a:effectLst/>
                <a:latin typeface="Times New Roman" panose="02020603050405020304" pitchFamily="18" charset="0"/>
                <a:ea typeface="Times New Roman"/>
                <a:cs typeface="Times New Roman" panose="02020603050405020304" pitchFamily="18" charset="0"/>
              </a:rPr>
              <a:t>called the construct that the different abilities and skills measured on intelligence tests have in common the general intelligence factor (g).</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2566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Autofit/>
          </a:bodyPr>
          <a:lstStyle/>
          <a:p>
            <a:pPr algn="just">
              <a:lnSpc>
                <a:spcPct val="150000"/>
              </a:lnSpc>
              <a:spcAft>
                <a:spcPts val="1000"/>
              </a:spcAft>
            </a:pPr>
            <a:r>
              <a:rPr lang="en-GB" sz="3200" b="1" dirty="0" smtClean="0">
                <a:effectLst/>
                <a:latin typeface="Times New Roman" panose="02020603050405020304" pitchFamily="18" charset="0"/>
                <a:ea typeface="Calibri"/>
                <a:cs typeface="Times New Roman" panose="02020603050405020304" pitchFamily="18" charset="0"/>
              </a:rPr>
              <a:t>The G Factor: Charles</a:t>
            </a:r>
            <a:r>
              <a:rPr lang="en-GB" sz="3200" dirty="0" smtClean="0">
                <a:effectLst/>
                <a:latin typeface="Times New Roman" panose="02020603050405020304" pitchFamily="18" charset="0"/>
                <a:ea typeface="Calibri"/>
                <a:cs typeface="Times New Roman" panose="02020603050405020304" pitchFamily="18" charset="0"/>
              </a:rPr>
              <a:t> Spearman proposed a </a:t>
            </a:r>
            <a:r>
              <a:rPr lang="en-GB" sz="3200" b="1" dirty="0" smtClean="0">
                <a:effectLst/>
                <a:latin typeface="Times New Roman" panose="02020603050405020304" pitchFamily="18" charset="0"/>
                <a:ea typeface="Calibri"/>
                <a:cs typeface="Times New Roman" panose="02020603050405020304" pitchFamily="18" charset="0"/>
              </a:rPr>
              <a:t>general intelligence factor, g</a:t>
            </a:r>
            <a:r>
              <a:rPr lang="en-GB" sz="3200" dirty="0" smtClean="0">
                <a:effectLst/>
                <a:latin typeface="Times New Roman" panose="02020603050405020304" pitchFamily="18" charset="0"/>
                <a:ea typeface="Calibri"/>
                <a:cs typeface="Times New Roman" panose="02020603050405020304" pitchFamily="18" charset="0"/>
              </a:rPr>
              <a:t>, which underlies all intelligent behaviour.</a:t>
            </a:r>
          </a:p>
          <a:p>
            <a:pPr algn="just">
              <a:lnSpc>
                <a:spcPct val="150000"/>
              </a:lnSpc>
              <a:spcAft>
                <a:spcPts val="1000"/>
              </a:spcAft>
            </a:pPr>
            <a:r>
              <a:rPr lang="en-GB" sz="3200" dirty="0" smtClean="0">
                <a:effectLst/>
                <a:latin typeface="Times New Roman" panose="02020603050405020304" pitchFamily="18" charset="0"/>
                <a:ea typeface="Calibri"/>
                <a:cs typeface="Times New Roman" panose="02020603050405020304" pitchFamily="18" charset="0"/>
              </a:rPr>
              <a:t> </a:t>
            </a:r>
            <a:r>
              <a:rPr lang="en-GB" sz="3200" dirty="0" smtClean="0">
                <a:latin typeface="Times New Roman" panose="02020603050405020304" pitchFamily="18" charset="0"/>
                <a:ea typeface="Calibri"/>
                <a:cs typeface="Times New Roman" panose="02020603050405020304" pitchFamily="18" charset="0"/>
              </a:rPr>
              <a:t>The</a:t>
            </a:r>
            <a:r>
              <a:rPr lang="en-GB" sz="3200" dirty="0" smtClean="0">
                <a:effectLst/>
                <a:latin typeface="Times New Roman" panose="02020603050405020304" pitchFamily="18" charset="0"/>
                <a:ea typeface="Calibri"/>
                <a:cs typeface="Times New Roman" panose="02020603050405020304" pitchFamily="18" charset="0"/>
              </a:rPr>
              <a:t> general intelligence factor  underlies the specific abilities that intelligence tests measure. </a:t>
            </a:r>
            <a:endParaRPr lang="en-GB" sz="3200" dirty="0">
              <a:latin typeface="Times New Roman" panose="02020603050405020304" pitchFamily="18" charset="0"/>
              <a:ea typeface="Calibri"/>
              <a:cs typeface="Times New Roman" panose="02020603050405020304" pitchFamily="18" charset="0"/>
            </a:endParaRPr>
          </a:p>
          <a:p>
            <a:pPr marL="0" indent="0" algn="just">
              <a:lnSpc>
                <a:spcPct val="150000"/>
              </a:lnSpc>
              <a:spcAft>
                <a:spcPts val="1000"/>
              </a:spcAft>
              <a:buNone/>
            </a:pPr>
            <a:r>
              <a:rPr lang="en-GB" sz="3200" dirty="0" smtClean="0">
                <a:effectLst/>
                <a:latin typeface="Times New Roman" panose="02020603050405020304" pitchFamily="18" charset="0"/>
                <a:ea typeface="Calibri"/>
                <a:cs typeface="Times New Roman" panose="02020603050405020304" pitchFamily="18" charset="0"/>
              </a:rPr>
              <a:t> </a:t>
            </a:r>
            <a:endParaRPr lang="en-GB" sz="3200" dirty="0">
              <a:latin typeface="Times New Roman" panose="02020603050405020304" pitchFamily="18" charset="0"/>
              <a:ea typeface="Calibri"/>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91033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ILA UNIVERS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TEXILA UNIVERS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TEXILA UNIVERS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1234</TotalTime>
  <Words>2544</Words>
  <Application>Microsoft Office PowerPoint</Application>
  <PresentationFormat>On-screen Show (4:3)</PresentationFormat>
  <Paragraphs>203</Paragraphs>
  <Slides>57</Slides>
  <Notes>2</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57</vt:i4>
      </vt:variant>
    </vt:vector>
  </HeadingPairs>
  <TitlesOfParts>
    <vt:vector size="67" baseType="lpstr">
      <vt:lpstr>Arial</vt:lpstr>
      <vt:lpstr>Calibri</vt:lpstr>
      <vt:lpstr>Georgia</vt:lpstr>
      <vt:lpstr>Palatino-Roman</vt:lpstr>
      <vt:lpstr>Times New Roman</vt:lpstr>
      <vt:lpstr>Wingdings</vt:lpstr>
      <vt:lpstr>TEXILA UNIVERSITY</vt:lpstr>
      <vt:lpstr>Office Theme</vt:lpstr>
      <vt:lpstr>1_TEXILA UNIVERSITY</vt:lpstr>
      <vt:lpstr>2_TEXILA UNIVERSITY</vt:lpstr>
      <vt:lpstr>INTELLIGENCE</vt:lpstr>
      <vt:lpstr>OUTLINE </vt:lpstr>
      <vt:lpstr>PowerPoint Presentation</vt:lpstr>
      <vt:lpstr>INTRODUCTION</vt:lpstr>
      <vt:lpstr>PowerPoint Presentation</vt:lpstr>
      <vt:lpstr>PowerPoint Presentation</vt:lpstr>
      <vt:lpstr>PowerPoint Presentation</vt:lpstr>
      <vt:lpstr>Theories of Intelligence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DESCRIBING INTELLIGENCE</vt:lpstr>
      <vt:lpstr>PowerPoint Presentation</vt:lpstr>
      <vt:lpstr>PowerPoint Presentation</vt:lpstr>
      <vt:lpstr>ALFRED BINET</vt:lpstr>
      <vt:lpstr>PowerPoint Presentation</vt:lpstr>
      <vt:lpstr>Charles Spearman (1863 – 1945)</vt:lpstr>
      <vt:lpstr>PowerPoint Presentation</vt:lpstr>
      <vt:lpstr>David Wechsler</vt:lpstr>
      <vt:lpstr>PowerPoint Presentation</vt:lpstr>
      <vt:lpstr>Louis Thurstone (1887 – 1955)</vt:lpstr>
      <vt:lpstr>PowerPoint Presentation</vt:lpstr>
      <vt:lpstr>Cattel- horn theory </vt:lpstr>
      <vt:lpstr>PowerPoint Presentation</vt:lpstr>
      <vt:lpstr>PowerPoint Presentation</vt:lpstr>
      <vt:lpstr>MEASURING INTELLIGENCE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HEREDITY VERSUS ENVIRONMENT IN DETERMING INTELLIGENCE</vt:lpstr>
      <vt:lpstr>Cont.</vt:lpstr>
      <vt:lpstr>Cont.</vt:lpstr>
      <vt:lpstr>Cont.</vt:lpstr>
      <vt:lpstr>cont</vt:lpstr>
      <vt:lpstr>Cont.</vt:lpstr>
      <vt:lpstr>REFERENCES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INTELLIGENCE</dc:title>
  <dc:creator>M M Chirwa</dc:creator>
  <cp:lastModifiedBy>Microsoft account</cp:lastModifiedBy>
  <cp:revision>115</cp:revision>
  <dcterms:created xsi:type="dcterms:W3CDTF">2018-06-07T21:00:37Z</dcterms:created>
  <dcterms:modified xsi:type="dcterms:W3CDTF">2022-08-01T21:28:50Z</dcterms:modified>
</cp:coreProperties>
</file>