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959" autoAdjust="0"/>
    <p:restoredTop sz="94660"/>
  </p:normalViewPr>
  <p:slideViewPr>
    <p:cSldViewPr snapToGrid="0">
      <p:cViewPr varScale="1">
        <p:scale>
          <a:sx n="61" d="100"/>
          <a:sy n="61" d="100"/>
        </p:scale>
        <p:origin x="66" y="34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4/5/2018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4/5/2018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smtClean="0"/>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4/5/2018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smtClean="0"/>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4/5/2018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4/5/2018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4/5/2018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4/5/2018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4/5/2018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smtClean="0"/>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4/5/2018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4/5/2018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4/5/2018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4/5/2018</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4/5/2018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4/5/2018</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smtClean="0"/>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4/5/2018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4/5/2018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4/5/2018</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2" r:id="rId12"/>
    <p:sldLayoutId id="2147483663" r:id="rId13"/>
    <p:sldLayoutId id="2147483664" r:id="rId14"/>
    <p:sldLayoutId id="2147483658" r:id="rId15"/>
    <p:sldLayoutId id="2147483659"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effectLst>
            <a:outerShdw blurRad="50800" dist="38100" dir="13500000" algn="br" rotWithShape="0">
              <a:prstClr val="black">
                <a:alpha val="40000"/>
              </a:prstClr>
            </a:outerShdw>
          </a:effectLst>
          <a:scene3d>
            <a:camera prst="perspectiveRelaxed"/>
            <a:lightRig rig="threePt" dir="t"/>
          </a:scene3d>
        </p:spPr>
        <p:txBody>
          <a:bodyPr/>
          <a:lstStyle/>
          <a:p>
            <a:pPr algn="ctr"/>
            <a:r>
              <a:rPr lang="en-US" dirty="0" smtClean="0">
                <a:solidFill>
                  <a:srgbClr val="C00000"/>
                </a:solidFill>
              </a:rPr>
              <a:t>CHAINDA GROUP</a:t>
            </a:r>
            <a:endParaRPr lang="en-US" dirty="0">
              <a:solidFill>
                <a:srgbClr val="C00000"/>
              </a:solidFill>
            </a:endParaRPr>
          </a:p>
        </p:txBody>
      </p:sp>
      <p:sp>
        <p:nvSpPr>
          <p:cNvPr id="4" name="Subtitle 3"/>
          <p:cNvSpPr>
            <a:spLocks noGrp="1"/>
          </p:cNvSpPr>
          <p:nvPr>
            <p:ph type="subTitle" idx="1"/>
          </p:nvPr>
        </p:nvSpPr>
        <p:spPr/>
        <p:txBody>
          <a:bodyPr>
            <a:normAutofit fontScale="92500" lnSpcReduction="20000"/>
          </a:bodyPr>
          <a:lstStyle/>
          <a:p>
            <a:endParaRPr lang="en-US" dirty="0" smtClean="0"/>
          </a:p>
          <a:p>
            <a:endParaRPr lang="en-US" dirty="0"/>
          </a:p>
          <a:p>
            <a:r>
              <a:rPr lang="en-US" sz="3200" dirty="0" smtClean="0">
                <a:latin typeface="Times New Roman" panose="02020603050405020304" pitchFamily="18" charset="0"/>
                <a:cs typeface="Times New Roman" panose="02020603050405020304" pitchFamily="18" charset="0"/>
              </a:rPr>
              <a:t>Question: HEALTH EDUCATION</a:t>
            </a:r>
            <a:endParaRPr lang="en-US"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33671422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effectLst>
            <a:outerShdw blurRad="50800" dist="38100" dir="16200000" rotWithShape="0">
              <a:prstClr val="black">
                <a:alpha val="40000"/>
              </a:prstClr>
            </a:outerShdw>
          </a:effectLst>
        </p:spPr>
        <p:txBody>
          <a:bodyPr/>
          <a:lstStyle/>
          <a:p>
            <a:pPr algn="ctr"/>
            <a:r>
              <a:rPr lang="en-US" dirty="0" smtClean="0">
                <a:solidFill>
                  <a:srgbClr val="7030A0"/>
                </a:solidFill>
              </a:rPr>
              <a:t>CHALLENGES</a:t>
            </a:r>
            <a:endParaRPr lang="en-US" dirty="0">
              <a:solidFill>
                <a:srgbClr val="7030A0"/>
              </a:solidFill>
            </a:endParaRPr>
          </a:p>
        </p:txBody>
      </p:sp>
      <p:sp>
        <p:nvSpPr>
          <p:cNvPr id="3" name="Content Placeholder 2"/>
          <p:cNvSpPr>
            <a:spLocks noGrp="1"/>
          </p:cNvSpPr>
          <p:nvPr>
            <p:ph idx="1"/>
          </p:nvPr>
        </p:nvSpPr>
        <p:spPr/>
        <p:txBody>
          <a:bodyPr>
            <a:normAutofit/>
          </a:bodyPr>
          <a:lstStyle/>
          <a:p>
            <a:pPr algn="just"/>
            <a:r>
              <a:rPr lang="en-US" sz="3200" dirty="0" smtClean="0">
                <a:latin typeface="Times New Roman" panose="02020603050405020304" pitchFamily="18" charset="0"/>
                <a:cs typeface="Times New Roman" panose="02020603050405020304" pitchFamily="18" charset="0"/>
              </a:rPr>
              <a:t>Financial constrains</a:t>
            </a:r>
          </a:p>
          <a:p>
            <a:pPr algn="just"/>
            <a:r>
              <a:rPr lang="en-US" sz="3200" dirty="0" smtClean="0">
                <a:latin typeface="Times New Roman" panose="02020603050405020304" pitchFamily="18" charset="0"/>
                <a:cs typeface="Times New Roman" panose="02020603050405020304" pitchFamily="18" charset="0"/>
              </a:rPr>
              <a:t>Religious beliefs and Traditional customs</a:t>
            </a:r>
          </a:p>
          <a:p>
            <a:pPr algn="just"/>
            <a:r>
              <a:rPr lang="en-US" sz="3200" dirty="0" smtClean="0">
                <a:latin typeface="Times New Roman" panose="02020603050405020304" pitchFamily="18" charset="0"/>
                <a:cs typeface="Times New Roman" panose="02020603050405020304" pitchFamily="18" charset="0"/>
              </a:rPr>
              <a:t>Lack of volunteers</a:t>
            </a:r>
          </a:p>
          <a:p>
            <a:pPr algn="just"/>
            <a:r>
              <a:rPr lang="en-US" sz="3200" dirty="0" smtClean="0">
                <a:latin typeface="Times New Roman" panose="02020603050405020304" pitchFamily="18" charset="0"/>
                <a:cs typeface="Times New Roman" panose="02020603050405020304" pitchFamily="18" charset="0"/>
              </a:rPr>
              <a:t>Response and attitude of the community.</a:t>
            </a:r>
            <a:endParaRPr lang="en-US"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61815011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925" y="252151"/>
            <a:ext cx="8911687" cy="1280890"/>
          </a:xfrm>
          <a:effectLst>
            <a:outerShdw blurRad="50800" dist="38100" dir="16200000" rotWithShape="0">
              <a:prstClr val="black">
                <a:alpha val="40000"/>
              </a:prstClr>
            </a:outerShdw>
          </a:effectLst>
        </p:spPr>
        <p:txBody>
          <a:bodyPr>
            <a:normAutofit/>
          </a:bodyPr>
          <a:lstStyle/>
          <a:p>
            <a:r>
              <a:rPr lang="en-US" sz="3200" dirty="0" smtClean="0">
                <a:solidFill>
                  <a:srgbClr val="C00000"/>
                </a:solidFill>
                <a:latin typeface="Times New Roman" panose="02020603050405020304" pitchFamily="18" charset="0"/>
                <a:cs typeface="Times New Roman" panose="02020603050405020304" pitchFamily="18" charset="0"/>
              </a:rPr>
              <a:t>AND THAT’S ALL FROM CHAINDA GROUP</a:t>
            </a:r>
            <a:endParaRPr lang="en-US" sz="3200" dirty="0">
              <a:solidFill>
                <a:srgbClr val="C00000"/>
              </a:solidFill>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scene3d>
            <a:camera prst="isometricLeftDown"/>
            <a:lightRig rig="threePt" dir="t"/>
          </a:scene3d>
        </p:spPr>
        <p:txBody>
          <a:bodyPr>
            <a:normAutofit/>
          </a:bodyPr>
          <a:lstStyle/>
          <a:p>
            <a:pPr marL="0" indent="0">
              <a:buNone/>
            </a:pPr>
            <a:endParaRPr lang="en-US" sz="4800" dirty="0" smtClean="0">
              <a:solidFill>
                <a:srgbClr val="FFC000"/>
              </a:solidFill>
              <a:latin typeface="Times New Roman" panose="02020603050405020304" pitchFamily="18" charset="0"/>
              <a:cs typeface="Times New Roman" panose="02020603050405020304" pitchFamily="18" charset="0"/>
            </a:endParaRPr>
          </a:p>
          <a:p>
            <a:pPr marL="0" indent="0">
              <a:buNone/>
            </a:pPr>
            <a:endParaRPr lang="en-US" sz="4800" dirty="0">
              <a:solidFill>
                <a:srgbClr val="FFC000"/>
              </a:solidFill>
              <a:latin typeface="Times New Roman" panose="02020603050405020304" pitchFamily="18" charset="0"/>
              <a:cs typeface="Times New Roman" panose="02020603050405020304" pitchFamily="18" charset="0"/>
            </a:endParaRPr>
          </a:p>
          <a:p>
            <a:pPr marL="0" indent="0">
              <a:buNone/>
            </a:pPr>
            <a:r>
              <a:rPr lang="en-US" sz="4800" dirty="0" smtClean="0">
                <a:solidFill>
                  <a:srgbClr val="FFC000"/>
                </a:solidFill>
                <a:latin typeface="Times New Roman" panose="02020603050405020304" pitchFamily="18" charset="0"/>
                <a:cs typeface="Times New Roman" panose="02020603050405020304" pitchFamily="18" charset="0"/>
              </a:rPr>
              <a:t>THANKS FOR BEING A LOVELY </a:t>
            </a:r>
            <a:r>
              <a:rPr lang="en-US" sz="3600" dirty="0" smtClean="0">
                <a:solidFill>
                  <a:srgbClr val="92D050"/>
                </a:solidFill>
                <a:latin typeface="Times New Roman" panose="02020603050405020304" pitchFamily="18" charset="0"/>
                <a:cs typeface="Times New Roman" panose="02020603050405020304" pitchFamily="18" charset="0"/>
              </a:rPr>
              <a:t>AUDIENCE</a:t>
            </a:r>
            <a:endParaRPr lang="en-US" sz="3600" dirty="0">
              <a:solidFill>
                <a:srgbClr val="92D05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64412998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SCHEME OF PRESENTATION</a:t>
            </a:r>
            <a:endParaRPr lang="en-US" dirty="0"/>
          </a:p>
        </p:txBody>
      </p:sp>
      <p:sp>
        <p:nvSpPr>
          <p:cNvPr id="3" name="Content Placeholder 2"/>
          <p:cNvSpPr>
            <a:spLocks noGrp="1"/>
          </p:cNvSpPr>
          <p:nvPr>
            <p:ph idx="1"/>
          </p:nvPr>
        </p:nvSpPr>
        <p:spPr/>
        <p:txBody>
          <a:bodyPr/>
          <a:lstStyle/>
          <a:p>
            <a:r>
              <a:rPr lang="en-US" sz="2400" dirty="0" smtClean="0">
                <a:latin typeface="Times New Roman" panose="02020603050405020304" pitchFamily="18" charset="0"/>
                <a:cs typeface="Times New Roman" panose="02020603050405020304" pitchFamily="18" charset="0"/>
              </a:rPr>
              <a:t>Definition</a:t>
            </a:r>
          </a:p>
          <a:p>
            <a:r>
              <a:rPr lang="en-US" sz="2400" dirty="0" smtClean="0">
                <a:latin typeface="Times New Roman" panose="02020603050405020304" pitchFamily="18" charset="0"/>
                <a:cs typeface="Times New Roman" panose="02020603050405020304" pitchFamily="18" charset="0"/>
              </a:rPr>
              <a:t>Aims</a:t>
            </a:r>
          </a:p>
          <a:p>
            <a:r>
              <a:rPr lang="en-US" sz="2400" dirty="0" smtClean="0">
                <a:latin typeface="Times New Roman" panose="02020603050405020304" pitchFamily="18" charset="0"/>
                <a:cs typeface="Times New Roman" panose="02020603050405020304" pitchFamily="18" charset="0"/>
              </a:rPr>
              <a:t>Avenues of Health education</a:t>
            </a:r>
          </a:p>
          <a:p>
            <a:r>
              <a:rPr lang="en-US" sz="2400" dirty="0" smtClean="0">
                <a:latin typeface="Times New Roman" panose="02020603050405020304" pitchFamily="18" charset="0"/>
                <a:cs typeface="Times New Roman" panose="02020603050405020304" pitchFamily="18" charset="0"/>
              </a:rPr>
              <a:t>Eligibility of Heath Educators</a:t>
            </a:r>
          </a:p>
          <a:p>
            <a:r>
              <a:rPr lang="en-US" sz="2400" dirty="0" smtClean="0">
                <a:latin typeface="Times New Roman" panose="02020603050405020304" pitchFamily="18" charset="0"/>
                <a:cs typeface="Times New Roman" panose="02020603050405020304" pitchFamily="18" charset="0"/>
              </a:rPr>
              <a:t>Ethics</a:t>
            </a:r>
          </a:p>
          <a:p>
            <a:r>
              <a:rPr lang="en-US" sz="2400" dirty="0" smtClean="0">
                <a:latin typeface="Times New Roman" panose="02020603050405020304" pitchFamily="18" charset="0"/>
                <a:cs typeface="Times New Roman" panose="02020603050405020304" pitchFamily="18" charset="0"/>
              </a:rPr>
              <a:t>Challenges</a:t>
            </a:r>
          </a:p>
          <a:p>
            <a:pPr marL="0" indent="0">
              <a:buNone/>
            </a:pPr>
            <a:endParaRPr lang="en-US" sz="4000" dirty="0" smtClean="0">
              <a:latin typeface="Times New Roman" panose="02020603050405020304" pitchFamily="18" charset="0"/>
              <a:cs typeface="Times New Roman" panose="02020603050405020304" pitchFamily="18" charset="0"/>
            </a:endParaRPr>
          </a:p>
          <a:p>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12028654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effectLst>
            <a:outerShdw blurRad="50800" dist="38100" dir="13500000" algn="br" rotWithShape="0">
              <a:prstClr val="black">
                <a:alpha val="40000"/>
              </a:prstClr>
            </a:outerShdw>
            <a:reflection blurRad="6350" stA="50000" endA="300" endPos="55500" dist="101600" dir="5400000" sy="-100000" algn="bl" rotWithShape="0"/>
          </a:effectLst>
        </p:spPr>
        <p:txBody>
          <a:bodyPr/>
          <a:lstStyle/>
          <a:p>
            <a:r>
              <a:rPr lang="en-US" dirty="0" smtClean="0">
                <a:solidFill>
                  <a:srgbClr val="7030A0"/>
                </a:solidFill>
              </a:rPr>
              <a:t>WHAT IS </a:t>
            </a:r>
            <a:r>
              <a:rPr lang="en-US" dirty="0" smtClean="0">
                <a:solidFill>
                  <a:srgbClr val="7030A0"/>
                </a:solidFill>
              </a:rPr>
              <a:t>HEALTH </a:t>
            </a:r>
            <a:r>
              <a:rPr lang="en-US" dirty="0" smtClean="0">
                <a:solidFill>
                  <a:srgbClr val="7030A0"/>
                </a:solidFill>
              </a:rPr>
              <a:t>EDUCATION?</a:t>
            </a:r>
            <a:endParaRPr lang="en-US" dirty="0">
              <a:solidFill>
                <a:srgbClr val="7030A0"/>
              </a:solidFill>
            </a:endParaRPr>
          </a:p>
        </p:txBody>
      </p:sp>
      <p:sp>
        <p:nvSpPr>
          <p:cNvPr id="3" name="Content Placeholder 2"/>
          <p:cNvSpPr>
            <a:spLocks noGrp="1"/>
          </p:cNvSpPr>
          <p:nvPr>
            <p:ph idx="1"/>
          </p:nvPr>
        </p:nvSpPr>
        <p:spPr/>
        <p:txBody>
          <a:bodyPr>
            <a:normAutofit/>
          </a:bodyPr>
          <a:lstStyle/>
          <a:p>
            <a:pPr algn="just">
              <a:buFont typeface="Wingdings" panose="05000000000000000000" pitchFamily="2" charset="2"/>
              <a:buChar char="Ø"/>
            </a:pPr>
            <a:r>
              <a:rPr lang="en-US" sz="2400" dirty="0" smtClean="0">
                <a:latin typeface="Times New Roman" panose="02020603050405020304" pitchFamily="18" charset="0"/>
                <a:cs typeface="Times New Roman" panose="02020603050405020304" pitchFamily="18" charset="0"/>
              </a:rPr>
              <a:t>WHO defines Health Education as “consciously constructed opportunities for learning involving some form of communication designed to improve health literacy, knowledge and skills that are conducive to individual and community health.”</a:t>
            </a:r>
          </a:p>
          <a:p>
            <a:pPr algn="just">
              <a:buFont typeface="Wingdings" panose="05000000000000000000" pitchFamily="2" charset="2"/>
              <a:buChar char="Ø"/>
            </a:pPr>
            <a:r>
              <a:rPr lang="en-US" sz="2400" dirty="0" err="1" smtClean="0">
                <a:latin typeface="Times New Roman" panose="02020603050405020304" pitchFamily="18" charset="0"/>
                <a:cs typeface="Times New Roman" panose="02020603050405020304" pitchFamily="18" charset="0"/>
              </a:rPr>
              <a:t>Downie</a:t>
            </a:r>
            <a:r>
              <a:rPr lang="en-US" sz="2400" dirty="0" smtClean="0">
                <a:latin typeface="Times New Roman" panose="02020603050405020304" pitchFamily="18" charset="0"/>
                <a:cs typeface="Times New Roman" panose="02020603050405020304" pitchFamily="18" charset="0"/>
              </a:rPr>
              <a:t>, Fyfe and </a:t>
            </a:r>
            <a:r>
              <a:rPr lang="en-US" sz="2400" dirty="0" err="1" smtClean="0">
                <a:latin typeface="Times New Roman" panose="02020603050405020304" pitchFamily="18" charset="0"/>
                <a:cs typeface="Times New Roman" panose="02020603050405020304" pitchFamily="18" charset="0"/>
              </a:rPr>
              <a:t>Tannahill</a:t>
            </a:r>
            <a:r>
              <a:rPr lang="en-US" sz="2400" dirty="0" smtClean="0">
                <a:latin typeface="Times New Roman" panose="02020603050405020304" pitchFamily="18" charset="0"/>
                <a:cs typeface="Times New Roman" panose="02020603050405020304" pitchFamily="18" charset="0"/>
              </a:rPr>
              <a:t> (1990) defined it as “ communication activities aimed at enhancing positive health and preventing or diminishing ill-health in individuals and groups through influencing the beliefs, attitudes and behavior of those with power and the community at large”</a:t>
            </a:r>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3294262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AIMS OF HEALT EDUCATION</a:t>
            </a:r>
            <a:endParaRPr lang="en-US" dirty="0"/>
          </a:p>
        </p:txBody>
      </p:sp>
      <p:sp>
        <p:nvSpPr>
          <p:cNvPr id="3" name="Content Placeholder 2"/>
          <p:cNvSpPr>
            <a:spLocks noGrp="1"/>
          </p:cNvSpPr>
          <p:nvPr>
            <p:ph idx="1"/>
          </p:nvPr>
        </p:nvSpPr>
        <p:spPr/>
        <p:txBody>
          <a:bodyPr>
            <a:normAutofit fontScale="85000" lnSpcReduction="20000"/>
          </a:bodyPr>
          <a:lstStyle/>
          <a:p>
            <a:pPr algn="just"/>
            <a:r>
              <a:rPr lang="en-US" sz="3500" dirty="0" smtClean="0">
                <a:latin typeface="Times New Roman" panose="02020603050405020304" pitchFamily="18" charset="0"/>
                <a:cs typeface="Times New Roman" panose="02020603050405020304" pitchFamily="18" charset="0"/>
              </a:rPr>
              <a:t>To inform the general public of the principles of physical and mental hygiene and methods of preventing avoidable diseases.</a:t>
            </a:r>
          </a:p>
          <a:p>
            <a:pPr algn="just"/>
            <a:r>
              <a:rPr lang="en-US" sz="3500" dirty="0" smtClean="0">
                <a:latin typeface="Times New Roman" panose="02020603050405020304" pitchFamily="18" charset="0"/>
                <a:cs typeface="Times New Roman" panose="02020603050405020304" pitchFamily="18" charset="0"/>
              </a:rPr>
              <a:t>To give the public accurate information of medical discoveries.</a:t>
            </a:r>
          </a:p>
          <a:p>
            <a:pPr algn="just"/>
            <a:r>
              <a:rPr lang="en-US" sz="3500" dirty="0" smtClean="0">
                <a:latin typeface="Times New Roman" panose="02020603050405020304" pitchFamily="18" charset="0"/>
                <a:cs typeface="Times New Roman" panose="02020603050405020304" pitchFamily="18" charset="0"/>
              </a:rPr>
              <a:t>To combat superstitions, myths and prejudices in the community.</a:t>
            </a:r>
          </a:p>
          <a:p>
            <a:pPr algn="just"/>
            <a:r>
              <a:rPr lang="en-US" sz="3500" dirty="0" smtClean="0">
                <a:latin typeface="Times New Roman" panose="02020603050405020304" pitchFamily="18" charset="0"/>
                <a:cs typeface="Times New Roman" panose="02020603050405020304" pitchFamily="18" charset="0"/>
              </a:rPr>
              <a:t>To facilitate the acceptance and proper usage of medical measures.</a:t>
            </a:r>
          </a:p>
          <a:p>
            <a:endParaRPr lang="en-US" dirty="0" smtClean="0"/>
          </a:p>
        </p:txBody>
      </p:sp>
    </p:spTree>
    <p:extLst>
      <p:ext uri="{BB962C8B-B14F-4D97-AF65-F5344CB8AC3E}">
        <p14:creationId xmlns:p14="http://schemas.microsoft.com/office/powerpoint/2010/main" val="400234953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AIMS CONT’D</a:t>
            </a:r>
            <a:endParaRPr lang="en-US" dirty="0"/>
          </a:p>
        </p:txBody>
      </p:sp>
      <p:sp>
        <p:nvSpPr>
          <p:cNvPr id="3" name="Content Placeholder 2"/>
          <p:cNvSpPr>
            <a:spLocks noGrp="1"/>
          </p:cNvSpPr>
          <p:nvPr>
            <p:ph idx="1"/>
          </p:nvPr>
        </p:nvSpPr>
        <p:spPr/>
        <p:txBody>
          <a:bodyPr/>
          <a:lstStyle/>
          <a:p>
            <a:r>
              <a:rPr lang="en-US" sz="3200" dirty="0">
                <a:latin typeface="Times New Roman" panose="02020603050405020304" pitchFamily="18" charset="0"/>
                <a:cs typeface="Times New Roman" panose="02020603050405020304" pitchFamily="18" charset="0"/>
              </a:rPr>
              <a:t>To promote utilization of available health services</a:t>
            </a:r>
          </a:p>
          <a:p>
            <a:r>
              <a:rPr lang="en-US" sz="3200" dirty="0">
                <a:latin typeface="Times New Roman" panose="02020603050405020304" pitchFamily="18" charset="0"/>
                <a:cs typeface="Times New Roman" panose="02020603050405020304" pitchFamily="18" charset="0"/>
              </a:rPr>
              <a:t>Early diagnosis and management.</a:t>
            </a:r>
          </a:p>
          <a:p>
            <a:r>
              <a:rPr lang="en-US" sz="3200" dirty="0">
                <a:latin typeface="Times New Roman" panose="02020603050405020304" pitchFamily="18" charset="0"/>
                <a:cs typeface="Times New Roman" panose="02020603050405020304" pitchFamily="18" charset="0"/>
              </a:rPr>
              <a:t>To develop sense of responsibility regarding health</a:t>
            </a:r>
          </a:p>
          <a:p>
            <a:r>
              <a:rPr lang="en-US" sz="3200" dirty="0">
                <a:latin typeface="Times New Roman" panose="02020603050405020304" pitchFamily="18" charset="0"/>
                <a:cs typeface="Times New Roman" panose="02020603050405020304" pitchFamily="18" charset="0"/>
              </a:rPr>
              <a:t>Improve health habits in both adults and children</a:t>
            </a:r>
            <a:r>
              <a:rPr lang="en-US" sz="3200" dirty="0" smtClean="0">
                <a:latin typeface="Times New Roman" panose="02020603050405020304" pitchFamily="18" charset="0"/>
                <a:cs typeface="Times New Roman" panose="02020603050405020304" pitchFamily="18" charset="0"/>
              </a:rPr>
              <a:t>.</a:t>
            </a:r>
          </a:p>
          <a:p>
            <a:r>
              <a:rPr lang="en-US" sz="3200" dirty="0" smtClean="0">
                <a:latin typeface="Times New Roman" panose="02020603050405020304" pitchFamily="18" charset="0"/>
                <a:cs typeface="Times New Roman" panose="02020603050405020304" pitchFamily="18" charset="0"/>
              </a:rPr>
              <a:t>To improve the general conditions of living in the community.</a:t>
            </a:r>
            <a:endParaRPr lang="en-US" sz="3200" dirty="0">
              <a:latin typeface="Times New Roman" panose="02020603050405020304" pitchFamily="18" charset="0"/>
              <a:cs typeface="Times New Roman" panose="02020603050405020304" pitchFamily="18" charset="0"/>
            </a:endParaRPr>
          </a:p>
          <a:p>
            <a:endParaRPr lang="en-US" dirty="0"/>
          </a:p>
        </p:txBody>
      </p:sp>
    </p:spTree>
    <p:extLst>
      <p:ext uri="{BB962C8B-B14F-4D97-AF65-F5344CB8AC3E}">
        <p14:creationId xmlns:p14="http://schemas.microsoft.com/office/powerpoint/2010/main" val="18927069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AVENUES OF HEALTH EDUCATION</a:t>
            </a:r>
            <a:endParaRPr lang="en-US" dirty="0"/>
          </a:p>
        </p:txBody>
      </p:sp>
      <p:sp>
        <p:nvSpPr>
          <p:cNvPr id="3" name="Content Placeholder 2"/>
          <p:cNvSpPr>
            <a:spLocks noGrp="1"/>
          </p:cNvSpPr>
          <p:nvPr>
            <p:ph idx="1"/>
          </p:nvPr>
        </p:nvSpPr>
        <p:spPr/>
        <p:txBody>
          <a:bodyPr/>
          <a:lstStyle/>
          <a:p>
            <a:r>
              <a:rPr lang="en-US" sz="3200" dirty="0" smtClean="0">
                <a:latin typeface="Times New Roman" panose="02020603050405020304" pitchFamily="18" charset="0"/>
                <a:cs typeface="Times New Roman" panose="02020603050405020304" pitchFamily="18" charset="0"/>
              </a:rPr>
              <a:t>Visual aids</a:t>
            </a:r>
          </a:p>
          <a:p>
            <a:r>
              <a:rPr lang="en-US" sz="3200" dirty="0" smtClean="0">
                <a:latin typeface="Times New Roman" panose="02020603050405020304" pitchFamily="18" charset="0"/>
                <a:cs typeface="Times New Roman" panose="02020603050405020304" pitchFamily="18" charset="0"/>
              </a:rPr>
              <a:t>Plays/Sketches/Drama</a:t>
            </a:r>
          </a:p>
          <a:p>
            <a:r>
              <a:rPr lang="en-US" sz="3200" dirty="0" smtClean="0">
                <a:latin typeface="Times New Roman" panose="02020603050405020304" pitchFamily="18" charset="0"/>
                <a:cs typeface="Times New Roman" panose="02020603050405020304" pitchFamily="18" charset="0"/>
              </a:rPr>
              <a:t>Media; Television set, Radio, Newspaper, Internet(social media), etc.</a:t>
            </a:r>
          </a:p>
          <a:p>
            <a:r>
              <a:rPr lang="en-US" sz="3200" dirty="0" smtClean="0">
                <a:latin typeface="Times New Roman" panose="02020603050405020304" pitchFamily="18" charset="0"/>
                <a:cs typeface="Times New Roman" panose="02020603050405020304" pitchFamily="18" charset="0"/>
              </a:rPr>
              <a:t>Nomadic groups; door to door campaigns.</a:t>
            </a:r>
          </a:p>
          <a:p>
            <a:endParaRPr lang="en-US" dirty="0" smtClean="0"/>
          </a:p>
          <a:p>
            <a:endParaRPr lang="en-US" dirty="0"/>
          </a:p>
        </p:txBody>
      </p:sp>
    </p:spTree>
    <p:extLst>
      <p:ext uri="{BB962C8B-B14F-4D97-AF65-F5344CB8AC3E}">
        <p14:creationId xmlns:p14="http://schemas.microsoft.com/office/powerpoint/2010/main" val="292131591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AVENEUS…..CONT’D</a:t>
            </a:r>
            <a:endParaRPr lang="en-US" dirty="0"/>
          </a:p>
        </p:txBody>
      </p:sp>
      <p:sp>
        <p:nvSpPr>
          <p:cNvPr id="3" name="Content Placeholder 2"/>
          <p:cNvSpPr>
            <a:spLocks noGrp="1"/>
          </p:cNvSpPr>
          <p:nvPr>
            <p:ph idx="1"/>
          </p:nvPr>
        </p:nvSpPr>
        <p:spPr/>
        <p:txBody>
          <a:bodyPr/>
          <a:lstStyle/>
          <a:p>
            <a:pPr algn="just"/>
            <a:r>
              <a:rPr lang="en-US" sz="3200" dirty="0" smtClean="0">
                <a:latin typeface="Times New Roman" panose="02020603050405020304" pitchFamily="18" charset="0"/>
                <a:cs typeface="Times New Roman" panose="02020603050405020304" pitchFamily="18" charset="0"/>
              </a:rPr>
              <a:t>Religious bodies; churches, etc.</a:t>
            </a:r>
          </a:p>
          <a:p>
            <a:pPr algn="just"/>
            <a:r>
              <a:rPr lang="en-US" sz="3200" dirty="0" smtClean="0">
                <a:latin typeface="Times New Roman" panose="02020603050405020304" pitchFamily="18" charset="0"/>
                <a:cs typeface="Times New Roman" panose="02020603050405020304" pitchFamily="18" charset="0"/>
              </a:rPr>
              <a:t>Public awareness through megaphone</a:t>
            </a:r>
          </a:p>
          <a:p>
            <a:pPr algn="just"/>
            <a:r>
              <a:rPr lang="en-US" sz="3200" dirty="0" smtClean="0">
                <a:latin typeface="Times New Roman" panose="02020603050405020304" pitchFamily="18" charset="0"/>
                <a:cs typeface="Times New Roman" panose="02020603050405020304" pitchFamily="18" charset="0"/>
              </a:rPr>
              <a:t>Public rallies</a:t>
            </a:r>
          </a:p>
          <a:p>
            <a:pPr marL="0" indent="0">
              <a:buNone/>
            </a:pPr>
            <a:endParaRPr lang="en-US" dirty="0"/>
          </a:p>
        </p:txBody>
      </p:sp>
    </p:spTree>
    <p:extLst>
      <p:ext uri="{BB962C8B-B14F-4D97-AF65-F5344CB8AC3E}">
        <p14:creationId xmlns:p14="http://schemas.microsoft.com/office/powerpoint/2010/main" val="12635522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effectLst>
            <a:outerShdw blurRad="50800" dist="38100" dir="13500000" algn="br" rotWithShape="0">
              <a:prstClr val="black">
                <a:alpha val="40000"/>
              </a:prstClr>
            </a:outerShdw>
          </a:effectLst>
        </p:spPr>
        <p:txBody>
          <a:bodyPr>
            <a:normAutofit/>
          </a:bodyPr>
          <a:lstStyle/>
          <a:p>
            <a:r>
              <a:rPr lang="en-US" sz="3200" dirty="0" smtClean="0">
                <a:solidFill>
                  <a:srgbClr val="0070C0"/>
                </a:solidFill>
                <a:latin typeface="Times New Roman" panose="02020603050405020304" pitchFamily="18" charset="0"/>
                <a:cs typeface="Times New Roman" panose="02020603050405020304" pitchFamily="18" charset="0"/>
              </a:rPr>
              <a:t>WHO IS AN ELIGIBLE HEALTH EDUCATOR?</a:t>
            </a:r>
            <a:endParaRPr lang="en-US" sz="3200" dirty="0">
              <a:solidFill>
                <a:srgbClr val="0070C0"/>
              </a:solidFill>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lstStyle/>
          <a:p>
            <a:pPr algn="just"/>
            <a:r>
              <a:rPr lang="en-US" sz="3200" dirty="0" smtClean="0">
                <a:latin typeface="Times New Roman" panose="02020603050405020304" pitchFamily="18" charset="0"/>
                <a:cs typeface="Times New Roman" panose="02020603050405020304" pitchFamily="18" charset="0"/>
              </a:rPr>
              <a:t>Qualified health personnel and those in training.</a:t>
            </a:r>
          </a:p>
          <a:p>
            <a:pPr algn="just"/>
            <a:r>
              <a:rPr lang="en-US" sz="3200" dirty="0" smtClean="0">
                <a:latin typeface="Times New Roman" panose="02020603050405020304" pitchFamily="18" charset="0"/>
                <a:cs typeface="Times New Roman" panose="02020603050405020304" pitchFamily="18" charset="0"/>
              </a:rPr>
              <a:t>Laymen who have undergone special health training.</a:t>
            </a:r>
            <a:endParaRPr lang="en-US"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52606520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effectLst>
            <a:outerShdw blurRad="50800" dist="38100" dir="16200000" rotWithShape="0">
              <a:prstClr val="black">
                <a:alpha val="40000"/>
              </a:prstClr>
            </a:outerShdw>
          </a:effectLst>
        </p:spPr>
        <p:txBody>
          <a:bodyPr/>
          <a:lstStyle/>
          <a:p>
            <a:pPr algn="ctr"/>
            <a:r>
              <a:rPr lang="en-US" dirty="0" smtClean="0">
                <a:solidFill>
                  <a:srgbClr val="FF0000"/>
                </a:solidFill>
              </a:rPr>
              <a:t>ETHICS</a:t>
            </a:r>
            <a:endParaRPr lang="en-US" dirty="0">
              <a:solidFill>
                <a:srgbClr val="FF0000"/>
              </a:solidFill>
            </a:endParaRPr>
          </a:p>
        </p:txBody>
      </p:sp>
      <p:sp>
        <p:nvSpPr>
          <p:cNvPr id="3" name="Content Placeholder 2"/>
          <p:cNvSpPr>
            <a:spLocks noGrp="1"/>
          </p:cNvSpPr>
          <p:nvPr>
            <p:ph idx="1"/>
          </p:nvPr>
        </p:nvSpPr>
        <p:spPr/>
        <p:txBody>
          <a:bodyPr>
            <a:noAutofit/>
          </a:bodyPr>
          <a:lstStyle/>
          <a:p>
            <a:r>
              <a:rPr lang="en-US" sz="2400" dirty="0" smtClean="0">
                <a:latin typeface="Times New Roman" panose="02020603050405020304" pitchFamily="18" charset="0"/>
                <a:cs typeface="Times New Roman" panose="02020603050405020304" pitchFamily="18" charset="0"/>
              </a:rPr>
              <a:t>Support principles of self determination and freedom of choice of the individual.</a:t>
            </a:r>
          </a:p>
          <a:p>
            <a:r>
              <a:rPr lang="en-US" sz="2400" dirty="0" smtClean="0">
                <a:latin typeface="Times New Roman" panose="02020603050405020304" pitchFamily="18" charset="0"/>
                <a:cs typeface="Times New Roman" panose="02020603050405020304" pitchFamily="18" charset="0"/>
              </a:rPr>
              <a:t>Exhibit professional behavior.</a:t>
            </a:r>
          </a:p>
          <a:p>
            <a:r>
              <a:rPr lang="en-US" sz="2400" dirty="0" smtClean="0">
                <a:latin typeface="Times New Roman" panose="02020603050405020304" pitchFamily="18" charset="0"/>
                <a:cs typeface="Times New Roman" panose="02020603050405020304" pitchFamily="18" charset="0"/>
              </a:rPr>
              <a:t>Accountable for professional activities and behavior.</a:t>
            </a:r>
          </a:p>
          <a:p>
            <a:r>
              <a:rPr lang="en-US" sz="2400" dirty="0" smtClean="0">
                <a:latin typeface="Times New Roman" panose="02020603050405020304" pitchFamily="18" charset="0"/>
                <a:cs typeface="Times New Roman" panose="02020603050405020304" pitchFamily="18" charset="0"/>
              </a:rPr>
              <a:t>Respect the rights, dignity, confidentiality and worth of people.</a:t>
            </a:r>
          </a:p>
          <a:p>
            <a:r>
              <a:rPr lang="en-US" sz="2400" dirty="0" smtClean="0">
                <a:latin typeface="Times New Roman" panose="02020603050405020304" pitchFamily="18" charset="0"/>
                <a:cs typeface="Times New Roman" panose="02020603050405020304" pitchFamily="18" charset="0"/>
              </a:rPr>
              <a:t>Conduct one self with state laws, organizational and institutional policies, and professional standards.</a:t>
            </a:r>
          </a:p>
          <a:p>
            <a:r>
              <a:rPr lang="en-US" sz="2400" dirty="0" smtClean="0">
                <a:latin typeface="Times New Roman" panose="02020603050405020304" pitchFamily="18" charset="0"/>
                <a:cs typeface="Times New Roman" panose="02020603050405020304" pitchFamily="18" charset="0"/>
              </a:rPr>
              <a:t>Provide quality education that benefits the profession and public</a:t>
            </a:r>
            <a:r>
              <a:rPr lang="en-US" sz="2800" dirty="0" smtClean="0">
                <a:latin typeface="Times New Roman" panose="02020603050405020304" pitchFamily="18" charset="0"/>
                <a:cs typeface="Times New Roman" panose="02020603050405020304" pitchFamily="18" charset="0"/>
              </a:rPr>
              <a:t>.</a:t>
            </a:r>
            <a:endParaRPr lang="en-US"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19033953"/>
      </p:ext>
    </p:extLst>
  </p:cSld>
  <p:clrMapOvr>
    <a:masterClrMapping/>
  </p:clrMapOvr>
</p:sld>
</file>

<file path=ppt/theme/theme1.xml><?xml version="1.0" encoding="utf-8"?>
<a:theme xmlns:a="http://schemas.openxmlformats.org/drawingml/2006/main" name="Wisp">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235</TotalTime>
  <Words>364</Words>
  <Application>Microsoft Office PowerPoint</Application>
  <PresentationFormat>Widescreen</PresentationFormat>
  <Paragraphs>53</Paragraphs>
  <Slides>11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11</vt:i4>
      </vt:variant>
    </vt:vector>
  </HeadingPairs>
  <TitlesOfParts>
    <vt:vector size="17" baseType="lpstr">
      <vt:lpstr>Arial</vt:lpstr>
      <vt:lpstr>Century Gothic</vt:lpstr>
      <vt:lpstr>Times New Roman</vt:lpstr>
      <vt:lpstr>Wingdings</vt:lpstr>
      <vt:lpstr>Wingdings 3</vt:lpstr>
      <vt:lpstr>Wisp</vt:lpstr>
      <vt:lpstr>CHAINDA GROUP</vt:lpstr>
      <vt:lpstr>SCHEME OF PRESENTATION</vt:lpstr>
      <vt:lpstr>WHAT IS HEALTH EDUCATION?</vt:lpstr>
      <vt:lpstr>AIMS OF HEALT EDUCATION</vt:lpstr>
      <vt:lpstr>AIMS CONT’D</vt:lpstr>
      <vt:lpstr>AVENUES OF HEALTH EDUCATION</vt:lpstr>
      <vt:lpstr>AVENEUS…..CONT’D</vt:lpstr>
      <vt:lpstr>WHO IS AN ELIGIBLE HEALTH EDUCATOR?</vt:lpstr>
      <vt:lpstr>ETHICS</vt:lpstr>
      <vt:lpstr>CHALLENGES</vt:lpstr>
      <vt:lpstr>AND THAT’S ALL FROM CHAINDA GROUP</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CHAINDA GROUP</dc:title>
  <dc:creator>biine stores</dc:creator>
  <cp:lastModifiedBy>biine stores</cp:lastModifiedBy>
  <cp:revision>14</cp:revision>
  <dcterms:created xsi:type="dcterms:W3CDTF">2018-04-05T14:31:43Z</dcterms:created>
  <dcterms:modified xsi:type="dcterms:W3CDTF">2018-04-06T02:31:49Z</dcterms:modified>
</cp:coreProperties>
</file>