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6"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9BA29-0369-45C7-8AC4-F88C19888EAF}" type="datetimeFigureOut">
              <a:rPr lang="en-US" smtClean="0"/>
              <a:t>4/11/2021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61B92-1B9C-4AE0-934C-C3268748A260}" type="slidenum">
              <a:rPr lang="en-US" smtClean="0"/>
              <a:t>‹#›</a:t>
            </a:fld>
            <a:endParaRPr lang="en-US"/>
          </a:p>
        </p:txBody>
      </p:sp>
    </p:spTree>
    <p:extLst>
      <p:ext uri="{BB962C8B-B14F-4D97-AF65-F5344CB8AC3E}">
        <p14:creationId xmlns:p14="http://schemas.microsoft.com/office/powerpoint/2010/main" val="403860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8895F72A-1B56-4F82-A956-5D2727045C4B}" type="slidenum">
              <a:rPr lang="en-US" altLang="en-US" smtClean="0">
                <a:latin typeface="Arial" panose="020B0604020202020204" pitchFamily="34" charset="0"/>
              </a:rPr>
              <a:pPr/>
              <a:t>10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78203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COMMUNITY BASED EDUCATION</a:t>
            </a:r>
            <a:endParaRPr lang="en-US" dirty="0"/>
          </a:p>
        </p:txBody>
      </p:sp>
      <p:sp>
        <p:nvSpPr>
          <p:cNvPr id="3" name="Subtitle 2"/>
          <p:cNvSpPr>
            <a:spLocks noGrp="1"/>
          </p:cNvSpPr>
          <p:nvPr>
            <p:ph type="subTitle" idx="1"/>
          </p:nvPr>
        </p:nvSpPr>
        <p:spPr/>
        <p:txBody>
          <a:bodyPr/>
          <a:lstStyle/>
          <a:p>
            <a:endParaRPr lang="en-US" dirty="0" smtClean="0"/>
          </a:p>
          <a:p>
            <a:r>
              <a:rPr lang="en-US" dirty="0" smtClean="0"/>
              <a:t>DR BORNWELL SIKATEYO</a:t>
            </a:r>
            <a:endParaRPr lang="en-US" dirty="0"/>
          </a:p>
        </p:txBody>
      </p:sp>
    </p:spTree>
    <p:extLst>
      <p:ext uri="{BB962C8B-B14F-4D97-AF65-F5344CB8AC3E}">
        <p14:creationId xmlns:p14="http://schemas.microsoft.com/office/powerpoint/2010/main" val="2704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352282" y="772732"/>
            <a:ext cx="9530366" cy="5077206"/>
          </a:xfrm>
        </p:spPr>
        <p:txBody>
          <a:bodyPr/>
          <a:lstStyle/>
          <a:p>
            <a:pPr algn="ctr">
              <a:defRPr/>
            </a:pPr>
            <a:endParaRPr lang="en-GB" dirty="0" smtClean="0">
              <a:effectLst>
                <a:outerShdw blurRad="38100" dist="38100" dir="2700000" algn="tl">
                  <a:srgbClr val="000000">
                    <a:alpha val="43137"/>
                  </a:srgbClr>
                </a:outerShdw>
              </a:effectLst>
              <a:latin typeface="Rockwell" pitchFamily="18" charset="0"/>
            </a:endParaRPr>
          </a:p>
          <a:p>
            <a:pPr marL="0" indent="0" algn="ctr">
              <a:buNone/>
              <a:defRPr/>
            </a:pPr>
            <a:r>
              <a:rPr lang="en-GB" dirty="0" smtClean="0">
                <a:effectLst>
                  <a:outerShdw blurRad="38100" dist="38100" dir="2700000" algn="tl">
                    <a:srgbClr val="000000">
                      <a:alpha val="43137"/>
                    </a:srgbClr>
                  </a:outerShdw>
                </a:effectLst>
                <a:latin typeface="Rockwell" pitchFamily="18" charset="0"/>
              </a:rPr>
              <a:t>End</a:t>
            </a:r>
          </a:p>
          <a:p>
            <a:pPr algn="ctr">
              <a:defRPr/>
            </a:pPr>
            <a:endParaRPr lang="en-GB" dirty="0">
              <a:effectLst>
                <a:outerShdw blurRad="38100" dist="38100" dir="2700000" algn="tl">
                  <a:srgbClr val="000000">
                    <a:alpha val="43137"/>
                  </a:srgbClr>
                </a:outerShdw>
              </a:effectLst>
              <a:latin typeface="Rockwell" pitchFamily="18" charset="0"/>
            </a:endParaRPr>
          </a:p>
          <a:p>
            <a:pPr marL="0" indent="0" algn="ctr">
              <a:buNone/>
              <a:defRPr/>
            </a:pPr>
            <a:r>
              <a:rPr lang="en-GB" sz="3600" dirty="0">
                <a:effectLst>
                  <a:outerShdw blurRad="38100" dist="38100" dir="2700000" algn="tl">
                    <a:srgbClr val="000000">
                      <a:alpha val="43137"/>
                    </a:srgbClr>
                  </a:outerShdw>
                </a:effectLst>
                <a:latin typeface="Rockwell" pitchFamily="18" charset="0"/>
              </a:rPr>
              <a:t>Thank you very much for your attention</a:t>
            </a:r>
          </a:p>
          <a:p>
            <a:pPr marL="0" indent="0" algn="ctr">
              <a:buNone/>
              <a:defRPr/>
            </a:pPr>
            <a:endParaRPr lang="en-GB" dirty="0">
              <a:effectLst>
                <a:outerShdw blurRad="38100" dist="38100" dir="2700000" algn="tl">
                  <a:srgbClr val="000000">
                    <a:alpha val="43137"/>
                  </a:srgbClr>
                </a:outerShdw>
              </a:effectLst>
              <a:latin typeface="Rockwell" pitchFamily="18" charset="0"/>
            </a:endParaRPr>
          </a:p>
          <a:p>
            <a:pPr marL="0" indent="0" algn="ctr">
              <a:buNone/>
              <a:defRPr/>
            </a:pPr>
            <a:endParaRPr lang="en-GB" dirty="0">
              <a:effectLst>
                <a:outerShdw blurRad="38100" dist="38100" dir="2700000" algn="tl">
                  <a:srgbClr val="000000">
                    <a:alpha val="43137"/>
                  </a:srgbClr>
                </a:outerShdw>
              </a:effectLst>
              <a:latin typeface="Rockwell" pitchFamily="18" charset="0"/>
            </a:endParaRPr>
          </a:p>
          <a:p>
            <a:pPr>
              <a:defRPr/>
            </a:pPr>
            <a:endParaRPr lang="en-GB" dirty="0">
              <a:effectLst>
                <a:outerShdw blurRad="38100" dist="38100" dir="2700000" algn="tl">
                  <a:srgbClr val="000000">
                    <a:alpha val="43137"/>
                  </a:srgbClr>
                </a:outerShdw>
              </a:effectLst>
              <a:latin typeface="Rockwell" pitchFamily="18" charset="0"/>
            </a:endParaRPr>
          </a:p>
        </p:txBody>
      </p:sp>
      <p:pic>
        <p:nvPicPr>
          <p:cNvPr id="3" name="Picture 2"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26089" y="3451226"/>
            <a:ext cx="144303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073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p:txBody>
          <a:bodyPr/>
          <a:lstStyle/>
          <a:p>
            <a:pPr marL="0" indent="0" algn="just">
              <a:lnSpc>
                <a:spcPct val="150000"/>
              </a:lnSpc>
              <a:buNone/>
            </a:pPr>
            <a:r>
              <a:rPr lang="en-US" dirty="0"/>
              <a:t>This course in Community Based Education (CBE) and First Aid is designed to provide the student with an understanding of the community and methods of learning medicine in the context of the community in which patients live. To be useful in the community, where students will serve, students also learn elementary first aid.</a:t>
            </a:r>
          </a:p>
          <a:p>
            <a:pPr marL="0" indent="0">
              <a:buNone/>
            </a:pPr>
            <a:endParaRPr lang="en-US" dirty="0"/>
          </a:p>
        </p:txBody>
      </p:sp>
    </p:spTree>
    <p:extLst>
      <p:ext uri="{BB962C8B-B14F-4D97-AF65-F5344CB8AC3E}">
        <p14:creationId xmlns:p14="http://schemas.microsoft.com/office/powerpoint/2010/main" val="56878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295401" y="2556931"/>
            <a:ext cx="10280072" cy="3739959"/>
          </a:xfrm>
        </p:spPr>
        <p:txBody>
          <a:bodyPr>
            <a:normAutofit fontScale="92500" lnSpcReduction="20000"/>
          </a:bodyPr>
          <a:lstStyle/>
          <a:p>
            <a:pPr marL="0" indent="0">
              <a:buNone/>
            </a:pPr>
            <a:r>
              <a:rPr lang="en-US" dirty="0"/>
              <a:t>By the end of the course the student should be able to: </a:t>
            </a:r>
          </a:p>
          <a:p>
            <a:pPr lvl="0" algn="just"/>
            <a:r>
              <a:rPr lang="en-US" dirty="0"/>
              <a:t>Perform Basic Life Support (Cardio-pulmonary resuscitation).</a:t>
            </a:r>
          </a:p>
          <a:p>
            <a:pPr lvl="0" algn="just"/>
            <a:r>
              <a:rPr lang="en-US" dirty="0"/>
              <a:t>Perform First Aid </a:t>
            </a:r>
            <a:r>
              <a:rPr lang="en-US" dirty="0" smtClean="0"/>
              <a:t>manoeuvers </a:t>
            </a:r>
            <a:r>
              <a:rPr lang="en-US" dirty="0"/>
              <a:t>for common community health hazards.</a:t>
            </a:r>
          </a:p>
          <a:p>
            <a:pPr lvl="0" algn="just"/>
            <a:r>
              <a:rPr lang="en-US" dirty="0"/>
              <a:t> Define a Community in terms of its demographic characteristics and administrative structures social, cultural, economic, religious and political.</a:t>
            </a:r>
          </a:p>
          <a:p>
            <a:pPr lvl="0" algn="just"/>
            <a:r>
              <a:rPr lang="en-US" dirty="0"/>
              <a:t>Observe and record environmental factors and the work of governmental and non-governmental </a:t>
            </a:r>
            <a:r>
              <a:rPr lang="en-US" dirty="0" smtClean="0"/>
              <a:t>organisations </a:t>
            </a:r>
            <a:r>
              <a:rPr lang="en-US" dirty="0"/>
              <a:t>(NGOs) in the community.</a:t>
            </a:r>
          </a:p>
          <a:p>
            <a:pPr lvl="0" algn="just"/>
            <a:r>
              <a:rPr lang="en-US" dirty="0"/>
              <a:t>Study a household with particular reference to day to day budgeting, nutrition, waste disposal, water supply, leisure, work and religion.</a:t>
            </a:r>
          </a:p>
          <a:p>
            <a:pPr lvl="0" algn="just"/>
            <a:r>
              <a:rPr lang="en-US" dirty="0"/>
              <a:t>Construct a detailed family tree.</a:t>
            </a:r>
          </a:p>
          <a:p>
            <a:endParaRPr lang="en-US" dirty="0"/>
          </a:p>
        </p:txBody>
      </p:sp>
    </p:spTree>
    <p:extLst>
      <p:ext uri="{BB962C8B-B14F-4D97-AF65-F5344CB8AC3E}">
        <p14:creationId xmlns:p14="http://schemas.microsoft.com/office/powerpoint/2010/main" val="6252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Course Content</a:t>
            </a:r>
            <a:r>
              <a:rPr lang="en-US" b="1"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WEEK </a:t>
            </a:r>
            <a:r>
              <a:rPr lang="en-US" b="1" dirty="0"/>
              <a:t>1 PRE-FIELD</a:t>
            </a:r>
            <a:endParaRPr lang="en-US" sz="2000" dirty="0"/>
          </a:p>
          <a:p>
            <a:endParaRPr lang="en-US" sz="2000" dirty="0"/>
          </a:p>
          <a:p>
            <a:pPr marL="0" lvl="0" indent="0">
              <a:buNone/>
            </a:pPr>
            <a:r>
              <a:rPr lang="en-US" b="1" dirty="0"/>
              <a:t>Innovations in Medical Education</a:t>
            </a:r>
            <a:endParaRPr lang="en-US" sz="1800" dirty="0"/>
          </a:p>
          <a:p>
            <a:pPr lvl="1"/>
            <a:r>
              <a:rPr lang="en-US" dirty="0"/>
              <a:t>Objectives and principal features of community based education.</a:t>
            </a:r>
            <a:endParaRPr lang="en-US" sz="1800" dirty="0"/>
          </a:p>
          <a:p>
            <a:pPr lvl="1"/>
            <a:r>
              <a:rPr lang="en-US" dirty="0"/>
              <a:t>Introduction to Problem Based Learning</a:t>
            </a:r>
            <a:endParaRPr lang="en-US" sz="1800" dirty="0"/>
          </a:p>
          <a:p>
            <a:pPr marL="0" indent="0">
              <a:buNone/>
            </a:pPr>
            <a:endParaRPr lang="en-US" sz="2000" dirty="0"/>
          </a:p>
        </p:txBody>
      </p:sp>
    </p:spTree>
    <p:extLst>
      <p:ext uri="{BB962C8B-B14F-4D97-AF65-F5344CB8AC3E}">
        <p14:creationId xmlns:p14="http://schemas.microsoft.com/office/powerpoint/2010/main" val="337157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AID</a:t>
            </a:r>
            <a:endParaRPr lang="en-US" dirty="0"/>
          </a:p>
        </p:txBody>
      </p:sp>
      <p:sp>
        <p:nvSpPr>
          <p:cNvPr id="4" name="Content Placeholder 3"/>
          <p:cNvSpPr>
            <a:spLocks noGrp="1"/>
          </p:cNvSpPr>
          <p:nvPr>
            <p:ph idx="1"/>
          </p:nvPr>
        </p:nvSpPr>
        <p:spPr>
          <a:xfrm>
            <a:off x="1295400" y="2556932"/>
            <a:ext cx="10321635" cy="3656832"/>
          </a:xfrm>
        </p:spPr>
        <p:txBody>
          <a:bodyPr>
            <a:noAutofit/>
          </a:bodyPr>
          <a:lstStyle/>
          <a:p>
            <a:pPr lvl="0">
              <a:lnSpc>
                <a:spcPct val="120000"/>
              </a:lnSpc>
            </a:pPr>
            <a:r>
              <a:rPr lang="en-US" sz="1200" dirty="0" smtClean="0"/>
              <a:t>Respiratory </a:t>
            </a:r>
            <a:r>
              <a:rPr lang="en-US" sz="1200" dirty="0"/>
              <a:t>and cardio-respiratory arrest</a:t>
            </a:r>
          </a:p>
          <a:p>
            <a:pPr>
              <a:lnSpc>
                <a:spcPct val="120000"/>
              </a:lnSpc>
            </a:pPr>
            <a:r>
              <a:rPr lang="en-US" sz="1200" dirty="0"/>
              <a:t>Haemorrhage</a:t>
            </a:r>
          </a:p>
          <a:p>
            <a:pPr>
              <a:lnSpc>
                <a:spcPct val="120000"/>
              </a:lnSpc>
            </a:pPr>
            <a:r>
              <a:rPr lang="en-US" sz="1200" dirty="0"/>
              <a:t>Convulsions</a:t>
            </a:r>
          </a:p>
          <a:p>
            <a:pPr>
              <a:lnSpc>
                <a:spcPct val="120000"/>
              </a:lnSpc>
            </a:pPr>
            <a:r>
              <a:rPr lang="en-US" sz="1200" dirty="0"/>
              <a:t>Drowning</a:t>
            </a:r>
          </a:p>
          <a:p>
            <a:pPr>
              <a:lnSpc>
                <a:spcPct val="120000"/>
              </a:lnSpc>
            </a:pPr>
            <a:r>
              <a:rPr lang="en-US" sz="1200" dirty="0"/>
              <a:t>Wounds and dressings</a:t>
            </a:r>
          </a:p>
          <a:p>
            <a:pPr>
              <a:lnSpc>
                <a:spcPct val="120000"/>
              </a:lnSpc>
            </a:pPr>
            <a:r>
              <a:rPr lang="en-US" sz="1200" dirty="0"/>
              <a:t>Burns and scalds</a:t>
            </a:r>
          </a:p>
          <a:p>
            <a:pPr>
              <a:lnSpc>
                <a:spcPct val="120000"/>
              </a:lnSpc>
            </a:pPr>
            <a:r>
              <a:rPr lang="en-US" sz="1200" dirty="0"/>
              <a:t>Fractures</a:t>
            </a:r>
          </a:p>
          <a:p>
            <a:pPr>
              <a:lnSpc>
                <a:spcPct val="120000"/>
              </a:lnSpc>
            </a:pPr>
            <a:r>
              <a:rPr lang="en-US" sz="1200" dirty="0"/>
              <a:t>Joint sprains and dislocations</a:t>
            </a:r>
          </a:p>
          <a:p>
            <a:pPr>
              <a:lnSpc>
                <a:spcPct val="120000"/>
              </a:lnSpc>
            </a:pPr>
            <a:r>
              <a:rPr lang="en-US" sz="1200" dirty="0"/>
              <a:t>Poisoning – kerosene, carbon monoxide, organophosphates </a:t>
            </a:r>
            <a:r>
              <a:rPr lang="en-US" sz="1200" dirty="0" err="1"/>
              <a:t>etc</a:t>
            </a:r>
            <a:endParaRPr lang="en-US" sz="1200" dirty="0"/>
          </a:p>
          <a:p>
            <a:pPr>
              <a:lnSpc>
                <a:spcPct val="120000"/>
              </a:lnSpc>
            </a:pPr>
            <a:r>
              <a:rPr lang="en-US" sz="1200" dirty="0"/>
              <a:t>Poisonous stings and bites</a:t>
            </a:r>
          </a:p>
          <a:p>
            <a:pPr>
              <a:lnSpc>
                <a:spcPct val="120000"/>
              </a:lnSpc>
            </a:pPr>
            <a:r>
              <a:rPr lang="en-US" sz="1200" dirty="0"/>
              <a:t>Foreign bodies</a:t>
            </a:r>
          </a:p>
        </p:txBody>
      </p:sp>
    </p:spTree>
    <p:extLst>
      <p:ext uri="{BB962C8B-B14F-4D97-AF65-F5344CB8AC3E}">
        <p14:creationId xmlns:p14="http://schemas.microsoft.com/office/powerpoint/2010/main" val="172118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81892"/>
            <a:ext cx="9601196" cy="1704108"/>
          </a:xfrm>
        </p:spPr>
        <p:txBody>
          <a:bodyPr anchor="b">
            <a:normAutofit/>
          </a:bodyPr>
          <a:lstStyle/>
          <a:p>
            <a:r>
              <a:rPr lang="en-US" b="1" dirty="0" smtClean="0"/>
              <a:t>DEFINING THE COMMUNITY</a:t>
            </a:r>
            <a:r>
              <a:rPr lang="en-US" sz="3600" dirty="0"/>
              <a:t/>
            </a:r>
            <a:br>
              <a:rPr lang="en-US" sz="3600" dirty="0"/>
            </a:br>
            <a:endParaRPr lang="en-US" dirty="0"/>
          </a:p>
        </p:txBody>
      </p:sp>
      <p:sp>
        <p:nvSpPr>
          <p:cNvPr id="3" name="Content Placeholder 2"/>
          <p:cNvSpPr>
            <a:spLocks noGrp="1"/>
          </p:cNvSpPr>
          <p:nvPr>
            <p:ph idx="1"/>
          </p:nvPr>
        </p:nvSpPr>
        <p:spPr>
          <a:xfrm>
            <a:off x="1295400" y="2556931"/>
            <a:ext cx="10321635" cy="3739959"/>
          </a:xfrm>
        </p:spPr>
        <p:txBody>
          <a:bodyPr>
            <a:normAutofit/>
          </a:bodyPr>
          <a:lstStyle/>
          <a:p>
            <a:pPr lvl="1"/>
            <a:r>
              <a:rPr lang="en-US" sz="2800" dirty="0" smtClean="0"/>
              <a:t>Population </a:t>
            </a:r>
            <a:r>
              <a:rPr lang="en-US" sz="2800" dirty="0"/>
              <a:t>structures</a:t>
            </a:r>
          </a:p>
          <a:p>
            <a:pPr lvl="1"/>
            <a:r>
              <a:rPr lang="en-US" sz="2800" dirty="0"/>
              <a:t>Environmental factors affecting health and </a:t>
            </a:r>
            <a:r>
              <a:rPr lang="en-US" sz="2800" dirty="0" smtClean="0"/>
              <a:t>disease </a:t>
            </a:r>
            <a:r>
              <a:rPr lang="en-US" sz="2800" dirty="0"/>
              <a:t>patterns</a:t>
            </a:r>
          </a:p>
          <a:p>
            <a:pPr lvl="1"/>
            <a:r>
              <a:rPr lang="en-US" sz="2800" dirty="0"/>
              <a:t>Organisation of </a:t>
            </a:r>
            <a:r>
              <a:rPr lang="en-US" sz="2800" dirty="0" smtClean="0"/>
              <a:t>human </a:t>
            </a:r>
            <a:r>
              <a:rPr lang="en-US" sz="2800" dirty="0"/>
              <a:t>society</a:t>
            </a:r>
          </a:p>
          <a:p>
            <a:pPr lvl="1"/>
            <a:r>
              <a:rPr lang="en-US" sz="2800" dirty="0"/>
              <a:t>Governmental and non-governmental structures in communities</a:t>
            </a:r>
          </a:p>
          <a:p>
            <a:pPr lvl="1"/>
            <a:r>
              <a:rPr lang="en-US" sz="2800" dirty="0"/>
              <a:t>The genetic and home </a:t>
            </a:r>
            <a:r>
              <a:rPr lang="en-US" sz="2800" dirty="0" smtClean="0"/>
              <a:t>environment</a:t>
            </a:r>
            <a:endParaRPr lang="en-US" dirty="0"/>
          </a:p>
        </p:txBody>
      </p:sp>
    </p:spTree>
    <p:extLst>
      <p:ext uri="{BB962C8B-B14F-4D97-AF65-F5344CB8AC3E}">
        <p14:creationId xmlns:p14="http://schemas.microsoft.com/office/powerpoint/2010/main" val="315182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WEEK 2 AND WEEK 3 FIELD WORK</a:t>
            </a:r>
            <a:r>
              <a:rPr lang="en-US" sz="4000" dirty="0"/>
              <a:t/>
            </a:r>
            <a:br>
              <a:rPr lang="en-US" sz="4000" dirty="0"/>
            </a:br>
            <a:endParaRPr lang="en-US" dirty="0"/>
          </a:p>
        </p:txBody>
      </p:sp>
      <p:sp>
        <p:nvSpPr>
          <p:cNvPr id="3" name="Content Placeholder 2"/>
          <p:cNvSpPr>
            <a:spLocks noGrp="1"/>
          </p:cNvSpPr>
          <p:nvPr>
            <p:ph idx="1"/>
          </p:nvPr>
        </p:nvSpPr>
        <p:spPr>
          <a:xfrm>
            <a:off x="1295400" y="2556931"/>
            <a:ext cx="10321635" cy="3698395"/>
          </a:xfrm>
        </p:spPr>
        <p:txBody>
          <a:bodyPr>
            <a:normAutofit fontScale="92500" lnSpcReduction="10000"/>
          </a:bodyPr>
          <a:lstStyle/>
          <a:p>
            <a:pPr marL="0" lvl="0" indent="0">
              <a:buNone/>
            </a:pPr>
            <a:r>
              <a:rPr lang="en-US" b="1" dirty="0" smtClean="0"/>
              <a:t>Data </a:t>
            </a:r>
            <a:r>
              <a:rPr lang="en-US" b="1" dirty="0"/>
              <a:t>Collection</a:t>
            </a:r>
            <a:endParaRPr lang="en-US" sz="1800" dirty="0"/>
          </a:p>
          <a:p>
            <a:pPr lvl="1"/>
            <a:r>
              <a:rPr lang="en-US" dirty="0"/>
              <a:t>Defining a Community in terms of:</a:t>
            </a:r>
            <a:endParaRPr lang="en-US" sz="1800" dirty="0"/>
          </a:p>
          <a:p>
            <a:pPr lvl="0"/>
            <a:r>
              <a:rPr lang="en-US" dirty="0"/>
              <a:t>its demographic characteristics</a:t>
            </a:r>
            <a:endParaRPr lang="en-US" sz="2000" dirty="0"/>
          </a:p>
          <a:p>
            <a:pPr lvl="0"/>
            <a:r>
              <a:rPr lang="en-US" dirty="0"/>
              <a:t>administrative structures both social cultural, economic, religious and political</a:t>
            </a:r>
            <a:endParaRPr lang="en-US" sz="2000" dirty="0"/>
          </a:p>
          <a:p>
            <a:pPr lvl="1"/>
            <a:r>
              <a:rPr lang="en-US" dirty="0"/>
              <a:t>Observing and recording environmental factors, government and NGO’s working in the community.</a:t>
            </a:r>
            <a:endParaRPr lang="en-US" sz="1800" dirty="0"/>
          </a:p>
          <a:p>
            <a:pPr lvl="1"/>
            <a:r>
              <a:rPr lang="en-US" dirty="0"/>
              <a:t>Studying a household with particular reference to day to day budget, nutrition, waste disposal, water supply, energy sources, leisure, work and religion. </a:t>
            </a:r>
            <a:r>
              <a:rPr lang="en-US" dirty="0" err="1" smtClean="0"/>
              <a:t>Etc</a:t>
            </a:r>
            <a:r>
              <a:rPr lang="en-US" dirty="0" smtClean="0"/>
              <a:t>…</a:t>
            </a:r>
            <a:endParaRPr lang="en-US" sz="1800" dirty="0"/>
          </a:p>
          <a:p>
            <a:pPr lvl="1"/>
            <a:r>
              <a:rPr lang="en-US" dirty="0"/>
              <a:t>Constructing a detailed family tree.</a:t>
            </a:r>
            <a:endParaRPr lang="en-US" sz="1800" dirty="0"/>
          </a:p>
          <a:p>
            <a:pPr marL="0" indent="0">
              <a:buNone/>
            </a:pPr>
            <a:endParaRPr lang="en-US" dirty="0" smtClean="0"/>
          </a:p>
          <a:p>
            <a:endParaRPr lang="en-US" dirty="0"/>
          </a:p>
        </p:txBody>
      </p:sp>
    </p:spTree>
    <p:extLst>
      <p:ext uri="{BB962C8B-B14F-4D97-AF65-F5344CB8AC3E}">
        <p14:creationId xmlns:p14="http://schemas.microsoft.com/office/powerpoint/2010/main" val="7836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623456"/>
            <a:ext cx="10952018" cy="1662544"/>
          </a:xfrm>
        </p:spPr>
        <p:txBody>
          <a:bodyPr>
            <a:normAutofit/>
          </a:bodyPr>
          <a:lstStyle/>
          <a:p>
            <a:r>
              <a:rPr lang="en-US" b="1" dirty="0"/>
              <a:t>WEEK 4 - POST FIELD</a:t>
            </a:r>
            <a:r>
              <a:rPr lang="en-US" dirty="0"/>
              <a:t/>
            </a:r>
            <a:br>
              <a:rPr lang="en-US" dirty="0"/>
            </a:br>
            <a:endParaRPr lang="en-US" dirty="0"/>
          </a:p>
        </p:txBody>
      </p:sp>
      <p:sp>
        <p:nvSpPr>
          <p:cNvPr id="3" name="Content Placeholder 2"/>
          <p:cNvSpPr>
            <a:spLocks noGrp="1"/>
          </p:cNvSpPr>
          <p:nvPr>
            <p:ph idx="1"/>
          </p:nvPr>
        </p:nvSpPr>
        <p:spPr>
          <a:xfrm>
            <a:off x="1295401" y="2556931"/>
            <a:ext cx="10280072" cy="3719177"/>
          </a:xfrm>
        </p:spPr>
        <p:txBody>
          <a:bodyPr>
            <a:normAutofit/>
          </a:bodyPr>
          <a:lstStyle/>
          <a:p>
            <a:pPr lvl="0">
              <a:lnSpc>
                <a:spcPct val="150000"/>
              </a:lnSpc>
            </a:pPr>
            <a:r>
              <a:rPr lang="en-US" b="1" dirty="0" smtClean="0"/>
              <a:t>Data </a:t>
            </a:r>
            <a:r>
              <a:rPr lang="en-US" b="1" dirty="0"/>
              <a:t>analysis</a:t>
            </a:r>
            <a:endParaRPr lang="en-US" dirty="0"/>
          </a:p>
          <a:p>
            <a:pPr lvl="0">
              <a:lnSpc>
                <a:spcPct val="150000"/>
              </a:lnSpc>
            </a:pPr>
            <a:r>
              <a:rPr lang="en-US" b="1" dirty="0"/>
              <a:t>Report writing</a:t>
            </a:r>
            <a:endParaRPr lang="en-US" dirty="0"/>
          </a:p>
          <a:p>
            <a:pPr lvl="0">
              <a:lnSpc>
                <a:spcPct val="150000"/>
              </a:lnSpc>
            </a:pPr>
            <a:r>
              <a:rPr lang="en-US" b="1" dirty="0"/>
              <a:t>Report presentation</a:t>
            </a:r>
            <a:endParaRPr lang="en-US" dirty="0"/>
          </a:p>
          <a:p>
            <a:pPr lvl="0">
              <a:lnSpc>
                <a:spcPct val="150000"/>
              </a:lnSpc>
            </a:pPr>
            <a:r>
              <a:rPr lang="en-US" b="1" dirty="0"/>
              <a:t>End of course </a:t>
            </a:r>
            <a:r>
              <a:rPr lang="en-US" b="1" dirty="0" smtClean="0"/>
              <a:t>examination</a:t>
            </a:r>
            <a:endParaRPr lang="en-US" dirty="0"/>
          </a:p>
          <a:p>
            <a:endParaRPr lang="en-US" dirty="0"/>
          </a:p>
        </p:txBody>
      </p:sp>
    </p:spTree>
    <p:extLst>
      <p:ext uri="{BB962C8B-B14F-4D97-AF65-F5344CB8AC3E}">
        <p14:creationId xmlns:p14="http://schemas.microsoft.com/office/powerpoint/2010/main" val="379241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Assessment</a:t>
            </a:r>
            <a:r>
              <a:rPr lang="en-US" dirty="0"/>
              <a:t/>
            </a:r>
            <a:br>
              <a:rPr lang="en-US" dirty="0"/>
            </a:br>
            <a:endParaRPr lang="en-US" dirty="0"/>
          </a:p>
        </p:txBody>
      </p:sp>
      <p:sp>
        <p:nvSpPr>
          <p:cNvPr id="3" name="Content Placeholder 2"/>
          <p:cNvSpPr>
            <a:spLocks noGrp="1"/>
          </p:cNvSpPr>
          <p:nvPr>
            <p:ph idx="1"/>
          </p:nvPr>
        </p:nvSpPr>
        <p:spPr>
          <a:xfrm>
            <a:off x="1295401" y="2434107"/>
            <a:ext cx="10282706" cy="3773509"/>
          </a:xfrm>
        </p:spPr>
        <p:txBody>
          <a:bodyPr>
            <a:normAutofit fontScale="92500" lnSpcReduction="20000"/>
          </a:bodyPr>
          <a:lstStyle/>
          <a:p>
            <a:pPr marL="0" indent="0">
              <a:buNone/>
            </a:pPr>
            <a:r>
              <a:rPr lang="en-US" dirty="0"/>
              <a:t> </a:t>
            </a:r>
          </a:p>
          <a:p>
            <a:pPr marL="0" indent="0">
              <a:buNone/>
            </a:pPr>
            <a:r>
              <a:rPr lang="en-US" dirty="0" err="1" smtClean="0"/>
              <a:t>i</a:t>
            </a:r>
            <a:r>
              <a:rPr lang="en-US" dirty="0" smtClean="0"/>
              <a:t>)	Continuous </a:t>
            </a:r>
            <a:r>
              <a:rPr lang="en-US" dirty="0"/>
              <a:t>Assessment		</a:t>
            </a:r>
            <a:r>
              <a:rPr lang="en-US" dirty="0" smtClean="0"/>
              <a:t>	</a:t>
            </a:r>
            <a:r>
              <a:rPr lang="en-US" b="1" dirty="0" smtClean="0">
                <a:solidFill>
                  <a:srgbClr val="FF0000"/>
                </a:solidFill>
              </a:rPr>
              <a:t>- </a:t>
            </a:r>
            <a:r>
              <a:rPr lang="en-US" b="1" dirty="0">
                <a:solidFill>
                  <a:srgbClr val="FF0000"/>
                </a:solidFill>
              </a:rPr>
              <a:t>60%	</a:t>
            </a:r>
          </a:p>
          <a:p>
            <a:pPr lvl="1"/>
            <a:r>
              <a:rPr lang="en-US" dirty="0"/>
              <a:t>Facilitator’s Assessment 	</a:t>
            </a:r>
            <a:r>
              <a:rPr lang="en-US" dirty="0" smtClean="0"/>
              <a:t>		- </a:t>
            </a:r>
            <a:r>
              <a:rPr lang="en-US" dirty="0"/>
              <a:t>15%</a:t>
            </a:r>
          </a:p>
          <a:p>
            <a:pPr lvl="1"/>
            <a:r>
              <a:rPr lang="en-US" dirty="0"/>
              <a:t>First Aid Demonstration	</a:t>
            </a:r>
            <a:r>
              <a:rPr lang="en-US" dirty="0" smtClean="0"/>
              <a:t>		- </a:t>
            </a:r>
            <a:r>
              <a:rPr lang="en-US" dirty="0"/>
              <a:t>15%</a:t>
            </a:r>
          </a:p>
          <a:p>
            <a:pPr lvl="1"/>
            <a:r>
              <a:rPr lang="en-US" dirty="0"/>
              <a:t>Individual Report		</a:t>
            </a:r>
            <a:r>
              <a:rPr lang="en-US" dirty="0" smtClean="0"/>
              <a:t>		- </a:t>
            </a:r>
            <a:r>
              <a:rPr lang="en-US" dirty="0"/>
              <a:t>15%</a:t>
            </a:r>
          </a:p>
          <a:p>
            <a:pPr lvl="1"/>
            <a:r>
              <a:rPr lang="en-US" dirty="0"/>
              <a:t>Group Report			</a:t>
            </a:r>
            <a:r>
              <a:rPr lang="en-US" dirty="0" smtClean="0"/>
              <a:t>		- </a:t>
            </a:r>
            <a:r>
              <a:rPr lang="en-US" dirty="0"/>
              <a:t>15%</a:t>
            </a:r>
          </a:p>
          <a:p>
            <a:pPr marL="0" indent="0">
              <a:buNone/>
            </a:pPr>
            <a:r>
              <a:rPr lang="en-US" dirty="0"/>
              <a:t> </a:t>
            </a:r>
          </a:p>
          <a:p>
            <a:pPr marL="0" indent="0">
              <a:buNone/>
            </a:pPr>
            <a:r>
              <a:rPr lang="en-US" dirty="0"/>
              <a:t>(ii)	Written examination			</a:t>
            </a:r>
            <a:r>
              <a:rPr lang="en-US" dirty="0" smtClean="0"/>
              <a:t>	</a:t>
            </a:r>
            <a:r>
              <a:rPr lang="en-US" b="1" dirty="0" smtClean="0">
                <a:solidFill>
                  <a:srgbClr val="FF0000"/>
                </a:solidFill>
              </a:rPr>
              <a:t>- </a:t>
            </a:r>
            <a:r>
              <a:rPr lang="en-US" b="1" dirty="0">
                <a:solidFill>
                  <a:srgbClr val="FF0000"/>
                </a:solidFill>
              </a:rPr>
              <a:t>40%</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402600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212</TotalTime>
  <Words>365</Words>
  <Application>Microsoft Office PowerPoint</Application>
  <PresentationFormat>Widescreen</PresentationFormat>
  <Paragraphs>66</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Rockwell</vt:lpstr>
      <vt:lpstr>Organic</vt:lpstr>
      <vt:lpstr>COMMUNITY BASED EDUCATION</vt:lpstr>
      <vt:lpstr>AIM</vt:lpstr>
      <vt:lpstr>OBJECTIVES</vt:lpstr>
      <vt:lpstr>Course Content:</vt:lpstr>
      <vt:lpstr>FIRST AID</vt:lpstr>
      <vt:lpstr>DEFINING THE COMMUNITY </vt:lpstr>
      <vt:lpstr>WEEK 2 AND WEEK 3 FIELD WORK </vt:lpstr>
      <vt:lpstr>WEEK 4 - POST FIELD </vt:lpstr>
      <vt:lpstr>Assessment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BASED EDUCATION</dc:title>
  <dc:creator>DMED</dc:creator>
  <cp:lastModifiedBy>DMED</cp:lastModifiedBy>
  <cp:revision>9</cp:revision>
  <dcterms:created xsi:type="dcterms:W3CDTF">2021-03-11T09:45:55Z</dcterms:created>
  <dcterms:modified xsi:type="dcterms:W3CDTF">2021-04-11T12:47:07Z</dcterms:modified>
</cp:coreProperties>
</file>