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45"/>
  </p:notesMasterIdLst>
  <p:sldIdLst>
    <p:sldId id="256" r:id="rId2"/>
    <p:sldId id="260" r:id="rId3"/>
    <p:sldId id="261" r:id="rId4"/>
    <p:sldId id="300" r:id="rId5"/>
    <p:sldId id="301" r:id="rId6"/>
    <p:sldId id="295" r:id="rId7"/>
    <p:sldId id="290" r:id="rId8"/>
    <p:sldId id="296" r:id="rId9"/>
    <p:sldId id="302" r:id="rId10"/>
    <p:sldId id="297" r:id="rId11"/>
    <p:sldId id="294" r:id="rId12"/>
    <p:sldId id="298" r:id="rId13"/>
    <p:sldId id="305" r:id="rId14"/>
    <p:sldId id="299" r:id="rId15"/>
    <p:sldId id="307" r:id="rId16"/>
    <p:sldId id="291" r:id="rId17"/>
    <p:sldId id="308" r:id="rId18"/>
    <p:sldId id="292" r:id="rId19"/>
    <p:sldId id="293" r:id="rId20"/>
    <p:sldId id="309" r:id="rId21"/>
    <p:sldId id="263" r:id="rId22"/>
    <p:sldId id="264" r:id="rId23"/>
    <p:sldId id="262" r:id="rId24"/>
    <p:sldId id="259" r:id="rId25"/>
    <p:sldId id="265" r:id="rId26"/>
    <p:sldId id="266" r:id="rId27"/>
    <p:sldId id="267" r:id="rId28"/>
    <p:sldId id="269" r:id="rId29"/>
    <p:sldId id="270" r:id="rId30"/>
    <p:sldId id="271" r:id="rId31"/>
    <p:sldId id="272" r:id="rId32"/>
    <p:sldId id="273" r:id="rId33"/>
    <p:sldId id="274" r:id="rId34"/>
    <p:sldId id="275" r:id="rId35"/>
    <p:sldId id="276" r:id="rId36"/>
    <p:sldId id="277" r:id="rId37"/>
    <p:sldId id="278" r:id="rId38"/>
    <p:sldId id="279" r:id="rId39"/>
    <p:sldId id="283" r:id="rId40"/>
    <p:sldId id="284" r:id="rId41"/>
    <p:sldId id="285" r:id="rId42"/>
    <p:sldId id="288" r:id="rId43"/>
    <p:sldId id="287"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206" autoAdjust="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9F659F-A1D0-4B8E-89B7-A4C1C77B428F}" type="datetimeFigureOut">
              <a:rPr lang="en-US" smtClean="0"/>
              <a:t>4/14/2021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45619-CB0D-46A4-99F8-B587F4DBC08B}" type="slidenum">
              <a:rPr lang="en-US" smtClean="0"/>
              <a:t>‹#›</a:t>
            </a:fld>
            <a:endParaRPr lang="en-US"/>
          </a:p>
        </p:txBody>
      </p:sp>
    </p:spTree>
    <p:extLst>
      <p:ext uri="{BB962C8B-B14F-4D97-AF65-F5344CB8AC3E}">
        <p14:creationId xmlns:p14="http://schemas.microsoft.com/office/powerpoint/2010/main" val="3754120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3</a:t>
            </a:fld>
            <a:endParaRPr lang="en-US"/>
          </a:p>
        </p:txBody>
      </p:sp>
    </p:spTree>
    <p:extLst>
      <p:ext uri="{BB962C8B-B14F-4D97-AF65-F5344CB8AC3E}">
        <p14:creationId xmlns:p14="http://schemas.microsoft.com/office/powerpoint/2010/main" val="1280598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7</a:t>
            </a:fld>
            <a:endParaRPr lang="en-US"/>
          </a:p>
        </p:txBody>
      </p:sp>
    </p:spTree>
    <p:extLst>
      <p:ext uri="{BB962C8B-B14F-4D97-AF65-F5344CB8AC3E}">
        <p14:creationId xmlns:p14="http://schemas.microsoft.com/office/powerpoint/2010/main" val="312414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B931FC-B0F2-4352-947A-EC85E405025F}" type="slidenum">
              <a:rPr lang="en-US" smtClean="0"/>
              <a:t>13</a:t>
            </a:fld>
            <a:endParaRPr lang="en-US"/>
          </a:p>
        </p:txBody>
      </p:sp>
    </p:spTree>
    <p:extLst>
      <p:ext uri="{BB962C8B-B14F-4D97-AF65-F5344CB8AC3E}">
        <p14:creationId xmlns:p14="http://schemas.microsoft.com/office/powerpoint/2010/main" val="4264609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4"/>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1pPr>
            <a:lvl2pPr marL="742950" indent="-28575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2pPr>
            <a:lvl3pPr marL="1143000" indent="-22860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3pPr>
            <a:lvl4pPr marL="1600200" indent="-22860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4pPr>
            <a:lvl5pPr marL="2057400" indent="-22860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9pPr>
          </a:lstStyle>
          <a:p>
            <a:pPr>
              <a:spcBef>
                <a:spcPct val="0"/>
              </a:spcBef>
            </a:pPr>
            <a:fld id="{3B398454-9580-4E70-8139-AF2D65A5C20B}" type="slidenum">
              <a:rPr lang="en-GB" altLang="en-US" smtClean="0">
                <a:ea typeface="Lucida Sans Unicode" panose="020B0602030504020204" pitchFamily="34" charset="0"/>
                <a:cs typeface="Lucida Sans Unicode" panose="020B0602030504020204" pitchFamily="34" charset="0"/>
              </a:rPr>
              <a:pPr>
                <a:spcBef>
                  <a:spcPct val="0"/>
                </a:spcBef>
              </a:pPr>
              <a:t>15</a:t>
            </a:fld>
            <a:endParaRPr lang="en-GB" altLang="en-US" smtClean="0">
              <a:ea typeface="Lucida Sans Unicode" panose="020B0602030504020204" pitchFamily="34" charset="0"/>
              <a:cs typeface="Lucida Sans Unicode" panose="020B0602030504020204" pitchFamily="34" charset="0"/>
            </a:endParaRPr>
          </a:p>
        </p:txBody>
      </p:sp>
      <p:sp>
        <p:nvSpPr>
          <p:cNvPr id="41987" name="Freeform 1"/>
          <p:cNvSpPr>
            <a:spLocks noChangeArrowheads="1"/>
          </p:cNvSpPr>
          <p:nvPr/>
        </p:nvSpPr>
        <p:spPr bwMode="auto">
          <a:xfrm>
            <a:off x="3963988" y="8823325"/>
            <a:ext cx="3036887" cy="455613"/>
          </a:xfrm>
          <a:custGeom>
            <a:avLst/>
            <a:gdLst>
              <a:gd name="T0" fmla="*/ 0 w 21600"/>
              <a:gd name="T1" fmla="*/ 0 h 21600"/>
              <a:gd name="T2" fmla="*/ 2147483646 w 21600"/>
              <a:gd name="T3" fmla="*/ 0 h 21600"/>
              <a:gd name="T4" fmla="*/ 2147483646 w 21600"/>
              <a:gd name="T5" fmla="*/ 2147483646 h 21600"/>
              <a:gd name="T6" fmla="*/ 0 w 21600"/>
              <a:gd name="T7" fmla="*/ 2147483646 h 21600"/>
              <a:gd name="T8" fmla="*/ 0 w 21600"/>
              <a:gd name="T9" fmla="*/ 0 h 21600"/>
              <a:gd name="T10" fmla="*/ 0 60000 65536"/>
              <a:gd name="T11" fmla="*/ 0 60000 65536"/>
              <a:gd name="T12" fmla="*/ 0 60000 65536"/>
              <a:gd name="T13" fmla="*/ 0 60000 65536"/>
              <a:gd name="T14" fmla="*/ 0 60000 65536"/>
              <a:gd name="T15" fmla="*/ 0 w 21600"/>
              <a:gd name="T16" fmla="*/ 0 h 21600"/>
              <a:gd name="T17" fmla="*/ 2160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850" tIns="47243" rIns="90850" bIns="47243" anchor="b"/>
          <a:lstStyle>
            <a:lvl1pPr>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1pPr>
            <a:lvl2pPr marL="742950" indent="-28575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2pPr>
            <a:lvl3pPr marL="1143000" indent="-22860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3pPr>
            <a:lvl4pPr marL="1600200" indent="-22860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4pPr>
            <a:lvl5pPr marL="2057400" indent="-228600">
              <a:spcBef>
                <a:spcPct val="30000"/>
              </a:spcBef>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tabLst>
                <a:tab pos="0" algn="l"/>
                <a:tab pos="458788" algn="l"/>
                <a:tab pos="920750" algn="l"/>
                <a:tab pos="1382713" algn="l"/>
                <a:tab pos="1843088" algn="l"/>
                <a:tab pos="2305050" algn="l"/>
                <a:tab pos="2767013" algn="l"/>
                <a:tab pos="3228975" algn="l"/>
                <a:tab pos="3689350" algn="l"/>
                <a:tab pos="4151313" algn="l"/>
                <a:tab pos="4613275" algn="l"/>
                <a:tab pos="5075238" algn="l"/>
                <a:tab pos="5535613" algn="l"/>
                <a:tab pos="5997575" algn="l"/>
                <a:tab pos="6459538" algn="l"/>
                <a:tab pos="6921500" algn="l"/>
                <a:tab pos="7381875" algn="l"/>
                <a:tab pos="7843838" algn="l"/>
                <a:tab pos="8305800" algn="l"/>
                <a:tab pos="8766175" algn="l"/>
                <a:tab pos="9228138" algn="l"/>
              </a:tabLst>
              <a:defRPr sz="1200">
                <a:solidFill>
                  <a:schemeClr val="tx1"/>
                </a:solidFill>
                <a:latin typeface="Calibri" panose="020F0502020204030204" pitchFamily="34" charset="0"/>
              </a:defRPr>
            </a:lvl9pPr>
          </a:lstStyle>
          <a:p>
            <a:pPr algn="r" eaLnBrk="1" hangingPunct="1">
              <a:spcBef>
                <a:spcPct val="0"/>
              </a:spcBef>
            </a:pPr>
            <a:fld id="{DB954DAC-D638-417B-A63E-CDFCFECB39C9}" type="slidenum">
              <a:rPr lang="en-US" altLang="en-US">
                <a:solidFill>
                  <a:srgbClr val="000000"/>
                </a:solidFill>
              </a:rPr>
              <a:pPr algn="r" eaLnBrk="1" hangingPunct="1">
                <a:spcBef>
                  <a:spcPct val="0"/>
                </a:spcBef>
              </a:pPr>
              <a:t>15</a:t>
            </a:fld>
            <a:endParaRPr lang="en-US" altLang="en-US">
              <a:solidFill>
                <a:srgbClr val="000000"/>
              </a:solidFill>
            </a:endParaRPr>
          </a:p>
        </p:txBody>
      </p:sp>
      <p:sp>
        <p:nvSpPr>
          <p:cNvPr id="41988" name="Rectangle 2"/>
          <p:cNvSpPr>
            <a:spLocks noGrp="1" noRot="1" noChangeAspect="1" noChangeArrowheads="1" noTextEdit="1"/>
          </p:cNvSpPr>
          <p:nvPr>
            <p:ph type="sldImg"/>
          </p:nvPr>
        </p:nvSpPr>
        <p:spPr bwMode="auto">
          <a:xfrm>
            <a:off x="369888" y="690563"/>
            <a:ext cx="6270625" cy="3527425"/>
          </a:xfrm>
          <a:solidFill>
            <a:srgbClr val="FFFFFF"/>
          </a:solidFill>
          <a:ln>
            <a:solidFill>
              <a:srgbClr val="000000"/>
            </a:solidFill>
            <a:miter lim="800000"/>
            <a:headEnd/>
            <a:tailEnd/>
          </a:ln>
        </p:spPr>
      </p:sp>
      <p:sp>
        <p:nvSpPr>
          <p:cNvPr id="41989" name="Rectangle 3"/>
          <p:cNvSpPr>
            <a:spLocks noGrp="1" noChangeArrowheads="1"/>
          </p:cNvSpPr>
          <p:nvPr>
            <p:ph type="body" idx="1"/>
          </p:nvPr>
        </p:nvSpPr>
        <p:spPr bwMode="auto">
          <a:xfrm>
            <a:off x="915988" y="4448175"/>
            <a:ext cx="5168900" cy="4184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1945057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Involves the setting up of a large administrative body which has not only to carry out the actual data collection but also the formulation of the questionnaire, the planning and organization of the whole exercise, the processing of the completed questionnaires, and tabulation and publication of the results.</a:t>
            </a:r>
          </a:p>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26</a:t>
            </a:fld>
            <a:endParaRPr lang="en-US"/>
          </a:p>
        </p:txBody>
      </p:sp>
    </p:spTree>
    <p:extLst>
      <p:ext uri="{BB962C8B-B14F-4D97-AF65-F5344CB8AC3E}">
        <p14:creationId xmlns:p14="http://schemas.microsoft.com/office/powerpoint/2010/main" val="4056625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Within the year the most suitable time to hold a census depends very much on local factors such as rainy seasons, </a:t>
            </a:r>
            <a:r>
              <a:rPr lang="en-US" sz="1200" dirty="0" err="1" smtClean="0"/>
              <a:t>labour</a:t>
            </a:r>
            <a:r>
              <a:rPr lang="en-US" sz="1200" dirty="0" smtClean="0"/>
              <a:t> availability, migration and holiday period. Consequently, there are no international recommendations.</a:t>
            </a:r>
          </a:p>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27</a:t>
            </a:fld>
            <a:endParaRPr lang="en-US"/>
          </a:p>
        </p:txBody>
      </p:sp>
    </p:spTree>
    <p:extLst>
      <p:ext uri="{BB962C8B-B14F-4D97-AF65-F5344CB8AC3E}">
        <p14:creationId xmlns:p14="http://schemas.microsoft.com/office/powerpoint/2010/main" val="1993108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Such limitations do not apply to civil registration systems.</a:t>
            </a:r>
          </a:p>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32</a:t>
            </a:fld>
            <a:endParaRPr lang="en-US"/>
          </a:p>
        </p:txBody>
      </p:sp>
    </p:spTree>
    <p:extLst>
      <p:ext uri="{BB962C8B-B14F-4D97-AF65-F5344CB8AC3E}">
        <p14:creationId xmlns:p14="http://schemas.microsoft.com/office/powerpoint/2010/main" val="2662694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Demographic data are merely a by-product, extremely useful to demographers, planners and others, but not, in themselves of sufficient importance to justify the administrative effort and cost involved in setting up and maintaining a registration system.</a:t>
            </a:r>
          </a:p>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33</a:t>
            </a:fld>
            <a:endParaRPr lang="en-US"/>
          </a:p>
        </p:txBody>
      </p:sp>
    </p:spTree>
    <p:extLst>
      <p:ext uri="{BB962C8B-B14F-4D97-AF65-F5344CB8AC3E}">
        <p14:creationId xmlns:p14="http://schemas.microsoft.com/office/powerpoint/2010/main" val="368309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Moreover, there are techniques which can detect and estimate the extent of the errors in registration data from its structure, and thus correct or at least improve it. </a:t>
            </a:r>
          </a:p>
          <a:p>
            <a:endParaRPr lang="en-US" dirty="0"/>
          </a:p>
        </p:txBody>
      </p:sp>
      <p:sp>
        <p:nvSpPr>
          <p:cNvPr id="4" name="Slide Number Placeholder 3"/>
          <p:cNvSpPr>
            <a:spLocks noGrp="1"/>
          </p:cNvSpPr>
          <p:nvPr>
            <p:ph type="sldNum" sz="quarter" idx="10"/>
          </p:nvPr>
        </p:nvSpPr>
        <p:spPr/>
        <p:txBody>
          <a:bodyPr/>
          <a:lstStyle/>
          <a:p>
            <a:fld id="{5DF45619-CB0D-46A4-99F8-B587F4DBC08B}" type="slidenum">
              <a:rPr lang="en-US" smtClean="0"/>
              <a:t>36</a:t>
            </a:fld>
            <a:endParaRPr lang="en-US"/>
          </a:p>
        </p:txBody>
      </p:sp>
    </p:spTree>
    <p:extLst>
      <p:ext uri="{BB962C8B-B14F-4D97-AF65-F5344CB8AC3E}">
        <p14:creationId xmlns:p14="http://schemas.microsoft.com/office/powerpoint/2010/main" val="395333286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4/14/2021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4/14/2021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4/14/2021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4/14/2021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32223"/>
            <a:ext cx="10276114" cy="2800143"/>
          </a:xfrm>
        </p:spPr>
        <p:txBody>
          <a:bodyPr/>
          <a:lstStyle/>
          <a:p>
            <a:r>
              <a:rPr lang="en-US" sz="5800" dirty="0" smtClean="0"/>
              <a:t>Introduction to </a:t>
            </a:r>
            <a:r>
              <a:rPr lang="en-US" sz="5800" smtClean="0"/>
              <a:t>DemographY</a:t>
            </a:r>
            <a:endParaRPr lang="en-US" sz="5800" dirty="0"/>
          </a:p>
        </p:txBody>
      </p:sp>
      <p:sp>
        <p:nvSpPr>
          <p:cNvPr id="3" name="Subtitle 2"/>
          <p:cNvSpPr>
            <a:spLocks noGrp="1"/>
          </p:cNvSpPr>
          <p:nvPr>
            <p:ph type="subTitle" idx="1"/>
          </p:nvPr>
        </p:nvSpPr>
        <p:spPr>
          <a:xfrm>
            <a:off x="1069848" y="4389119"/>
            <a:ext cx="7891272" cy="2325189"/>
          </a:xfrm>
        </p:spPr>
        <p:txBody>
          <a:bodyPr>
            <a:normAutofit/>
          </a:bodyPr>
          <a:lstStyle/>
          <a:p>
            <a:pPr algn="ctr">
              <a:lnSpc>
                <a:spcPct val="100000"/>
              </a:lnSpc>
            </a:pPr>
            <a:r>
              <a:rPr lang="en-US" b="1" dirty="0"/>
              <a:t>Twaambo Hamoonga-Nkweendenda</a:t>
            </a:r>
          </a:p>
          <a:p>
            <a:pPr algn="ctr">
              <a:lnSpc>
                <a:spcPct val="100000"/>
              </a:lnSpc>
            </a:pPr>
            <a:endParaRPr lang="en-US" b="1" dirty="0"/>
          </a:p>
          <a:p>
            <a:pPr algn="ctr">
              <a:lnSpc>
                <a:spcPct val="100000"/>
              </a:lnSpc>
            </a:pPr>
            <a:r>
              <a:rPr lang="en-US" sz="2000" b="1" dirty="0" smtClean="0"/>
              <a:t>The University of Zambia</a:t>
            </a:r>
          </a:p>
          <a:p>
            <a:pPr algn="ctr">
              <a:lnSpc>
                <a:spcPct val="100000"/>
              </a:lnSpc>
            </a:pPr>
            <a:r>
              <a:rPr lang="en-US" sz="2000" b="1" dirty="0" smtClean="0"/>
              <a:t>School of Public Health</a:t>
            </a:r>
          </a:p>
          <a:p>
            <a:pPr algn="ctr">
              <a:lnSpc>
                <a:spcPct val="100000"/>
              </a:lnSpc>
            </a:pPr>
            <a:r>
              <a:rPr lang="en-US" sz="2000" b="1" dirty="0" smtClean="0"/>
              <a:t>Department </a:t>
            </a:r>
            <a:r>
              <a:rPr lang="en-US" sz="2000" b="1" dirty="0"/>
              <a:t>of </a:t>
            </a:r>
            <a:r>
              <a:rPr lang="en-US" sz="2000" b="1" dirty="0" smtClean="0"/>
              <a:t>Population Studies and Global Health</a:t>
            </a:r>
            <a:endParaRPr lang="en-US" sz="2000" b="1" dirty="0"/>
          </a:p>
          <a:p>
            <a:pPr algn="ctr">
              <a:lnSpc>
                <a:spcPct val="100000"/>
              </a:lnSpc>
            </a:pPr>
            <a:endParaRPr lang="en-US" dirty="0"/>
          </a:p>
        </p:txBody>
      </p:sp>
    </p:spTree>
    <p:extLst>
      <p:ext uri="{BB962C8B-B14F-4D97-AF65-F5344CB8AC3E}">
        <p14:creationId xmlns:p14="http://schemas.microsoft.com/office/powerpoint/2010/main" val="2609635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56641"/>
            <a:ext cx="10058400" cy="1609344"/>
          </a:xfrm>
        </p:spPr>
        <p:txBody>
          <a:bodyPr/>
          <a:lstStyle/>
          <a:p>
            <a:r>
              <a:rPr lang="en-US" dirty="0" smtClean="0"/>
              <a:t>Crude birth rate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77079" y="1510747"/>
                <a:ext cx="11598964" cy="5267739"/>
              </a:xfrm>
            </p:spPr>
            <p:txBody>
              <a:bodyPr>
                <a:noAutofit/>
              </a:bodyPr>
              <a:lstStyle/>
              <a:p>
                <a:r>
                  <a:rPr lang="en-US" sz="2800" dirty="0" smtClean="0"/>
                  <a:t>This is the number of live births per 1000 persons in the population. This measure requires only total births and total population</a:t>
                </a:r>
              </a:p>
              <a:p>
                <a:endParaRPr lang="en-US" sz="2800" dirty="0"/>
              </a:p>
              <a:p>
                <a:r>
                  <a:rPr lang="en-US" sz="2800" dirty="0" smtClean="0"/>
                  <a:t>It is a ‘crude’ measure in epidemiological terminology because it does not take into account the age or sex structure of the population.</a:t>
                </a:r>
              </a:p>
              <a:p>
                <a:endParaRPr lang="en-US" sz="2800" dirty="0"/>
              </a:p>
              <a:p>
                <a:r>
                  <a:rPr lang="en-US" sz="2800" dirty="0" smtClean="0"/>
                  <a:t>It can be contrasted with an </a:t>
                </a:r>
                <a:r>
                  <a:rPr lang="en-US" sz="2800" i="1" dirty="0" smtClean="0"/>
                  <a:t>adjusted or standardized </a:t>
                </a:r>
                <a:r>
                  <a:rPr lang="en-US" sz="2800" dirty="0" smtClean="0"/>
                  <a:t>birth rate in which age and gender structure of the population are taken into account. This is very important when comparing populations.</a:t>
                </a:r>
              </a:p>
              <a:p>
                <a:pPr algn="ctr"/>
                <a14:m>
                  <m:oMath xmlns:m="http://schemas.openxmlformats.org/officeDocument/2006/math">
                    <m:r>
                      <a:rPr lang="en-US" sz="2800" b="1" i="1">
                        <a:latin typeface="Cambria Math" panose="02040503050406030204" pitchFamily="18" charset="0"/>
                      </a:rPr>
                      <m:t>𝑪𝑩𝑹</m:t>
                    </m:r>
                    <m:r>
                      <a:rPr lang="en-US" sz="2800" b="1" i="1">
                        <a:latin typeface="Cambria Math" panose="02040503050406030204" pitchFamily="18" charset="0"/>
                      </a:rPr>
                      <m:t>=</m:t>
                    </m:r>
                    <m:f>
                      <m:fPr>
                        <m:ctrlPr>
                          <a:rPr lang="en-US" sz="2800" b="1" i="1">
                            <a:latin typeface="Cambria Math" panose="02040503050406030204" pitchFamily="18" charset="0"/>
                          </a:rPr>
                        </m:ctrlPr>
                      </m:fPr>
                      <m:num>
                        <m:sSub>
                          <m:sSubPr>
                            <m:ctrlPr>
                              <a:rPr lang="en-US" sz="2800" b="1" i="1">
                                <a:latin typeface="Cambria Math" panose="02040503050406030204" pitchFamily="18" charset="0"/>
                              </a:rPr>
                            </m:ctrlPr>
                          </m:sSubPr>
                          <m:e>
                            <m:r>
                              <a:rPr lang="en-US" sz="2800" b="1" i="1">
                                <a:latin typeface="Cambria Math" panose="02040503050406030204" pitchFamily="18" charset="0"/>
                              </a:rPr>
                              <m:t>𝑩</m:t>
                            </m:r>
                          </m:e>
                          <m:sub>
                            <m:r>
                              <a:rPr lang="en-US" sz="2800" b="1" i="1">
                                <a:latin typeface="Cambria Math" panose="02040503050406030204" pitchFamily="18" charset="0"/>
                              </a:rPr>
                              <m:t>𝒕</m:t>
                            </m:r>
                          </m:sub>
                        </m:sSub>
                      </m:num>
                      <m:den>
                        <m:sSub>
                          <m:sSubPr>
                            <m:ctrlPr>
                              <a:rPr lang="en-US" sz="2800" b="1" i="1">
                                <a:latin typeface="Cambria Math" panose="02040503050406030204" pitchFamily="18" charset="0"/>
                              </a:rPr>
                            </m:ctrlPr>
                          </m:sSubPr>
                          <m:e>
                            <m:r>
                              <a:rPr lang="en-US" sz="2800" b="1" i="1">
                                <a:latin typeface="Cambria Math" panose="02040503050406030204" pitchFamily="18" charset="0"/>
                              </a:rPr>
                              <m:t>𝑷</m:t>
                            </m:r>
                          </m:e>
                          <m:sub>
                            <m:r>
                              <a:rPr lang="en-US" sz="2800" b="1" i="1">
                                <a:latin typeface="Cambria Math" panose="02040503050406030204" pitchFamily="18" charset="0"/>
                              </a:rPr>
                              <m:t>𝒕</m:t>
                            </m:r>
                          </m:sub>
                        </m:sSub>
                      </m:den>
                    </m:f>
                    <m:r>
                      <a:rPr lang="en-US" sz="2800" b="1" i="1" smtClean="0">
                        <a:latin typeface="Cambria Math" panose="02040503050406030204" pitchFamily="18" charset="0"/>
                      </a:rPr>
                      <m:t> </m:t>
                    </m:r>
                    <m:r>
                      <a:rPr lang="en-US" sz="2800" b="1" i="1" smtClean="0">
                        <a:latin typeface="Cambria Math" panose="02040503050406030204" pitchFamily="18" charset="0"/>
                      </a:rPr>
                      <m:t>𝒙</m:t>
                    </m:r>
                    <m:r>
                      <a:rPr lang="en-US" sz="2800" b="1" i="1" smtClean="0">
                        <a:latin typeface="Cambria Math" panose="02040503050406030204" pitchFamily="18" charset="0"/>
                      </a:rPr>
                      <m:t> </m:t>
                    </m:r>
                    <m:r>
                      <a:rPr lang="en-US" sz="2800" b="1" i="1" smtClean="0">
                        <a:latin typeface="Cambria Math" panose="02040503050406030204" pitchFamily="18" charset="0"/>
                      </a:rPr>
                      <m:t>𝟏𝟎𝟎𝟎</m:t>
                    </m:r>
                  </m:oMath>
                </a14:m>
                <a:endParaRPr lang="en-US" sz="2800" b="1" dirty="0"/>
              </a:p>
              <a:p>
                <a:pPr marL="0" indent="0" algn="ctr">
                  <a:buNone/>
                </a:pPr>
                <a:endParaRPr lang="en-US" sz="2800"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77079" y="1510747"/>
                <a:ext cx="11598964" cy="5267739"/>
              </a:xfrm>
              <a:blipFill>
                <a:blip r:embed="rId2"/>
                <a:stretch>
                  <a:fillRect l="-683" t="-2199" r="-105"/>
                </a:stretch>
              </a:blipFill>
            </p:spPr>
            <p:txBody>
              <a:bodyPr/>
              <a:lstStyle/>
              <a:p>
                <a:r>
                  <a:rPr lang="en-US">
                    <a:noFill/>
                  </a:rPr>
                  <a:t> </a:t>
                </a:r>
              </a:p>
            </p:txBody>
          </p:sp>
        </mc:Fallback>
      </mc:AlternateContent>
    </p:spTree>
    <p:extLst>
      <p:ext uri="{BB962C8B-B14F-4D97-AF65-F5344CB8AC3E}">
        <p14:creationId xmlns:p14="http://schemas.microsoft.com/office/powerpoint/2010/main" val="3228970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fertility rate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69848" y="2121407"/>
                <a:ext cx="10058400" cy="4378783"/>
              </a:xfrm>
            </p:spPr>
            <p:txBody>
              <a:bodyPr>
                <a:normAutofit fontScale="92500" lnSpcReduction="20000"/>
              </a:bodyPr>
              <a:lstStyle/>
              <a:p>
                <a:r>
                  <a:rPr lang="en-US" sz="2800" dirty="0" smtClean="0"/>
                  <a:t>This refers to the number of births per 1000 women aged 15 to 49 years.</a:t>
                </a:r>
              </a:p>
              <a:p>
                <a:endParaRPr lang="en-US" sz="2800" dirty="0" smtClean="0"/>
              </a:p>
              <a:p>
                <a:r>
                  <a:rPr lang="en-US" sz="2800" dirty="0" smtClean="0"/>
                  <a:t>In this case, the denominator consists only of the females of child bearing age in the population.</a:t>
                </a:r>
              </a:p>
              <a:p>
                <a:pPr marL="0" indent="0">
                  <a:buNone/>
                </a:pPr>
                <a:endParaRPr lang="en-US" sz="2800" dirty="0" smtClean="0"/>
              </a:p>
              <a:p>
                <a:r>
                  <a:rPr lang="en-US" sz="2800" dirty="0" smtClean="0"/>
                  <a:t>Note that for birth rates, the denominator includes both sexes, whereas for fertility rates it includes women only.</a:t>
                </a:r>
              </a:p>
              <a:p>
                <a:endParaRPr lang="en-US" sz="2800" dirty="0" smtClean="0"/>
              </a:p>
              <a:p>
                <a:pPr algn="just"/>
                <a14:m>
                  <m:oMath xmlns:m="http://schemas.openxmlformats.org/officeDocument/2006/math">
                    <m:r>
                      <a:rPr lang="en-US" sz="2800" b="1" i="1" smtClean="0">
                        <a:latin typeface="Cambria Math" panose="02040503050406030204" pitchFamily="18" charset="0"/>
                      </a:rPr>
                      <m:t>𝑮𝑭</m:t>
                    </m:r>
                    <m:r>
                      <a:rPr lang="en-US" sz="2800" b="1" i="1">
                        <a:latin typeface="Cambria Math" panose="02040503050406030204" pitchFamily="18" charset="0"/>
                      </a:rPr>
                      <m:t>𝑹</m:t>
                    </m:r>
                    <m:r>
                      <a:rPr lang="en-US" sz="2800" b="1" i="1">
                        <a:latin typeface="Cambria Math" panose="02040503050406030204" pitchFamily="18" charset="0"/>
                      </a:rPr>
                      <m:t>=</m:t>
                    </m:r>
                    <m:f>
                      <m:fPr>
                        <m:ctrlPr>
                          <a:rPr lang="en-US" sz="2800" b="1" i="1">
                            <a:latin typeface="Cambria Math" panose="02040503050406030204" pitchFamily="18" charset="0"/>
                          </a:rPr>
                        </m:ctrlPr>
                      </m:fPr>
                      <m:num>
                        <m:sSub>
                          <m:sSubPr>
                            <m:ctrlPr>
                              <a:rPr lang="en-US" sz="2800" b="1" i="1">
                                <a:latin typeface="Cambria Math" panose="02040503050406030204" pitchFamily="18" charset="0"/>
                              </a:rPr>
                            </m:ctrlPr>
                          </m:sSubPr>
                          <m:e>
                            <m:r>
                              <a:rPr lang="en-US" sz="2800" b="1" i="1">
                                <a:latin typeface="Cambria Math" panose="02040503050406030204" pitchFamily="18" charset="0"/>
                              </a:rPr>
                              <m:t>𝑩</m:t>
                            </m:r>
                          </m:e>
                          <m:sub>
                            <m:r>
                              <a:rPr lang="en-US" sz="2800" b="1" i="1" smtClean="0">
                                <a:latin typeface="Cambria Math" panose="02040503050406030204" pitchFamily="18" charset="0"/>
                              </a:rPr>
                              <m:t>𝟏𝟓</m:t>
                            </m:r>
                            <m:r>
                              <a:rPr lang="en-US" sz="2800" b="1" i="1" smtClean="0">
                                <a:latin typeface="Cambria Math" panose="02040503050406030204" pitchFamily="18" charset="0"/>
                              </a:rPr>
                              <m:t>−</m:t>
                            </m:r>
                            <m:r>
                              <a:rPr lang="en-US" sz="2800" b="1" i="1" smtClean="0">
                                <a:latin typeface="Cambria Math" panose="02040503050406030204" pitchFamily="18" charset="0"/>
                              </a:rPr>
                              <m:t>𝟒𝟗</m:t>
                            </m:r>
                          </m:sub>
                        </m:sSub>
                      </m:num>
                      <m:den>
                        <m:sSub>
                          <m:sSubPr>
                            <m:ctrlPr>
                              <a:rPr lang="en-US" sz="2800" b="1" i="1">
                                <a:latin typeface="Cambria Math" panose="02040503050406030204" pitchFamily="18" charset="0"/>
                              </a:rPr>
                            </m:ctrlPr>
                          </m:sSubPr>
                          <m:e>
                            <m:r>
                              <a:rPr lang="en-US" sz="2800" b="1" i="1">
                                <a:latin typeface="Cambria Math" panose="02040503050406030204" pitchFamily="18" charset="0"/>
                              </a:rPr>
                              <m:t>𝑷</m:t>
                            </m:r>
                          </m:e>
                          <m:sub>
                            <m:r>
                              <a:rPr lang="en-US" sz="2800" b="1" i="1" smtClean="0">
                                <a:latin typeface="Cambria Math" panose="02040503050406030204" pitchFamily="18" charset="0"/>
                              </a:rPr>
                              <m:t>𝟏𝟓</m:t>
                            </m:r>
                            <m:r>
                              <a:rPr lang="en-US" sz="2800" b="1" i="1" smtClean="0">
                                <a:latin typeface="Cambria Math" panose="02040503050406030204" pitchFamily="18" charset="0"/>
                              </a:rPr>
                              <m:t>−</m:t>
                            </m:r>
                            <m:r>
                              <a:rPr lang="en-US" sz="2800" b="1" i="1" smtClean="0">
                                <a:latin typeface="Cambria Math" panose="02040503050406030204" pitchFamily="18" charset="0"/>
                              </a:rPr>
                              <m:t>𝟒𝟗</m:t>
                            </m:r>
                          </m:sub>
                        </m:sSub>
                      </m:den>
                    </m:f>
                    <m:r>
                      <a:rPr lang="en-US" sz="2800" b="1" i="1">
                        <a:latin typeface="Cambria Math" panose="02040503050406030204" pitchFamily="18" charset="0"/>
                      </a:rPr>
                      <m:t> </m:t>
                    </m:r>
                    <m:r>
                      <a:rPr lang="en-US" sz="2800" b="1" i="1">
                        <a:latin typeface="Cambria Math" panose="02040503050406030204" pitchFamily="18" charset="0"/>
                      </a:rPr>
                      <m:t>𝒙</m:t>
                    </m:r>
                    <m:r>
                      <a:rPr lang="en-US" sz="2800" b="1" i="1">
                        <a:latin typeface="Cambria Math" panose="02040503050406030204" pitchFamily="18" charset="0"/>
                      </a:rPr>
                      <m:t> </m:t>
                    </m:r>
                    <m:r>
                      <a:rPr lang="en-US" sz="2800" b="1" i="1">
                        <a:latin typeface="Cambria Math" panose="02040503050406030204" pitchFamily="18" charset="0"/>
                      </a:rPr>
                      <m:t>𝟏𝟎𝟎𝟎</m:t>
                    </m:r>
                  </m:oMath>
                </a14:m>
                <a:endParaRPr lang="en-US" sz="2800" b="1" dirty="0"/>
              </a:p>
              <a:p>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69848" y="2121407"/>
                <a:ext cx="10058400" cy="4378783"/>
              </a:xfrm>
              <a:blipFill>
                <a:blip r:embed="rId2"/>
                <a:stretch>
                  <a:fillRect l="-667" t="-3900"/>
                </a:stretch>
              </a:blipFill>
            </p:spPr>
            <p:txBody>
              <a:bodyPr/>
              <a:lstStyle/>
              <a:p>
                <a:r>
                  <a:rPr lang="en-US">
                    <a:noFill/>
                  </a:rPr>
                  <a:t> </a:t>
                </a:r>
              </a:p>
            </p:txBody>
          </p:sp>
        </mc:Fallback>
      </mc:AlternateContent>
    </p:spTree>
    <p:extLst>
      <p:ext uri="{BB962C8B-B14F-4D97-AF65-F5344CB8AC3E}">
        <p14:creationId xmlns:p14="http://schemas.microsoft.com/office/powerpoint/2010/main" val="1832469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Age-specific fertility rate</a:t>
            </a:r>
            <a:endParaRPr lang="en-US" dirty="0"/>
          </a:p>
        </p:txBody>
      </p:sp>
      <p:sp>
        <p:nvSpPr>
          <p:cNvPr id="3" name="Content Placeholder 2"/>
          <p:cNvSpPr>
            <a:spLocks noGrp="1"/>
          </p:cNvSpPr>
          <p:nvPr>
            <p:ph idx="1"/>
          </p:nvPr>
        </p:nvSpPr>
        <p:spPr/>
        <p:txBody>
          <a:bodyPr>
            <a:normAutofit/>
          </a:bodyPr>
          <a:lstStyle/>
          <a:p>
            <a:r>
              <a:rPr lang="en-US" sz="2800" dirty="0" smtClean="0"/>
              <a:t>If the numbers of the female population and births are known by age of the mother, age-specific fertility rates can be calculated.</a:t>
            </a:r>
          </a:p>
          <a:p>
            <a:endParaRPr lang="en-US" sz="2800" dirty="0"/>
          </a:p>
          <a:p>
            <a:r>
              <a:rPr lang="en-US" sz="2800" dirty="0" smtClean="0"/>
              <a:t>These are obtained by dividing the total number of births to mothers in each age group (for example, 15 to 19 years) by the number of women in that age group.</a:t>
            </a:r>
          </a:p>
          <a:p>
            <a:pPr marL="0" indent="0">
              <a:buNone/>
            </a:pPr>
            <a:endParaRPr lang="en-US" sz="2800" dirty="0"/>
          </a:p>
        </p:txBody>
      </p:sp>
    </p:spTree>
    <p:extLst>
      <p:ext uri="{BB962C8B-B14F-4D97-AF65-F5344CB8AC3E}">
        <p14:creationId xmlns:p14="http://schemas.microsoft.com/office/powerpoint/2010/main" val="3548424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5192" y="109330"/>
            <a:ext cx="9905998" cy="832513"/>
          </a:xfrm>
        </p:spPr>
        <p:txBody>
          <a:bodyPr>
            <a:normAutofit/>
          </a:bodyPr>
          <a:lstStyle/>
          <a:p>
            <a:pPr algn="ctr"/>
            <a:r>
              <a:rPr lang="en-US" sz="4000" b="1" dirty="0" smtClean="0"/>
              <a:t>age specific fertility rate</a:t>
            </a:r>
            <a:endParaRPr lang="en-US" sz="4000" b="1" dirty="0"/>
          </a:p>
        </p:txBody>
      </p:sp>
      <p:pic>
        <p:nvPicPr>
          <p:cNvPr id="4"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78925" y="1123122"/>
            <a:ext cx="8038532" cy="5646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252736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66579"/>
            <a:ext cx="10058400" cy="1609344"/>
          </a:xfrm>
        </p:spPr>
        <p:txBody>
          <a:bodyPr/>
          <a:lstStyle/>
          <a:p>
            <a:r>
              <a:rPr lang="en-US" dirty="0" smtClean="0"/>
              <a:t>Total fertility rate</a:t>
            </a:r>
            <a:endParaRPr lang="en-US" dirty="0"/>
          </a:p>
        </p:txBody>
      </p:sp>
      <p:sp>
        <p:nvSpPr>
          <p:cNvPr id="3" name="Content Placeholder 2"/>
          <p:cNvSpPr>
            <a:spLocks noGrp="1"/>
          </p:cNvSpPr>
          <p:nvPr>
            <p:ph idx="1"/>
          </p:nvPr>
        </p:nvSpPr>
        <p:spPr>
          <a:xfrm>
            <a:off x="1069848" y="1649895"/>
            <a:ext cx="10479422" cy="4880113"/>
          </a:xfrm>
        </p:spPr>
        <p:txBody>
          <a:bodyPr>
            <a:noAutofit/>
          </a:bodyPr>
          <a:lstStyle/>
          <a:p>
            <a:r>
              <a:rPr lang="en-US" sz="2800" dirty="0" smtClean="0"/>
              <a:t>The best single summary index of fertility  (if the age-specific </a:t>
            </a:r>
            <a:r>
              <a:rPr lang="en-US" sz="2800" dirty="0" err="1" smtClean="0"/>
              <a:t>dat</a:t>
            </a:r>
            <a:r>
              <a:rPr lang="en-US" sz="2800" dirty="0" smtClean="0"/>
              <a:t> are available) is the total fertility rate.</a:t>
            </a:r>
          </a:p>
          <a:p>
            <a:endParaRPr lang="en-US" sz="2800" dirty="0"/>
          </a:p>
          <a:p>
            <a:r>
              <a:rPr lang="en-US" sz="2800" dirty="0" smtClean="0"/>
              <a:t>It is calculated by adding the age-specific fertility rates together over the reproductive ages.</a:t>
            </a:r>
          </a:p>
          <a:p>
            <a:pPr marL="0" indent="0">
              <a:buNone/>
            </a:pPr>
            <a:endParaRPr lang="en-US" sz="2800" dirty="0" smtClean="0"/>
          </a:p>
          <a:p>
            <a:r>
              <a:rPr lang="en-US" sz="2800" dirty="0" smtClean="0"/>
              <a:t>This represents the average number of children who would be born to a group of women over the reproductive period as they experience current age-specific fertility rates.</a:t>
            </a:r>
          </a:p>
        </p:txBody>
      </p:sp>
    </p:spTree>
    <p:extLst>
      <p:ext uri="{BB962C8B-B14F-4D97-AF65-F5344CB8AC3E}">
        <p14:creationId xmlns:p14="http://schemas.microsoft.com/office/powerpoint/2010/main" val="465951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reeform 1"/>
          <p:cNvSpPr>
            <a:spLocks noChangeArrowheads="1"/>
          </p:cNvSpPr>
          <p:nvPr/>
        </p:nvSpPr>
        <p:spPr bwMode="auto">
          <a:xfrm>
            <a:off x="1828800" y="0"/>
            <a:ext cx="7772400" cy="1141414"/>
          </a:xfrm>
          <a:custGeom>
            <a:avLst/>
            <a:gdLst>
              <a:gd name="T0" fmla="*/ 0 w 21600"/>
              <a:gd name="T1" fmla="*/ 0 h 21600"/>
              <a:gd name="T2" fmla="*/ 2147483646 w 21600"/>
              <a:gd name="T3" fmla="*/ 0 h 21600"/>
              <a:gd name="T4" fmla="*/ 2147483646 w 21600"/>
              <a:gd name="T5" fmla="*/ 2147483646 h 21600"/>
              <a:gd name="T6" fmla="*/ 0 w 21600"/>
              <a:gd name="T7" fmla="*/ 2147483646 h 21600"/>
              <a:gd name="T8" fmla="*/ 0 w 21600"/>
              <a:gd name="T9" fmla="*/ 0 h 21600"/>
              <a:gd name="T10" fmla="*/ 0 60000 65536"/>
              <a:gd name="T11" fmla="*/ 0 60000 65536"/>
              <a:gd name="T12" fmla="*/ 0 60000 65536"/>
              <a:gd name="T13" fmla="*/ 0 60000 65536"/>
              <a:gd name="T14" fmla="*/ 0 60000 65536"/>
              <a:gd name="T15" fmla="*/ 0 w 21600"/>
              <a:gd name="T16" fmla="*/ 0 h 21600"/>
              <a:gd name="T17" fmla="*/ 2160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nchorCtr="1"/>
          <a:lstStyle>
            <a:lvl1pPr>
              <a:spcBef>
                <a:spcPct val="20000"/>
              </a:spcBef>
              <a:buClr>
                <a:srgbClr val="1C5696"/>
              </a:buClr>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chemeClr val="tx1"/>
                </a:solidFill>
                <a:latin typeface="Arial" panose="020B0604020202020204" pitchFamily="34" charset="0"/>
              </a:defRPr>
            </a:lvl9pPr>
          </a:lstStyle>
          <a:p>
            <a:pPr algn="ctr">
              <a:lnSpc>
                <a:spcPct val="66000"/>
              </a:lnSpc>
              <a:spcBef>
                <a:spcPct val="0"/>
              </a:spcBef>
              <a:buClrTx/>
              <a:buNone/>
            </a:pPr>
            <a:r>
              <a:rPr lang="en-US" altLang="en-US" sz="4000" b="1" dirty="0" smtClean="0">
                <a:latin typeface="+mj-lt"/>
              </a:rPr>
              <a:t>ASFR AND TFR EXAMPLE</a:t>
            </a:r>
            <a:endParaRPr lang="en-US" altLang="en-US" sz="4000" b="1" dirty="0">
              <a:latin typeface="+mj-lt"/>
            </a:endParaRPr>
          </a:p>
        </p:txBody>
      </p:sp>
      <p:sp>
        <p:nvSpPr>
          <p:cNvPr id="40963" name="Freeform 2"/>
          <p:cNvSpPr>
            <a:spLocks noChangeArrowheads="1"/>
          </p:cNvSpPr>
          <p:nvPr/>
        </p:nvSpPr>
        <p:spPr bwMode="auto">
          <a:xfrm>
            <a:off x="1905000" y="1143000"/>
            <a:ext cx="8229600" cy="1588"/>
          </a:xfrm>
          <a:custGeom>
            <a:avLst/>
            <a:gdLst>
              <a:gd name="T0" fmla="*/ 0 w 21600"/>
              <a:gd name="T1" fmla="*/ 0 h 21600"/>
              <a:gd name="T2" fmla="*/ 2147483646 w 21600"/>
              <a:gd name="T3" fmla="*/ 0 h 21600"/>
              <a:gd name="T4" fmla="*/ 0 60000 65536"/>
              <a:gd name="T5" fmla="*/ 0 60000 65536"/>
              <a:gd name="T6" fmla="*/ 0 w 21600"/>
              <a:gd name="T7" fmla="*/ 0 h 21600"/>
              <a:gd name="T8" fmla="*/ 21600 w 21600"/>
              <a:gd name="T9" fmla="*/ 21600 h 21600"/>
            </a:gdLst>
            <a:ahLst/>
            <a:cxnLst>
              <a:cxn ang="T4">
                <a:pos x="T0" y="T1"/>
              </a:cxn>
              <a:cxn ang="T5">
                <a:pos x="T2" y="T3"/>
              </a:cxn>
            </a:cxnLst>
            <a:rect l="T6" t="T7" r="T8" b="T9"/>
            <a:pathLst>
              <a:path w="21600" h="21600">
                <a:moveTo>
                  <a:pt x="0" y="0"/>
                </a:moveTo>
                <a:lnTo>
                  <a:pt x="2" y="21600"/>
                </a:lnTo>
              </a:path>
            </a:pathLst>
          </a:custGeom>
          <a:noFill/>
          <a:ln w="41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4096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7097" y="1252330"/>
            <a:ext cx="8209720" cy="5605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40965" name="Straight Connector 6"/>
          <p:cNvSpPr>
            <a:spLocks/>
          </p:cNvSpPr>
          <p:nvPr/>
        </p:nvSpPr>
        <p:spPr bwMode="auto">
          <a:xfrm>
            <a:off x="1905000" y="1143000"/>
            <a:ext cx="8229600" cy="0"/>
          </a:xfrm>
          <a:custGeom>
            <a:avLst/>
            <a:gdLst>
              <a:gd name="T0" fmla="*/ 4114800 w 8229600"/>
              <a:gd name="T1" fmla="*/ 8229600 w 8229600"/>
              <a:gd name="T2" fmla="*/ 4114800 w 8229600"/>
              <a:gd name="T3" fmla="*/ 0 w 8229600"/>
              <a:gd name="T4" fmla="*/ 0 w 8229600"/>
              <a:gd name="T5" fmla="*/ 8229600 w 8229600"/>
              <a:gd name="T6" fmla="*/ 17694720 60000 65536"/>
              <a:gd name="T7" fmla="*/ 0 60000 65536"/>
              <a:gd name="T8" fmla="*/ 5898240 60000 65536"/>
              <a:gd name="T9" fmla="*/ 11796480 60000 65536"/>
              <a:gd name="T10" fmla="*/ 5898240 60000 65536"/>
              <a:gd name="T11" fmla="*/ 17694720 60000 65536"/>
              <a:gd name="T12" fmla="*/ 0 w 8229600"/>
              <a:gd name="T13" fmla="*/ 8229600 w 8229600"/>
            </a:gdLst>
            <a:ahLst/>
            <a:cxnLst>
              <a:cxn ang="T6">
                <a:pos x="T0" y="0"/>
              </a:cxn>
              <a:cxn ang="T7">
                <a:pos x="T1" y="0"/>
              </a:cxn>
              <a:cxn ang="T8">
                <a:pos x="T2" y="0"/>
              </a:cxn>
              <a:cxn ang="T9">
                <a:pos x="T3" y="0"/>
              </a:cxn>
              <a:cxn ang="T10">
                <a:pos x="T4" y="0"/>
              </a:cxn>
              <a:cxn ang="T11">
                <a:pos x="T5" y="0"/>
              </a:cxn>
            </a:cxnLst>
            <a:rect l="T12" t="0" r="T13" b="0"/>
            <a:pathLst>
              <a:path w="8229600">
                <a:moveTo>
                  <a:pt x="0" y="0"/>
                </a:moveTo>
                <a:lnTo>
                  <a:pt x="8229600" y="1"/>
                </a:lnTo>
              </a:path>
            </a:pathLst>
          </a:custGeom>
          <a:noFill/>
          <a:ln w="41404">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lIns="90004" tIns="46798" rIns="90004" bIns="46798"/>
          <a:lstStyle/>
          <a:p>
            <a:endParaRPr lang="en-US"/>
          </a:p>
        </p:txBody>
      </p:sp>
      <p:sp>
        <p:nvSpPr>
          <p:cNvPr id="409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1C5696"/>
              </a:buClr>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ClrTx/>
              <a:buFontTx/>
              <a:buNone/>
            </a:pPr>
            <a:fld id="{7F15B702-8A7A-4ECA-9688-56B84F18E592}" type="slidenum">
              <a:rPr lang="en-US" altLang="en-US" sz="1600"/>
              <a:pPr>
                <a:spcBef>
                  <a:spcPct val="0"/>
                </a:spcBef>
                <a:buClrTx/>
                <a:buFontTx/>
                <a:buNone/>
              </a:pPr>
              <a:t>15</a:t>
            </a:fld>
            <a:endParaRPr lang="en-US" altLang="en-US" sz="1600"/>
          </a:p>
        </p:txBody>
      </p:sp>
    </p:spTree>
    <p:extLst>
      <p:ext uri="{BB962C8B-B14F-4D97-AF65-F5344CB8AC3E}">
        <p14:creationId xmlns:p14="http://schemas.microsoft.com/office/powerpoint/2010/main" val="3200409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9574"/>
            <a:ext cx="10058400" cy="954156"/>
          </a:xfrm>
        </p:spPr>
        <p:txBody>
          <a:bodyPr/>
          <a:lstStyle/>
          <a:p>
            <a:r>
              <a:rPr lang="en-US" dirty="0" smtClean="0"/>
              <a:t>Mortality</a:t>
            </a:r>
            <a:endParaRPr lang="en-US" dirty="0"/>
          </a:p>
        </p:txBody>
      </p:sp>
      <p:sp>
        <p:nvSpPr>
          <p:cNvPr id="3" name="Content Placeholder 2"/>
          <p:cNvSpPr>
            <a:spLocks noGrp="1"/>
          </p:cNvSpPr>
          <p:nvPr>
            <p:ph idx="1"/>
          </p:nvPr>
        </p:nvSpPr>
        <p:spPr>
          <a:xfrm>
            <a:off x="1069847" y="1023730"/>
            <a:ext cx="10558935" cy="5834270"/>
          </a:xfrm>
        </p:spPr>
        <p:txBody>
          <a:bodyPr>
            <a:normAutofit/>
          </a:bodyPr>
          <a:lstStyle/>
          <a:p>
            <a:r>
              <a:rPr lang="en-US" dirty="0" smtClean="0"/>
              <a:t>Mortality is of great importance in Demography as well as in epidemiology. We can look at a few basic measures.</a:t>
            </a:r>
          </a:p>
          <a:p>
            <a:endParaRPr lang="en-US" dirty="0"/>
          </a:p>
          <a:p>
            <a:r>
              <a:rPr lang="en-US" dirty="0" smtClean="0"/>
              <a:t>The crude death rate expresses the number of deaths per 1000 population. As pointed out with regard to fertility,, more specific death rates, for example, by cause or age may be more useful.</a:t>
            </a:r>
          </a:p>
          <a:p>
            <a:endParaRPr lang="en-US" dirty="0"/>
          </a:p>
          <a:p>
            <a:endParaRPr lang="en-US" dirty="0"/>
          </a:p>
        </p:txBody>
      </p:sp>
    </p:spTree>
    <p:extLst>
      <p:ext uri="{BB962C8B-B14F-4D97-AF65-F5344CB8AC3E}">
        <p14:creationId xmlns:p14="http://schemas.microsoft.com/office/powerpoint/2010/main" val="120443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10058400" cy="1292087"/>
          </a:xfrm>
        </p:spPr>
        <p:txBody>
          <a:bodyPr/>
          <a:lstStyle/>
          <a:p>
            <a:r>
              <a:rPr lang="en-US" dirty="0"/>
              <a:t>INFANT MORTALITY RATE:</a:t>
            </a:r>
          </a:p>
        </p:txBody>
      </p:sp>
      <p:sp>
        <p:nvSpPr>
          <p:cNvPr id="3" name="Content Placeholder 2"/>
          <p:cNvSpPr>
            <a:spLocks noGrp="1"/>
          </p:cNvSpPr>
          <p:nvPr>
            <p:ph idx="1"/>
          </p:nvPr>
        </p:nvSpPr>
        <p:spPr>
          <a:xfrm>
            <a:off x="1069847" y="1222513"/>
            <a:ext cx="10578813" cy="5635487"/>
          </a:xfrm>
        </p:spPr>
        <p:txBody>
          <a:bodyPr>
            <a:noAutofit/>
          </a:bodyPr>
          <a:lstStyle/>
          <a:p>
            <a:r>
              <a:rPr lang="en-US" sz="2800" dirty="0" smtClean="0"/>
              <a:t>The </a:t>
            </a:r>
            <a:r>
              <a:rPr lang="en-US" sz="2800" dirty="0"/>
              <a:t>infant mortality rate is defined as the number of deaths under the age of one year divided by the number of live births in a given </a:t>
            </a:r>
            <a:r>
              <a:rPr lang="en-US" sz="2800" dirty="0" smtClean="0"/>
              <a:t>year, </a:t>
            </a:r>
            <a:r>
              <a:rPr lang="en-US" sz="2800" dirty="0"/>
              <a:t>usually expressed as a rate per 1000 live births</a:t>
            </a:r>
            <a:r>
              <a:rPr lang="en-US" sz="2800" dirty="0" smtClean="0"/>
              <a:t>.</a:t>
            </a:r>
          </a:p>
          <a:p>
            <a:pPr marL="0" indent="0">
              <a:buNone/>
            </a:pPr>
            <a:endParaRPr lang="en-US" sz="2800" dirty="0"/>
          </a:p>
          <a:p>
            <a:r>
              <a:rPr lang="en-US" sz="2800" dirty="0"/>
              <a:t>The infant mortality rate (IMR) is considered to be of great importance for public health</a:t>
            </a:r>
            <a:r>
              <a:rPr lang="en-US" sz="2800" dirty="0" smtClean="0"/>
              <a:t>.</a:t>
            </a:r>
          </a:p>
          <a:p>
            <a:pPr marL="0" indent="0">
              <a:buNone/>
            </a:pPr>
            <a:endParaRPr lang="en-US" sz="2800" dirty="0"/>
          </a:p>
          <a:p>
            <a:r>
              <a:rPr lang="en-US" sz="2800" dirty="0"/>
              <a:t>It is not only an indicator of health among the young, but the World Health Organization (WHO</a:t>
            </a:r>
            <a:r>
              <a:rPr lang="en-US" sz="2800" dirty="0" smtClean="0"/>
              <a:t>) has </a:t>
            </a:r>
            <a:r>
              <a:rPr lang="en-US" sz="2800" dirty="0"/>
              <a:t>also used the IMR as an indicator of the quality of the </a:t>
            </a:r>
            <a:r>
              <a:rPr lang="en-US" sz="2800" dirty="0" smtClean="0"/>
              <a:t>social, </a:t>
            </a:r>
            <a:r>
              <a:rPr lang="en-US" sz="2800" dirty="0"/>
              <a:t>economic and physical environment of the whole community as well as of the effectiveness of health services.</a:t>
            </a:r>
          </a:p>
        </p:txBody>
      </p:sp>
    </p:spTree>
    <p:extLst>
      <p:ext uri="{BB962C8B-B14F-4D97-AF65-F5344CB8AC3E}">
        <p14:creationId xmlns:p14="http://schemas.microsoft.com/office/powerpoint/2010/main" val="3108651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UNDER-FIVE MORTALITY RATE</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The under-five mortality rate is defined as the umber of deaths under five years of age divided by the umber of live births in a given year.</a:t>
            </a:r>
          </a:p>
          <a:p>
            <a:endParaRPr lang="en-US" sz="2800" dirty="0"/>
          </a:p>
          <a:p>
            <a:r>
              <a:rPr lang="en-US" sz="2800" dirty="0" smtClean="0"/>
              <a:t>Note that the infant mortality rate and under-five mortality rate have the number of live births as their denominator, and not the population under one year or under five years. </a:t>
            </a:r>
          </a:p>
          <a:p>
            <a:pPr marL="0" indent="0">
              <a:buNone/>
            </a:pPr>
            <a:endParaRPr lang="en-US" sz="2800" dirty="0" smtClean="0"/>
          </a:p>
          <a:p>
            <a:r>
              <a:rPr lang="en-US" sz="2800" dirty="0" smtClean="0"/>
              <a:t>All other mortality rates use the population at risk as the denominator. </a:t>
            </a:r>
          </a:p>
        </p:txBody>
      </p:sp>
    </p:spTree>
    <p:extLst>
      <p:ext uri="{BB962C8B-B14F-4D97-AF65-F5344CB8AC3E}">
        <p14:creationId xmlns:p14="http://schemas.microsoft.com/office/powerpoint/2010/main" val="217731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692" y="630539"/>
            <a:ext cx="10058400" cy="1490869"/>
          </a:xfrm>
        </p:spPr>
        <p:txBody>
          <a:bodyPr>
            <a:normAutofit/>
          </a:bodyPr>
          <a:lstStyle/>
          <a:p>
            <a:r>
              <a:rPr lang="en-US" dirty="0" smtClean="0"/>
              <a:t>migration</a:t>
            </a:r>
            <a:endParaRPr lang="en-US" dirty="0"/>
          </a:p>
        </p:txBody>
      </p:sp>
      <p:sp>
        <p:nvSpPr>
          <p:cNvPr id="3" name="Content Placeholder 2"/>
          <p:cNvSpPr>
            <a:spLocks noGrp="1"/>
          </p:cNvSpPr>
          <p:nvPr>
            <p:ph idx="1"/>
          </p:nvPr>
        </p:nvSpPr>
        <p:spPr/>
        <p:txBody>
          <a:bodyPr>
            <a:normAutofit fontScale="92500"/>
          </a:bodyPr>
          <a:lstStyle/>
          <a:p>
            <a:r>
              <a:rPr lang="en-US" sz="2800" dirty="0" smtClean="0"/>
              <a:t>Migration refers to human movement in a geographical sense, and largely influenced by socioeconomic and political factors.</a:t>
            </a:r>
          </a:p>
          <a:p>
            <a:pPr marL="0" indent="0">
              <a:buNone/>
            </a:pPr>
            <a:endParaRPr lang="en-US" sz="2800" dirty="0" smtClean="0"/>
          </a:p>
          <a:p>
            <a:r>
              <a:rPr lang="en-US" sz="2800" dirty="0" smtClean="0"/>
              <a:t>Migration consists of immigration (people moving into a specific region) and emigration (people moving out of a specific region).</a:t>
            </a:r>
          </a:p>
          <a:p>
            <a:pPr marL="0" indent="0">
              <a:buNone/>
            </a:pPr>
            <a:endParaRPr lang="en-US" sz="2800" dirty="0" smtClean="0"/>
          </a:p>
          <a:p>
            <a:r>
              <a:rPr lang="en-US" sz="2800" dirty="0" smtClean="0"/>
              <a:t>In recent decades, there has been rapid </a:t>
            </a:r>
            <a:r>
              <a:rPr lang="en-US" sz="2800" dirty="0" err="1" smtClean="0"/>
              <a:t>urbanisation</a:t>
            </a:r>
            <a:r>
              <a:rPr lang="en-US" sz="2800" dirty="0" smtClean="0"/>
              <a:t> in Zambia caused by migration to cities. </a:t>
            </a:r>
          </a:p>
          <a:p>
            <a:endParaRPr lang="en-US" sz="2800" dirty="0"/>
          </a:p>
        </p:txBody>
      </p:sp>
    </p:spTree>
    <p:extLst>
      <p:ext uri="{BB962C8B-B14F-4D97-AF65-F5344CB8AC3E}">
        <p14:creationId xmlns:p14="http://schemas.microsoft.com/office/powerpoint/2010/main" val="3220117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66580"/>
            <a:ext cx="10058400" cy="1324290"/>
          </a:xfrm>
        </p:spPr>
        <p:txBody>
          <a:bodyPr/>
          <a:lstStyle/>
          <a:p>
            <a:r>
              <a:rPr lang="en-US" dirty="0"/>
              <a:t>Layout of Presentation</a:t>
            </a:r>
          </a:p>
        </p:txBody>
      </p:sp>
      <p:sp>
        <p:nvSpPr>
          <p:cNvPr id="3" name="Content Placeholder 2"/>
          <p:cNvSpPr>
            <a:spLocks noGrp="1"/>
          </p:cNvSpPr>
          <p:nvPr>
            <p:ph idx="1"/>
          </p:nvPr>
        </p:nvSpPr>
        <p:spPr>
          <a:xfrm>
            <a:off x="1069848" y="1490870"/>
            <a:ext cx="10058400" cy="5367130"/>
          </a:xfrm>
        </p:spPr>
        <p:txBody>
          <a:bodyPr>
            <a:normAutofit fontScale="92500" lnSpcReduction="20000"/>
          </a:bodyPr>
          <a:lstStyle/>
          <a:p>
            <a:pPr algn="just"/>
            <a:r>
              <a:rPr lang="en-US" sz="2800" dirty="0" smtClean="0"/>
              <a:t>Key Definitions </a:t>
            </a:r>
          </a:p>
          <a:p>
            <a:pPr algn="just"/>
            <a:endParaRPr lang="en-US" sz="2800" dirty="0" smtClean="0"/>
          </a:p>
          <a:p>
            <a:pPr algn="just"/>
            <a:r>
              <a:rPr lang="en-US" sz="2800" dirty="0" smtClean="0"/>
              <a:t>Basic measures</a:t>
            </a:r>
          </a:p>
          <a:p>
            <a:pPr lvl="1" algn="just"/>
            <a:r>
              <a:rPr lang="en-US" sz="2600" dirty="0" smtClean="0"/>
              <a:t>Fertility rates</a:t>
            </a:r>
          </a:p>
          <a:p>
            <a:pPr lvl="1" algn="just"/>
            <a:r>
              <a:rPr lang="en-US" sz="2600" dirty="0" smtClean="0"/>
              <a:t>Mortality rates</a:t>
            </a:r>
          </a:p>
          <a:p>
            <a:pPr lvl="1" algn="just"/>
            <a:endParaRPr lang="en-US" sz="2600" dirty="0"/>
          </a:p>
          <a:p>
            <a:pPr algn="just"/>
            <a:r>
              <a:rPr lang="en-US" sz="2800" dirty="0"/>
              <a:t>Importance of </a:t>
            </a:r>
            <a:r>
              <a:rPr lang="en-US" sz="2800" dirty="0" smtClean="0"/>
              <a:t>Demographic Data</a:t>
            </a:r>
          </a:p>
          <a:p>
            <a:pPr marL="0" indent="0" algn="just">
              <a:buNone/>
            </a:pPr>
            <a:endParaRPr lang="en-US" sz="2800" dirty="0" smtClean="0"/>
          </a:p>
          <a:p>
            <a:pPr algn="just"/>
            <a:r>
              <a:rPr lang="en-US" sz="2800" dirty="0" smtClean="0"/>
              <a:t>Sources </a:t>
            </a:r>
            <a:r>
              <a:rPr lang="en-US" sz="2800" dirty="0"/>
              <a:t>of Demographic </a:t>
            </a:r>
            <a:r>
              <a:rPr lang="en-US" sz="2800" dirty="0" smtClean="0"/>
              <a:t>Data</a:t>
            </a:r>
          </a:p>
          <a:p>
            <a:pPr lvl="1" algn="just"/>
            <a:r>
              <a:rPr lang="en-US" sz="2600" dirty="0"/>
              <a:t>Census</a:t>
            </a:r>
          </a:p>
          <a:p>
            <a:pPr lvl="1" algn="just"/>
            <a:r>
              <a:rPr lang="en-US" sz="2600" dirty="0"/>
              <a:t>Surveys</a:t>
            </a:r>
          </a:p>
          <a:p>
            <a:pPr lvl="1" algn="just"/>
            <a:r>
              <a:rPr lang="en-US" sz="2600" dirty="0"/>
              <a:t>Vital </a:t>
            </a:r>
            <a:r>
              <a:rPr lang="en-US" sz="2600" dirty="0" smtClean="0"/>
              <a:t>Registration</a:t>
            </a:r>
          </a:p>
          <a:p>
            <a:pPr marL="274320" lvl="1" indent="0" algn="just">
              <a:buNone/>
            </a:pPr>
            <a:endParaRPr lang="en-US" sz="2600" dirty="0"/>
          </a:p>
          <a:p>
            <a:pPr algn="just"/>
            <a:r>
              <a:rPr lang="en-US" sz="2800" dirty="0" smtClean="0"/>
              <a:t>Conclusion</a:t>
            </a:r>
            <a:endParaRPr lang="en-US" sz="2800" dirty="0"/>
          </a:p>
        </p:txBody>
      </p:sp>
    </p:spTree>
    <p:extLst>
      <p:ext uri="{BB962C8B-B14F-4D97-AF65-F5344CB8AC3E}">
        <p14:creationId xmlns:p14="http://schemas.microsoft.com/office/powerpoint/2010/main" val="36342541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1451113"/>
            <a:ext cx="10058400" cy="5337313"/>
          </a:xfrm>
        </p:spPr>
        <p:txBody>
          <a:bodyPr>
            <a:noAutofit/>
          </a:bodyPr>
          <a:lstStyle/>
          <a:p>
            <a:r>
              <a:rPr lang="en-US" sz="2800" dirty="0"/>
              <a:t>The counting </a:t>
            </a:r>
            <a:r>
              <a:rPr lang="en-US" sz="2800" dirty="0" smtClean="0"/>
              <a:t>of </a:t>
            </a:r>
            <a:r>
              <a:rPr lang="en-US" sz="2800" dirty="0"/>
              <a:t>the ever changing urban population for which services need to be provided is a public health priority</a:t>
            </a:r>
            <a:r>
              <a:rPr lang="en-US" sz="2800" dirty="0" smtClean="0"/>
              <a:t>.</a:t>
            </a:r>
          </a:p>
          <a:p>
            <a:endParaRPr lang="en-US" sz="2800" dirty="0"/>
          </a:p>
          <a:p>
            <a:r>
              <a:rPr lang="en-US" sz="2800" dirty="0" err="1"/>
              <a:t>Urbanisation</a:t>
            </a:r>
            <a:r>
              <a:rPr lang="en-US" sz="2800" dirty="0"/>
              <a:t> is also important to health in that it is associated with lifestyle or environmental changes which profoundly affect health</a:t>
            </a:r>
            <a:r>
              <a:rPr lang="en-US" sz="2800" dirty="0" smtClean="0"/>
              <a:t>.</a:t>
            </a:r>
          </a:p>
          <a:p>
            <a:pPr marL="0" indent="0">
              <a:buNone/>
            </a:pPr>
            <a:endParaRPr lang="en-US" sz="2800" dirty="0"/>
          </a:p>
          <a:p>
            <a:r>
              <a:rPr lang="en-US" sz="2800" dirty="0"/>
              <a:t>However, defining who is a migrant is difficult, as many people do not necessarily remain in the urban area they move to, but shift back and forth between rural and urban regions cyclically.</a:t>
            </a:r>
          </a:p>
        </p:txBody>
      </p:sp>
      <p:sp>
        <p:nvSpPr>
          <p:cNvPr id="4" name="Title 1"/>
          <p:cNvSpPr>
            <a:spLocks noGrp="1"/>
          </p:cNvSpPr>
          <p:nvPr>
            <p:ph type="title"/>
          </p:nvPr>
        </p:nvSpPr>
        <p:spPr>
          <a:xfrm>
            <a:off x="1069848" y="106945"/>
            <a:ext cx="10058400" cy="1244777"/>
          </a:xfrm>
        </p:spPr>
        <p:txBody>
          <a:bodyPr>
            <a:normAutofit/>
          </a:bodyPr>
          <a:lstStyle/>
          <a:p>
            <a:r>
              <a:rPr lang="en-US" dirty="0" smtClean="0"/>
              <a:t>migration</a:t>
            </a:r>
            <a:endParaRPr lang="en-US" dirty="0"/>
          </a:p>
        </p:txBody>
      </p:sp>
    </p:spTree>
    <p:extLst>
      <p:ext uri="{BB962C8B-B14F-4D97-AF65-F5344CB8AC3E}">
        <p14:creationId xmlns:p14="http://schemas.microsoft.com/office/powerpoint/2010/main" val="3173799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demographic data…?</a:t>
            </a:r>
          </a:p>
        </p:txBody>
      </p:sp>
      <p:sp>
        <p:nvSpPr>
          <p:cNvPr id="3" name="Content Placeholder 2"/>
          <p:cNvSpPr>
            <a:spLocks noGrp="1"/>
          </p:cNvSpPr>
          <p:nvPr>
            <p:ph idx="1"/>
          </p:nvPr>
        </p:nvSpPr>
        <p:spPr>
          <a:xfrm>
            <a:off x="1069848" y="2121408"/>
            <a:ext cx="10058400" cy="4617322"/>
          </a:xfrm>
        </p:spPr>
        <p:txBody>
          <a:bodyPr>
            <a:noAutofit/>
          </a:bodyPr>
          <a:lstStyle/>
          <a:p>
            <a:r>
              <a:rPr lang="en-US" sz="2800" dirty="0" smtClean="0"/>
              <a:t>The three components- </a:t>
            </a:r>
            <a:r>
              <a:rPr lang="en-US" sz="2800" dirty="0"/>
              <a:t>Births, deaths and migration are the ‘big three’ of demography, jointly producing population stability or change</a:t>
            </a:r>
            <a:r>
              <a:rPr lang="en-US" sz="2800" dirty="0" smtClean="0"/>
              <a:t>.</a:t>
            </a:r>
          </a:p>
          <a:p>
            <a:endParaRPr lang="en-US" sz="2800" dirty="0" smtClean="0"/>
          </a:p>
          <a:p>
            <a:r>
              <a:rPr lang="en-US" sz="2800" dirty="0" smtClean="0"/>
              <a:t>A close relationship exists between demography and public health.</a:t>
            </a:r>
          </a:p>
          <a:p>
            <a:endParaRPr lang="en-US" sz="2800" dirty="0" smtClean="0"/>
          </a:p>
          <a:p>
            <a:r>
              <a:rPr lang="en-US" sz="2800" dirty="0" smtClean="0"/>
              <a:t>The</a:t>
            </a:r>
            <a:r>
              <a:rPr lang="en-US" sz="2800" dirty="0"/>
              <a:t> </a:t>
            </a:r>
            <a:r>
              <a:rPr lang="en-US" sz="2800" b="1" dirty="0"/>
              <a:t>health</a:t>
            </a:r>
            <a:r>
              <a:rPr lang="en-US" sz="2800" dirty="0"/>
              <a:t> and </a:t>
            </a:r>
            <a:r>
              <a:rPr lang="en-US" sz="2800" b="1" dirty="0"/>
              <a:t>health</a:t>
            </a:r>
            <a:r>
              <a:rPr lang="en-US" sz="2800" dirty="0"/>
              <a:t> </a:t>
            </a:r>
            <a:r>
              <a:rPr lang="en-US" sz="2800" b="1" dirty="0"/>
              <a:t>care</a:t>
            </a:r>
            <a:r>
              <a:rPr lang="en-US" sz="2800" dirty="0"/>
              <a:t> </a:t>
            </a:r>
            <a:r>
              <a:rPr lang="en-US" sz="2800" b="1" dirty="0"/>
              <a:t>needs</a:t>
            </a:r>
            <a:r>
              <a:rPr lang="en-US" sz="2800" dirty="0"/>
              <a:t> of a population cannot be measured or met without knowledge of its size and characteristics. </a:t>
            </a:r>
            <a:endParaRPr lang="en-US" sz="2800" dirty="0" smtClean="0"/>
          </a:p>
        </p:txBody>
      </p:sp>
    </p:spTree>
    <p:extLst>
      <p:ext uri="{BB962C8B-B14F-4D97-AF65-F5344CB8AC3E}">
        <p14:creationId xmlns:p14="http://schemas.microsoft.com/office/powerpoint/2010/main" val="4002897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66580"/>
            <a:ext cx="10058400" cy="1244777"/>
          </a:xfrm>
        </p:spPr>
        <p:txBody>
          <a:bodyPr/>
          <a:lstStyle/>
          <a:p>
            <a:r>
              <a:rPr lang="en-US" dirty="0"/>
              <a:t>Why demographic data…?</a:t>
            </a:r>
          </a:p>
        </p:txBody>
      </p:sp>
      <p:sp>
        <p:nvSpPr>
          <p:cNvPr id="3" name="Content Placeholder 2"/>
          <p:cNvSpPr>
            <a:spLocks noGrp="1"/>
          </p:cNvSpPr>
          <p:nvPr>
            <p:ph idx="1"/>
          </p:nvPr>
        </p:nvSpPr>
        <p:spPr>
          <a:xfrm>
            <a:off x="1069848" y="1411357"/>
            <a:ext cx="10058400" cy="4760843"/>
          </a:xfrm>
        </p:spPr>
        <p:txBody>
          <a:bodyPr>
            <a:normAutofit lnSpcReduction="10000"/>
          </a:bodyPr>
          <a:lstStyle/>
          <a:p>
            <a:r>
              <a:rPr lang="en-US" sz="2800" b="1" dirty="0"/>
              <a:t>Demography</a:t>
            </a:r>
            <a:r>
              <a:rPr lang="en-US" sz="2800" dirty="0"/>
              <a:t> enables us to have an understanding of population dynamics - how populations change in response to the interplay between fertility, mortality and migration</a:t>
            </a:r>
            <a:r>
              <a:rPr lang="en-US" sz="2800" dirty="0" smtClean="0"/>
              <a:t>.</a:t>
            </a:r>
          </a:p>
          <a:p>
            <a:pPr marL="0" indent="0">
              <a:buNone/>
            </a:pPr>
            <a:endParaRPr lang="en-US" sz="2800" b="1" dirty="0"/>
          </a:p>
          <a:p>
            <a:r>
              <a:rPr lang="en-US" sz="2800" dirty="0" smtClean="0"/>
              <a:t>It enables us to analyze the </a:t>
            </a:r>
            <a:r>
              <a:rPr lang="en-US" sz="2800" dirty="0"/>
              <a:t>dynamics of morbidity and mortality at all ages. The consequences of health, </a:t>
            </a:r>
            <a:r>
              <a:rPr lang="en-US" sz="2800" dirty="0" smtClean="0"/>
              <a:t>sickness, </a:t>
            </a:r>
            <a:r>
              <a:rPr lang="en-US" sz="2800" dirty="0"/>
              <a:t>disability, and death </a:t>
            </a:r>
            <a:r>
              <a:rPr lang="en-US" sz="2800" dirty="0" smtClean="0"/>
              <a:t>on </a:t>
            </a:r>
            <a:r>
              <a:rPr lang="en-US" sz="2800" dirty="0"/>
              <a:t>the size, composition, and structure of the </a:t>
            </a:r>
            <a:r>
              <a:rPr lang="en-US" sz="2800" dirty="0" smtClean="0"/>
              <a:t>population.</a:t>
            </a:r>
          </a:p>
          <a:p>
            <a:pPr marL="0" indent="0">
              <a:buNone/>
            </a:pPr>
            <a:endParaRPr lang="en-US" sz="2800" dirty="0" smtClean="0"/>
          </a:p>
          <a:p>
            <a:r>
              <a:rPr lang="en-US" sz="2800" dirty="0" smtClean="0"/>
              <a:t>In like manner, we are able to analyze the effect of population dynamics on the health of the population</a:t>
            </a:r>
            <a:endParaRPr lang="en-US" sz="2800" dirty="0"/>
          </a:p>
        </p:txBody>
      </p:sp>
    </p:spTree>
    <p:extLst>
      <p:ext uri="{BB962C8B-B14F-4D97-AF65-F5344CB8AC3E}">
        <p14:creationId xmlns:p14="http://schemas.microsoft.com/office/powerpoint/2010/main" val="3887896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demographic data…?</a:t>
            </a:r>
            <a:endParaRPr lang="en-US" dirty="0"/>
          </a:p>
        </p:txBody>
      </p:sp>
      <p:sp>
        <p:nvSpPr>
          <p:cNvPr id="3" name="Content Placeholder 2"/>
          <p:cNvSpPr>
            <a:spLocks noGrp="1"/>
          </p:cNvSpPr>
          <p:nvPr>
            <p:ph idx="1"/>
          </p:nvPr>
        </p:nvSpPr>
        <p:spPr>
          <a:xfrm>
            <a:off x="1069848" y="1854926"/>
            <a:ext cx="10058400" cy="4844048"/>
          </a:xfrm>
        </p:spPr>
        <p:txBody>
          <a:bodyPr>
            <a:noAutofit/>
          </a:bodyPr>
          <a:lstStyle/>
          <a:p>
            <a:r>
              <a:rPr lang="en-US" sz="2800" dirty="0"/>
              <a:t>The personal characteristics of age and sex hold positions of prime importance </a:t>
            </a:r>
            <a:r>
              <a:rPr lang="en-US" sz="2800" dirty="0" smtClean="0"/>
              <a:t>in Public Health.</a:t>
            </a:r>
          </a:p>
          <a:p>
            <a:pPr marL="0" indent="0">
              <a:buNone/>
            </a:pPr>
            <a:endParaRPr lang="en-US" sz="2800" dirty="0" smtClean="0"/>
          </a:p>
          <a:p>
            <a:r>
              <a:rPr lang="en-US" sz="2800" dirty="0" smtClean="0"/>
              <a:t>Many </a:t>
            </a:r>
            <a:r>
              <a:rPr lang="en-US" sz="2800" dirty="0"/>
              <a:t>types of planning, both public and private, </a:t>
            </a:r>
            <a:r>
              <a:rPr lang="en-US" sz="2800" dirty="0" smtClean="0"/>
              <a:t>particularly </a:t>
            </a:r>
            <a:r>
              <a:rPr lang="en-US" sz="2800" dirty="0"/>
              <a:t>health </a:t>
            </a:r>
            <a:r>
              <a:rPr lang="en-US" sz="2800" dirty="0" smtClean="0"/>
              <a:t>services programs require </a:t>
            </a:r>
            <a:r>
              <a:rPr lang="en-US" sz="2800" dirty="0"/>
              <a:t>separate population data for males and females and for </a:t>
            </a:r>
            <a:r>
              <a:rPr lang="en-US" sz="2800" dirty="0" smtClean="0"/>
              <a:t>different age </a:t>
            </a:r>
            <a:r>
              <a:rPr lang="en-US" sz="2800" dirty="0"/>
              <a:t>groups. </a:t>
            </a:r>
            <a:endParaRPr lang="en-US" sz="2800" dirty="0" smtClean="0"/>
          </a:p>
          <a:p>
            <a:pPr marL="0" indent="0">
              <a:buNone/>
            </a:pPr>
            <a:endParaRPr lang="en-US" sz="2800" dirty="0" smtClean="0"/>
          </a:p>
          <a:p>
            <a:r>
              <a:rPr lang="en-US" sz="2800" dirty="0" smtClean="0"/>
              <a:t>Without this population level data, it becomes difficult to effectively plan for health service delivery.</a:t>
            </a:r>
          </a:p>
        </p:txBody>
      </p:sp>
    </p:spTree>
    <p:extLst>
      <p:ext uri="{BB962C8B-B14F-4D97-AF65-F5344CB8AC3E}">
        <p14:creationId xmlns:p14="http://schemas.microsoft.com/office/powerpoint/2010/main" val="1638365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913773" y="1883391"/>
            <a:ext cx="10918835" cy="4844955"/>
          </a:xfrm>
        </p:spPr>
        <p:txBody>
          <a:bodyPr>
            <a:noAutofit/>
          </a:bodyPr>
          <a:lstStyle/>
          <a:p>
            <a:r>
              <a:rPr lang="en-US" sz="2800" cap="none" dirty="0" smtClean="0"/>
              <a:t>Social scientists of many types also have a special interest in the age and sex structure of a population, because social relationships within a community are considerably affected by the relative numbers of males and females and the relative numbers at each age.</a:t>
            </a:r>
          </a:p>
          <a:p>
            <a:pPr marL="0" indent="0">
              <a:buNone/>
            </a:pPr>
            <a:endParaRPr lang="en-US" sz="2800" cap="none" dirty="0" smtClean="0"/>
          </a:p>
          <a:p>
            <a:r>
              <a:rPr lang="en-US" sz="2800" cap="none" dirty="0" smtClean="0"/>
              <a:t>For example, imbalances in the number of men and women may affect marriage and fertility patterns within the society</a:t>
            </a:r>
            <a:endParaRPr lang="en-US" sz="2800" cap="none" dirty="0"/>
          </a:p>
        </p:txBody>
      </p:sp>
      <p:sp>
        <p:nvSpPr>
          <p:cNvPr id="4" name="Title 1"/>
          <p:cNvSpPr>
            <a:spLocks noGrp="1"/>
          </p:cNvSpPr>
          <p:nvPr>
            <p:ph type="title"/>
          </p:nvPr>
        </p:nvSpPr>
        <p:spPr>
          <a:xfrm>
            <a:off x="1036638" y="0"/>
            <a:ext cx="10364787" cy="1595438"/>
          </a:xfrm>
        </p:spPr>
        <p:txBody>
          <a:bodyPr/>
          <a:lstStyle/>
          <a:p>
            <a:r>
              <a:rPr lang="en-US" dirty="0"/>
              <a:t>Why demographic data…?</a:t>
            </a:r>
            <a:endParaRPr lang="en-US" b="1" dirty="0"/>
          </a:p>
        </p:txBody>
      </p:sp>
    </p:spTree>
    <p:extLst>
      <p:ext uri="{BB962C8B-B14F-4D97-AF65-F5344CB8AC3E}">
        <p14:creationId xmlns:p14="http://schemas.microsoft.com/office/powerpoint/2010/main" val="13766950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 methods</a:t>
            </a:r>
            <a:endParaRPr lang="en-US" dirty="0"/>
          </a:p>
        </p:txBody>
      </p:sp>
      <p:sp>
        <p:nvSpPr>
          <p:cNvPr id="3" name="Content Placeholder 2"/>
          <p:cNvSpPr>
            <a:spLocks noGrp="1"/>
          </p:cNvSpPr>
          <p:nvPr>
            <p:ph idx="1"/>
          </p:nvPr>
        </p:nvSpPr>
        <p:spPr/>
        <p:txBody>
          <a:bodyPr>
            <a:normAutofit/>
          </a:bodyPr>
          <a:lstStyle/>
          <a:p>
            <a:r>
              <a:rPr lang="en-US" sz="2800" dirty="0" smtClean="0"/>
              <a:t>Demographic methods simply refer to sources of Demographic data. We usually consider three sources: </a:t>
            </a:r>
          </a:p>
          <a:p>
            <a:pPr lvl="1"/>
            <a:endParaRPr lang="en-US" sz="2800" dirty="0"/>
          </a:p>
          <a:p>
            <a:pPr lvl="1"/>
            <a:r>
              <a:rPr lang="en-US" sz="2600" dirty="0" smtClean="0"/>
              <a:t>Census,</a:t>
            </a:r>
          </a:p>
          <a:p>
            <a:pPr lvl="1"/>
            <a:endParaRPr lang="en-US" sz="2600" dirty="0" smtClean="0"/>
          </a:p>
          <a:p>
            <a:pPr lvl="1"/>
            <a:r>
              <a:rPr lang="en-US" sz="2600" dirty="0" smtClean="0"/>
              <a:t> Vital Registration System (VRS) and </a:t>
            </a:r>
          </a:p>
          <a:p>
            <a:pPr lvl="1"/>
            <a:endParaRPr lang="en-US" sz="2600" dirty="0" smtClean="0"/>
          </a:p>
          <a:p>
            <a:pPr lvl="1"/>
            <a:r>
              <a:rPr lang="en-US" sz="2600" dirty="0" smtClean="0"/>
              <a:t>Sample surveys.</a:t>
            </a:r>
            <a:endParaRPr lang="en-US" sz="2600" dirty="0"/>
          </a:p>
        </p:txBody>
      </p:sp>
    </p:spTree>
    <p:extLst>
      <p:ext uri="{BB962C8B-B14F-4D97-AF65-F5344CB8AC3E}">
        <p14:creationId xmlns:p14="http://schemas.microsoft.com/office/powerpoint/2010/main" val="22106976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Census</a:t>
            </a:r>
            <a:endParaRPr lang="en-US" dirty="0"/>
          </a:p>
        </p:txBody>
      </p:sp>
      <p:sp>
        <p:nvSpPr>
          <p:cNvPr id="3" name="Content Placeholder 2"/>
          <p:cNvSpPr>
            <a:spLocks noGrp="1"/>
          </p:cNvSpPr>
          <p:nvPr>
            <p:ph idx="1"/>
          </p:nvPr>
        </p:nvSpPr>
        <p:spPr/>
        <p:txBody>
          <a:bodyPr>
            <a:normAutofit/>
          </a:bodyPr>
          <a:lstStyle/>
          <a:p>
            <a:r>
              <a:rPr lang="en-US" sz="2800" dirty="0"/>
              <a:t>A population census is the total process of collecting, compiling, evaluating, </a:t>
            </a:r>
            <a:r>
              <a:rPr lang="en-US" sz="2800" dirty="0" smtClean="0"/>
              <a:t>analyzing </a:t>
            </a:r>
            <a:r>
              <a:rPr lang="en-US" sz="2800" dirty="0"/>
              <a:t>and publishing or otherwise disseminating demographic, economic and social data pertaining, at a specified time, to all persons in a country or in a well delimited part of a country</a:t>
            </a:r>
            <a:r>
              <a:rPr lang="en-US" sz="2800" dirty="0" smtClean="0"/>
              <a:t>.</a:t>
            </a:r>
          </a:p>
          <a:p>
            <a:endParaRPr lang="en-US" sz="2800" dirty="0" smtClean="0"/>
          </a:p>
          <a:p>
            <a:r>
              <a:rPr lang="en-US" sz="2800" dirty="0" smtClean="0"/>
              <a:t>It’s </a:t>
            </a:r>
            <a:r>
              <a:rPr lang="en-US" sz="2800" dirty="0"/>
              <a:t>the largest single data-gathering exercise carried out in a country</a:t>
            </a:r>
            <a:r>
              <a:rPr lang="en-US" sz="2800" dirty="0" smtClean="0"/>
              <a:t>.</a:t>
            </a:r>
            <a:endParaRPr lang="en-US" sz="2800" dirty="0"/>
          </a:p>
        </p:txBody>
      </p:sp>
    </p:spTree>
    <p:extLst>
      <p:ext uri="{BB962C8B-B14F-4D97-AF65-F5344CB8AC3E}">
        <p14:creationId xmlns:p14="http://schemas.microsoft.com/office/powerpoint/2010/main" val="2469121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Census</a:t>
            </a:r>
          </a:p>
        </p:txBody>
      </p:sp>
      <p:sp>
        <p:nvSpPr>
          <p:cNvPr id="3" name="Content Placeholder 2"/>
          <p:cNvSpPr>
            <a:spLocks noGrp="1"/>
          </p:cNvSpPr>
          <p:nvPr>
            <p:ph idx="1"/>
          </p:nvPr>
        </p:nvSpPr>
        <p:spPr>
          <a:xfrm>
            <a:off x="1069848" y="2121407"/>
            <a:ext cx="10058400" cy="3891767"/>
          </a:xfrm>
        </p:spPr>
        <p:txBody>
          <a:bodyPr>
            <a:noAutofit/>
          </a:bodyPr>
          <a:lstStyle/>
          <a:p>
            <a:r>
              <a:rPr lang="en-US" sz="2800" dirty="0"/>
              <a:t>The United Nations recommends that censuses should be held at least at ten yearly intervals, preferably in years ending in 0 or </a:t>
            </a:r>
            <a:r>
              <a:rPr lang="en-US" sz="2800" dirty="0" smtClean="0"/>
              <a:t>1, for the following reasons:</a:t>
            </a:r>
          </a:p>
          <a:p>
            <a:endParaRPr lang="en-US" sz="2800" dirty="0"/>
          </a:p>
          <a:p>
            <a:pPr lvl="1"/>
            <a:r>
              <a:rPr lang="en-US" sz="2800" dirty="0" smtClean="0"/>
              <a:t>to </a:t>
            </a:r>
            <a:r>
              <a:rPr lang="en-US" sz="2800" dirty="0"/>
              <a:t>obtain information at regular intervals to facilitate comparisons over time and, </a:t>
            </a:r>
            <a:endParaRPr lang="en-US" sz="2800" dirty="0" smtClean="0"/>
          </a:p>
          <a:p>
            <a:pPr marL="274320" lvl="1" indent="0">
              <a:buNone/>
            </a:pPr>
            <a:endParaRPr lang="en-US" sz="2800" dirty="0" smtClean="0"/>
          </a:p>
          <a:p>
            <a:pPr lvl="1"/>
            <a:r>
              <a:rPr lang="en-US" sz="2800" dirty="0" smtClean="0"/>
              <a:t>to </a:t>
            </a:r>
            <a:r>
              <a:rPr lang="en-US" sz="2800" dirty="0"/>
              <a:t>try to synchronize census taking so as to improve comparability between countries</a:t>
            </a:r>
            <a:r>
              <a:rPr lang="en-US" sz="2800" dirty="0" smtClean="0"/>
              <a:t>.</a:t>
            </a:r>
            <a:endParaRPr lang="en-US" sz="2800" dirty="0"/>
          </a:p>
        </p:txBody>
      </p:sp>
    </p:spTree>
    <p:extLst>
      <p:ext uri="{BB962C8B-B14F-4D97-AF65-F5344CB8AC3E}">
        <p14:creationId xmlns:p14="http://schemas.microsoft.com/office/powerpoint/2010/main" val="714337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548" y="196398"/>
            <a:ext cx="10058400" cy="1609344"/>
          </a:xfrm>
        </p:spPr>
        <p:txBody>
          <a:bodyPr>
            <a:normAutofit/>
          </a:bodyPr>
          <a:lstStyle/>
          <a:p>
            <a:r>
              <a:rPr lang="en-US" sz="4800" b="1" dirty="0"/>
              <a:t>Characteristics of a </a:t>
            </a:r>
            <a:r>
              <a:rPr lang="en-US" sz="4800" b="1" dirty="0" smtClean="0"/>
              <a:t>census</a:t>
            </a:r>
            <a:endParaRPr lang="en-US" sz="4800" dirty="0"/>
          </a:p>
        </p:txBody>
      </p:sp>
      <p:sp>
        <p:nvSpPr>
          <p:cNvPr id="3" name="Content Placeholder 2"/>
          <p:cNvSpPr>
            <a:spLocks noGrp="1"/>
          </p:cNvSpPr>
          <p:nvPr>
            <p:ph idx="1"/>
          </p:nvPr>
        </p:nvSpPr>
        <p:spPr>
          <a:xfrm>
            <a:off x="616226" y="1898374"/>
            <a:ext cx="10933044" cy="4800600"/>
          </a:xfrm>
        </p:spPr>
        <p:txBody>
          <a:bodyPr>
            <a:noAutofit/>
          </a:bodyPr>
          <a:lstStyle/>
          <a:p>
            <a:pPr marL="971550" lvl="1" indent="-514350">
              <a:buFont typeface="+mj-lt"/>
              <a:buAutoNum type="arabicPeriod"/>
            </a:pPr>
            <a:r>
              <a:rPr lang="en-US" sz="2400" dirty="0"/>
              <a:t>It is a complete recording of the entire population within a geographically well-defined  area i.e. it does not involve sampling</a:t>
            </a:r>
          </a:p>
          <a:p>
            <a:pPr marL="971550" lvl="1" indent="-514350">
              <a:buFont typeface="+mj-lt"/>
              <a:buAutoNum type="arabicPeriod"/>
            </a:pPr>
            <a:endParaRPr lang="en-US" sz="2400" dirty="0"/>
          </a:p>
          <a:p>
            <a:pPr marL="971550" lvl="1" indent="-514350">
              <a:buFont typeface="+mj-lt"/>
              <a:buAutoNum type="arabicPeriod"/>
            </a:pPr>
            <a:r>
              <a:rPr lang="en-US" sz="2400" dirty="0"/>
              <a:t>Individual enumeration i.e. each person must be enumerated individually</a:t>
            </a:r>
          </a:p>
          <a:p>
            <a:pPr marL="971550" lvl="1" indent="-514350">
              <a:buFont typeface="+mj-lt"/>
              <a:buAutoNum type="arabicPeriod"/>
            </a:pPr>
            <a:endParaRPr lang="en-US" sz="2400" dirty="0"/>
          </a:p>
          <a:p>
            <a:pPr marL="971550" lvl="1" indent="-514350">
              <a:buFont typeface="+mj-lt"/>
              <a:buAutoNum type="arabicPeriod"/>
            </a:pPr>
            <a:r>
              <a:rPr lang="en-US" sz="2400" dirty="0"/>
              <a:t>It must have a legal basis making it mandatory/compulsory to be included and to provide the information requested. It cannot be a voluntary exercise</a:t>
            </a:r>
          </a:p>
          <a:p>
            <a:pPr marL="971550" lvl="1" indent="-514350">
              <a:buFont typeface="+mj-lt"/>
              <a:buAutoNum type="arabicPeriod"/>
            </a:pPr>
            <a:endParaRPr lang="en-US" sz="2400" dirty="0"/>
          </a:p>
          <a:p>
            <a:pPr marL="971550" lvl="1" indent="-514350">
              <a:buFont typeface="+mj-lt"/>
              <a:buAutoNum type="arabicPeriod"/>
            </a:pPr>
            <a:r>
              <a:rPr lang="en-US" sz="2400" dirty="0"/>
              <a:t>Periodicity i.e. it must relate to a single point in time, not a period, even though the enumeration itself may be spread over days or even weeks</a:t>
            </a:r>
          </a:p>
        </p:txBody>
      </p:sp>
    </p:spTree>
    <p:extLst>
      <p:ext uri="{BB962C8B-B14F-4D97-AF65-F5344CB8AC3E}">
        <p14:creationId xmlns:p14="http://schemas.microsoft.com/office/powerpoint/2010/main" val="420238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87067"/>
            <a:ext cx="10058400" cy="1609344"/>
          </a:xfrm>
        </p:spPr>
        <p:txBody>
          <a:bodyPr>
            <a:normAutofit/>
          </a:bodyPr>
          <a:lstStyle/>
          <a:p>
            <a:r>
              <a:rPr lang="en-US" sz="4400" dirty="0"/>
              <a:t>Errors associated with census undertaking</a:t>
            </a:r>
          </a:p>
        </p:txBody>
      </p:sp>
      <p:sp>
        <p:nvSpPr>
          <p:cNvPr id="3" name="Content Placeholder 2"/>
          <p:cNvSpPr>
            <a:spLocks noGrp="1"/>
          </p:cNvSpPr>
          <p:nvPr>
            <p:ph idx="1"/>
          </p:nvPr>
        </p:nvSpPr>
        <p:spPr>
          <a:xfrm>
            <a:off x="526775" y="1696411"/>
            <a:ext cx="10942982" cy="4972746"/>
          </a:xfrm>
        </p:spPr>
        <p:txBody>
          <a:bodyPr>
            <a:noAutofit/>
          </a:bodyPr>
          <a:lstStyle/>
          <a:p>
            <a:r>
              <a:rPr lang="en-US" sz="2400" dirty="0"/>
              <a:t>The errors fall into 2 broad categories:</a:t>
            </a:r>
          </a:p>
          <a:p>
            <a:r>
              <a:rPr lang="en-US" sz="2400" dirty="0" smtClean="0"/>
              <a:t>One </a:t>
            </a:r>
            <a:r>
              <a:rPr lang="en-US" sz="2400" dirty="0"/>
              <a:t>is incomplete coverage (Over counting is rare, though not unheard of).</a:t>
            </a:r>
          </a:p>
          <a:p>
            <a:r>
              <a:rPr lang="en-US" sz="2400" dirty="0" smtClean="0"/>
              <a:t>An </a:t>
            </a:r>
            <a:r>
              <a:rPr lang="en-US" sz="2400" dirty="0"/>
              <a:t>undercount may arise because whole areas are simply missed, or because certain sub-groups are hard to cover completely.</a:t>
            </a:r>
          </a:p>
          <a:p>
            <a:r>
              <a:rPr lang="en-US" sz="2400" dirty="0" smtClean="0"/>
              <a:t>Such </a:t>
            </a:r>
            <a:r>
              <a:rPr lang="en-US" sz="2400" dirty="0"/>
              <a:t>groups include the homeless, nomads, infants, students</a:t>
            </a:r>
            <a:r>
              <a:rPr lang="en-US" sz="2400" dirty="0" smtClean="0"/>
              <a:t>, </a:t>
            </a:r>
            <a:r>
              <a:rPr lang="en-US" sz="2400" dirty="0"/>
              <a:t>seamen and those living in institutions.</a:t>
            </a:r>
          </a:p>
          <a:p>
            <a:r>
              <a:rPr lang="en-US" sz="2400" dirty="0" smtClean="0"/>
              <a:t>Errors </a:t>
            </a:r>
            <a:r>
              <a:rPr lang="en-US" sz="2400" dirty="0"/>
              <a:t>of coverage can be increased greatly if an incomplete or out-of-date frame (list of addresses, or possibly villages) is used. However, new, accurate frames are difficult, time-consuming and expensive to produce, often involving mapping and laborious field work.</a:t>
            </a:r>
          </a:p>
        </p:txBody>
      </p:sp>
    </p:spTree>
    <p:extLst>
      <p:ext uri="{BB962C8B-B14F-4D97-AF65-F5344CB8AC3E}">
        <p14:creationId xmlns:p14="http://schemas.microsoft.com/office/powerpoint/2010/main" val="1855926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demography…?</a:t>
            </a:r>
            <a:endParaRPr lang="en-US" dirty="0"/>
          </a:p>
        </p:txBody>
      </p:sp>
      <p:sp>
        <p:nvSpPr>
          <p:cNvPr id="3" name="Content Placeholder 2"/>
          <p:cNvSpPr>
            <a:spLocks noGrp="1"/>
          </p:cNvSpPr>
          <p:nvPr>
            <p:ph idx="1"/>
          </p:nvPr>
        </p:nvSpPr>
        <p:spPr/>
        <p:txBody>
          <a:bodyPr>
            <a:normAutofit/>
          </a:bodyPr>
          <a:lstStyle/>
          <a:p>
            <a:r>
              <a:rPr lang="en-US" sz="3200" dirty="0"/>
              <a:t>The English edition of the </a:t>
            </a:r>
            <a:r>
              <a:rPr lang="en-US" sz="3200" i="1" dirty="0" smtClean="0"/>
              <a:t>Multilingual Demographic Dictionary</a:t>
            </a:r>
            <a:r>
              <a:rPr lang="en-US" sz="3200" dirty="0" smtClean="0"/>
              <a:t> </a:t>
            </a:r>
            <a:r>
              <a:rPr lang="en-US" sz="3200" dirty="0"/>
              <a:t>(van de </a:t>
            </a:r>
            <a:r>
              <a:rPr lang="en-US" sz="3200" dirty="0" err="1"/>
              <a:t>Walle</a:t>
            </a:r>
            <a:r>
              <a:rPr lang="en-US" sz="3200" dirty="0"/>
              <a:t>, 1982) defines ‘demography’ as </a:t>
            </a:r>
            <a:endParaRPr lang="en-US" sz="3200" dirty="0" smtClean="0"/>
          </a:p>
          <a:p>
            <a:endParaRPr lang="en-US" sz="3200" dirty="0" smtClean="0"/>
          </a:p>
          <a:p>
            <a:r>
              <a:rPr lang="en-US" sz="3200" dirty="0" smtClean="0"/>
              <a:t>‘the </a:t>
            </a:r>
            <a:r>
              <a:rPr lang="en-US" sz="3200" dirty="0"/>
              <a:t>scientific study of human populations, primarily with respect to their size, </a:t>
            </a:r>
            <a:r>
              <a:rPr lang="en-US" sz="3200" dirty="0" smtClean="0"/>
              <a:t>their structure </a:t>
            </a:r>
            <a:r>
              <a:rPr lang="en-US" sz="3200" dirty="0"/>
              <a:t>and </a:t>
            </a:r>
            <a:r>
              <a:rPr lang="en-US" sz="3200" dirty="0" smtClean="0"/>
              <a:t>their development’.</a:t>
            </a:r>
            <a:endParaRPr lang="en-US" sz="3200" dirty="0"/>
          </a:p>
        </p:txBody>
      </p:sp>
    </p:spTree>
    <p:extLst>
      <p:ext uri="{BB962C8B-B14F-4D97-AF65-F5344CB8AC3E}">
        <p14:creationId xmlns:p14="http://schemas.microsoft.com/office/powerpoint/2010/main" val="23601430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1232452"/>
            <a:ext cx="10058400" cy="5287618"/>
          </a:xfrm>
        </p:spPr>
        <p:txBody>
          <a:bodyPr>
            <a:noAutofit/>
          </a:bodyPr>
          <a:lstStyle/>
          <a:p>
            <a:r>
              <a:rPr lang="en-US" sz="2200" dirty="0"/>
              <a:t>The other source of error is of quality rather than quantity.</a:t>
            </a:r>
          </a:p>
          <a:p>
            <a:pPr marL="0" indent="0">
              <a:buNone/>
            </a:pPr>
            <a:endParaRPr lang="en-US" sz="2200" dirty="0"/>
          </a:p>
          <a:p>
            <a:r>
              <a:rPr lang="en-US" sz="2200" dirty="0"/>
              <a:t>Response errors may be accidental and due to such things as the enumerator recording the answer given to him wrongly, the respondent misunderstanding the question, not knowing the answer or the question being inappropriate in that cultural context.</a:t>
            </a:r>
          </a:p>
          <a:p>
            <a:pPr marL="0" indent="0">
              <a:buNone/>
            </a:pPr>
            <a:endParaRPr lang="en-US" sz="2200" dirty="0"/>
          </a:p>
          <a:p>
            <a:r>
              <a:rPr lang="en-US" sz="2200" dirty="0"/>
              <a:t>Alternatively, response errors may be deliberate. The respondent may choose, for some reasons of pride, shame, fear or possibly even sheer mischievousness, to give the wrong answer. </a:t>
            </a:r>
          </a:p>
          <a:p>
            <a:pPr marL="0" indent="0">
              <a:buNone/>
            </a:pPr>
            <a:endParaRPr lang="en-US" sz="2200" dirty="0"/>
          </a:p>
          <a:p>
            <a:r>
              <a:rPr lang="en-US" sz="2200" dirty="0"/>
              <a:t>For example, </a:t>
            </a:r>
            <a:r>
              <a:rPr lang="en-US" sz="2200" dirty="0" smtClean="0"/>
              <a:t>an </a:t>
            </a:r>
            <a:r>
              <a:rPr lang="en-US" sz="2200" dirty="0"/>
              <a:t>unmarried mother may omit to mention her child, the </a:t>
            </a:r>
            <a:r>
              <a:rPr lang="en-US" sz="2200" dirty="0" err="1"/>
              <a:t>houseproud</a:t>
            </a:r>
            <a:r>
              <a:rPr lang="en-US" sz="2200" dirty="0"/>
              <a:t> may overstate the size of their house and the amenities they have, or divorced people may declare themselves to be single.</a:t>
            </a:r>
          </a:p>
        </p:txBody>
      </p:sp>
      <p:sp>
        <p:nvSpPr>
          <p:cNvPr id="4" name="Title 1"/>
          <p:cNvSpPr>
            <a:spLocks noGrp="1"/>
          </p:cNvSpPr>
          <p:nvPr>
            <p:ph type="title"/>
          </p:nvPr>
        </p:nvSpPr>
        <p:spPr>
          <a:xfrm>
            <a:off x="1069848" y="0"/>
            <a:ext cx="10058400" cy="1232452"/>
          </a:xfrm>
        </p:spPr>
        <p:txBody>
          <a:bodyPr>
            <a:normAutofit/>
          </a:bodyPr>
          <a:lstStyle/>
          <a:p>
            <a:r>
              <a:rPr lang="en-US" sz="4400" dirty="0"/>
              <a:t>Errors associated with census undertaking</a:t>
            </a:r>
          </a:p>
        </p:txBody>
      </p:sp>
    </p:spTree>
    <p:extLst>
      <p:ext uri="{BB962C8B-B14F-4D97-AF65-F5344CB8AC3E}">
        <p14:creationId xmlns:p14="http://schemas.microsoft.com/office/powerpoint/2010/main" val="3516618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685799"/>
            <a:ext cx="10058400" cy="5983357"/>
          </a:xfrm>
        </p:spPr>
        <p:txBody>
          <a:bodyPr>
            <a:noAutofit/>
          </a:bodyPr>
          <a:lstStyle/>
          <a:p>
            <a:pPr marL="0" indent="0">
              <a:buNone/>
            </a:pPr>
            <a:r>
              <a:rPr lang="en-US" sz="3600" b="1" u="sng" dirty="0" smtClean="0"/>
              <a:t>Advantages of a Census</a:t>
            </a:r>
          </a:p>
          <a:p>
            <a:r>
              <a:rPr lang="en-US" sz="2800" dirty="0" smtClean="0"/>
              <a:t>It </a:t>
            </a:r>
            <a:r>
              <a:rPr lang="en-US" sz="2800" dirty="0"/>
              <a:t>is a complete enumeration of the entire population within a geographically well-defined area.</a:t>
            </a:r>
          </a:p>
          <a:p>
            <a:r>
              <a:rPr lang="en-US" sz="2800" dirty="0"/>
              <a:t>Each person is enumerated separately</a:t>
            </a:r>
          </a:p>
          <a:p>
            <a:r>
              <a:rPr lang="en-US" sz="2800" dirty="0"/>
              <a:t>Provides a wide range of data for the entire </a:t>
            </a:r>
            <a:r>
              <a:rPr lang="en-US" sz="2800" dirty="0" smtClean="0"/>
              <a:t>population</a:t>
            </a:r>
          </a:p>
          <a:p>
            <a:pPr marL="0" indent="0">
              <a:buNone/>
            </a:pPr>
            <a:endParaRPr lang="en-US" sz="2800" dirty="0" smtClean="0"/>
          </a:p>
          <a:p>
            <a:pPr marL="0" indent="0">
              <a:buNone/>
            </a:pPr>
            <a:r>
              <a:rPr lang="en-US" sz="3600" b="1" u="sng" dirty="0" smtClean="0"/>
              <a:t>Disadvantages of a Census</a:t>
            </a:r>
            <a:endParaRPr lang="en-US" sz="3600" b="1" u="sng" dirty="0"/>
          </a:p>
          <a:p>
            <a:r>
              <a:rPr lang="en-US" sz="2800" dirty="0"/>
              <a:t>Coverage errors</a:t>
            </a:r>
          </a:p>
          <a:p>
            <a:r>
              <a:rPr lang="en-US" sz="2800" dirty="0"/>
              <a:t>Content errors</a:t>
            </a:r>
          </a:p>
          <a:p>
            <a:r>
              <a:rPr lang="en-US" sz="2800" dirty="0"/>
              <a:t>Costly exercise</a:t>
            </a:r>
          </a:p>
          <a:p>
            <a:r>
              <a:rPr lang="en-US" sz="2800" dirty="0"/>
              <a:t>Provides data only every 5 or 10 years </a:t>
            </a:r>
          </a:p>
          <a:p>
            <a:endParaRPr lang="en-US" sz="2800" dirty="0"/>
          </a:p>
        </p:txBody>
      </p:sp>
    </p:spTree>
    <p:extLst>
      <p:ext uri="{BB962C8B-B14F-4D97-AF65-F5344CB8AC3E}">
        <p14:creationId xmlns:p14="http://schemas.microsoft.com/office/powerpoint/2010/main" val="5536747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3060" y="159027"/>
            <a:ext cx="10058400" cy="1033670"/>
          </a:xfrm>
        </p:spPr>
        <p:txBody>
          <a:bodyPr>
            <a:normAutofit/>
          </a:bodyPr>
          <a:lstStyle/>
          <a:p>
            <a:r>
              <a:rPr lang="en-US" sz="4800" dirty="0" smtClean="0"/>
              <a:t>Vital registration system (VRS)</a:t>
            </a:r>
            <a:endParaRPr lang="en-US" sz="4800" dirty="0"/>
          </a:p>
        </p:txBody>
      </p:sp>
      <p:sp>
        <p:nvSpPr>
          <p:cNvPr id="3" name="Content Placeholder 2"/>
          <p:cNvSpPr>
            <a:spLocks noGrp="1"/>
          </p:cNvSpPr>
          <p:nvPr>
            <p:ph idx="1"/>
          </p:nvPr>
        </p:nvSpPr>
        <p:spPr>
          <a:xfrm>
            <a:off x="675861" y="1421296"/>
            <a:ext cx="10972799" cy="5317434"/>
          </a:xfrm>
        </p:spPr>
        <p:txBody>
          <a:bodyPr>
            <a:noAutofit/>
          </a:bodyPr>
          <a:lstStyle/>
          <a:p>
            <a:r>
              <a:rPr lang="en-US" sz="2800" dirty="0"/>
              <a:t>This is a system that records all vital events including births, deaths, marriages and migration</a:t>
            </a:r>
            <a:r>
              <a:rPr lang="en-US" sz="2800" dirty="0" smtClean="0"/>
              <a:t>.</a:t>
            </a:r>
          </a:p>
          <a:p>
            <a:endParaRPr lang="en-US" sz="2800" dirty="0"/>
          </a:p>
          <a:p>
            <a:r>
              <a:rPr lang="en-US" sz="2800" dirty="0" smtClean="0"/>
              <a:t>The </a:t>
            </a:r>
            <a:r>
              <a:rPr lang="en-US" sz="2800" dirty="0"/>
              <a:t>earliest registers were almost all set up and maintained by religious authorities.</a:t>
            </a:r>
          </a:p>
          <a:p>
            <a:endParaRPr lang="en-US" sz="2800" dirty="0" smtClean="0"/>
          </a:p>
          <a:p>
            <a:r>
              <a:rPr lang="en-US" sz="2800" dirty="0" smtClean="0"/>
              <a:t>While </a:t>
            </a:r>
            <a:r>
              <a:rPr lang="en-US" sz="2800" dirty="0"/>
              <a:t>ecclesiastical registers provided immensely valuable data, their usefulness is reduced by the fact that they recorded baptisms instead of births, burials instead of deaths, and also that they </a:t>
            </a:r>
            <a:r>
              <a:rPr lang="en-US" sz="2800" dirty="0" smtClean="0"/>
              <a:t>were </a:t>
            </a:r>
            <a:r>
              <a:rPr lang="en-US" sz="2800" dirty="0"/>
              <a:t>restricted to those who </a:t>
            </a:r>
            <a:r>
              <a:rPr lang="en-US" sz="2800" dirty="0" smtClean="0"/>
              <a:t>attended </a:t>
            </a:r>
            <a:r>
              <a:rPr lang="en-US" sz="2800" dirty="0"/>
              <a:t>church.</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35288233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1321904"/>
            <a:ext cx="10058400" cy="4850296"/>
          </a:xfrm>
        </p:spPr>
        <p:txBody>
          <a:bodyPr>
            <a:noAutofit/>
          </a:bodyPr>
          <a:lstStyle/>
          <a:p>
            <a:r>
              <a:rPr lang="en-US" sz="2800" dirty="0"/>
              <a:t>In almost all developed countries vital registration systems provide the main source of information on births, marriages and deaths, and sometimes also on migration.</a:t>
            </a:r>
          </a:p>
          <a:p>
            <a:pPr marL="0" indent="0">
              <a:buNone/>
            </a:pPr>
            <a:endParaRPr lang="en-US" sz="2800" dirty="0"/>
          </a:p>
          <a:p>
            <a:r>
              <a:rPr lang="en-US" sz="2800" dirty="0"/>
              <a:t>In developing countries, however, such systems are either non-existent or, more frequently, seriously incomplete, and are sometimes not even exploited for demographic purposes.</a:t>
            </a:r>
          </a:p>
          <a:p>
            <a:pPr marL="0" indent="0">
              <a:buNone/>
            </a:pPr>
            <a:endParaRPr lang="en-US" sz="2800" dirty="0"/>
          </a:p>
          <a:p>
            <a:r>
              <a:rPr lang="en-US" sz="2800" dirty="0"/>
              <a:t>In other words, the objectives of a registration system are essentially administrative and legal, not demographic. </a:t>
            </a:r>
          </a:p>
        </p:txBody>
      </p:sp>
      <p:sp>
        <p:nvSpPr>
          <p:cNvPr id="4" name="Title 1"/>
          <p:cNvSpPr>
            <a:spLocks noGrp="1"/>
          </p:cNvSpPr>
          <p:nvPr>
            <p:ph type="title"/>
          </p:nvPr>
        </p:nvSpPr>
        <p:spPr>
          <a:xfrm>
            <a:off x="1069848" y="106945"/>
            <a:ext cx="10058400" cy="966481"/>
          </a:xfrm>
        </p:spPr>
        <p:txBody>
          <a:bodyPr>
            <a:normAutofit/>
          </a:bodyPr>
          <a:lstStyle/>
          <a:p>
            <a:r>
              <a:rPr lang="en-US" sz="4800" dirty="0" smtClean="0"/>
              <a:t>Vital registration system (VRS)</a:t>
            </a:r>
            <a:endParaRPr lang="en-US" sz="4800" dirty="0"/>
          </a:p>
        </p:txBody>
      </p:sp>
    </p:spTree>
    <p:extLst>
      <p:ext uri="{BB962C8B-B14F-4D97-AF65-F5344CB8AC3E}">
        <p14:creationId xmlns:p14="http://schemas.microsoft.com/office/powerpoint/2010/main" val="19158510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530" y="89452"/>
            <a:ext cx="10933044" cy="6659218"/>
          </a:xfrm>
        </p:spPr>
        <p:txBody>
          <a:bodyPr>
            <a:noAutofit/>
          </a:bodyPr>
          <a:lstStyle/>
          <a:p>
            <a:pPr lvl="1"/>
            <a:r>
              <a:rPr lang="en-US" sz="2600" dirty="0"/>
              <a:t>Vital registration systems are fully effective in only a few countries, for many reasons</a:t>
            </a:r>
            <a:r>
              <a:rPr lang="en-US" sz="2600" dirty="0" smtClean="0"/>
              <a:t>:</a:t>
            </a:r>
          </a:p>
          <a:p>
            <a:endParaRPr lang="en-US" sz="2800" dirty="0"/>
          </a:p>
          <a:p>
            <a:pPr lvl="1"/>
            <a:r>
              <a:rPr lang="en-US" sz="2800" dirty="0" smtClean="0"/>
              <a:t>If </a:t>
            </a:r>
            <a:r>
              <a:rPr lang="en-US" sz="2800" dirty="0"/>
              <a:t>the need for individuals to register is not there, then few will bother, even if there is a legal requirement to do so</a:t>
            </a:r>
            <a:r>
              <a:rPr lang="en-US" sz="2800" dirty="0" smtClean="0"/>
              <a:t>;</a:t>
            </a:r>
          </a:p>
          <a:p>
            <a:pPr marL="274320" lvl="1" indent="0">
              <a:buNone/>
            </a:pPr>
            <a:endParaRPr lang="en-US" sz="2800" dirty="0"/>
          </a:p>
          <a:p>
            <a:pPr lvl="1"/>
            <a:r>
              <a:rPr lang="en-US" sz="2800" dirty="0" smtClean="0"/>
              <a:t>In </a:t>
            </a:r>
            <a:r>
              <a:rPr lang="en-US" sz="2800" dirty="0"/>
              <a:t>most developing countries, there is still little need to possess a birth or marriage certificate, unlike in developed countries, where proof of age, birthplace, marital status, parentage etc. is essential to obtain all kinds of services and rights</a:t>
            </a:r>
            <a:r>
              <a:rPr lang="en-US" sz="2800" dirty="0" smtClean="0"/>
              <a:t>;</a:t>
            </a:r>
          </a:p>
          <a:p>
            <a:pPr marL="274320" lvl="1" indent="0">
              <a:buNone/>
            </a:pPr>
            <a:endParaRPr lang="en-US" sz="2800" dirty="0" smtClean="0"/>
          </a:p>
          <a:p>
            <a:pPr lvl="1"/>
            <a:r>
              <a:rPr lang="en-US" sz="2800" dirty="0"/>
              <a:t>The process of collecting data from possibly many thousands of registrars from all over a country, and then processing them to produce the final tabulations is something few countries can honestly claim to be able to do with great accuracy.</a:t>
            </a:r>
          </a:p>
          <a:p>
            <a:pPr marL="274320" lvl="1" indent="0">
              <a:buNone/>
            </a:pPr>
            <a:endParaRPr lang="en-US" sz="2800" dirty="0"/>
          </a:p>
          <a:p>
            <a:pPr marL="274320" lvl="1" indent="0">
              <a:buNone/>
            </a:pPr>
            <a:endParaRPr lang="en-US" sz="2800" dirty="0"/>
          </a:p>
        </p:txBody>
      </p:sp>
    </p:spTree>
    <p:extLst>
      <p:ext uri="{BB962C8B-B14F-4D97-AF65-F5344CB8AC3E}">
        <p14:creationId xmlns:p14="http://schemas.microsoft.com/office/powerpoint/2010/main" val="4053329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799" y="318052"/>
            <a:ext cx="11141766" cy="6331226"/>
          </a:xfrm>
        </p:spPr>
        <p:txBody>
          <a:bodyPr>
            <a:noAutofit/>
          </a:bodyPr>
          <a:lstStyle/>
          <a:p>
            <a:r>
              <a:rPr lang="en-US" sz="2800" dirty="0" smtClean="0"/>
              <a:t>The </a:t>
            </a:r>
            <a:r>
              <a:rPr lang="en-US" sz="2800" dirty="0"/>
              <a:t>combined impact of non-registration and incomplete aggregation is that the demographic data produced by most registration systems are seriously deficient, with many of them failing to capture even half the events which occur.</a:t>
            </a:r>
          </a:p>
          <a:p>
            <a:pPr marL="0" indent="0">
              <a:buNone/>
            </a:pPr>
            <a:endParaRPr lang="en-US" sz="2800" dirty="0"/>
          </a:p>
          <a:p>
            <a:r>
              <a:rPr lang="en-US" sz="2800" dirty="0"/>
              <a:t>Additionally, the omissions are not randomly distributed but tend to be concentrated amongst certain groups</a:t>
            </a:r>
            <a:r>
              <a:rPr lang="en-US" sz="2800" dirty="0" smtClean="0"/>
              <a:t>.</a:t>
            </a:r>
          </a:p>
          <a:p>
            <a:pPr lvl="1"/>
            <a:r>
              <a:rPr lang="en-US" sz="2800" dirty="0"/>
              <a:t>For example, infant deaths are notoriously badly covered</a:t>
            </a:r>
          </a:p>
          <a:p>
            <a:pPr lvl="1" indent="0">
              <a:buNone/>
            </a:pPr>
            <a:endParaRPr lang="en-US" sz="2800" dirty="0"/>
          </a:p>
          <a:p>
            <a:pPr lvl="1"/>
            <a:r>
              <a:rPr lang="en-US" sz="2800" dirty="0"/>
              <a:t>Same with births of those who die when they are still very young</a:t>
            </a:r>
          </a:p>
          <a:p>
            <a:pPr lvl="1" indent="0">
              <a:buNone/>
            </a:pPr>
            <a:endParaRPr lang="en-US" sz="2800" dirty="0"/>
          </a:p>
          <a:p>
            <a:pPr lvl="1"/>
            <a:r>
              <a:rPr lang="en-US" sz="2800" dirty="0"/>
              <a:t>Registration also tends to be better in urban than rural areas, and is often sex-biased, especially in communities where the status of women is low.</a:t>
            </a:r>
          </a:p>
          <a:p>
            <a:endParaRPr lang="en-US" sz="2800" dirty="0"/>
          </a:p>
          <a:p>
            <a:pPr lvl="1"/>
            <a:endParaRPr lang="en-US" sz="2800" dirty="0"/>
          </a:p>
        </p:txBody>
      </p:sp>
    </p:spTree>
    <p:extLst>
      <p:ext uri="{BB962C8B-B14F-4D97-AF65-F5344CB8AC3E}">
        <p14:creationId xmlns:p14="http://schemas.microsoft.com/office/powerpoint/2010/main" val="39565329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3486" y="387626"/>
            <a:ext cx="10267123" cy="6281531"/>
          </a:xfrm>
        </p:spPr>
        <p:txBody>
          <a:bodyPr>
            <a:noAutofit/>
          </a:bodyPr>
          <a:lstStyle/>
          <a:p>
            <a:r>
              <a:rPr lang="en-US" sz="2800" dirty="0"/>
              <a:t>The information gathered in vital registration system is thus likely to be poorer than in a census.</a:t>
            </a:r>
          </a:p>
          <a:p>
            <a:pPr marL="0" indent="0">
              <a:buNone/>
            </a:pPr>
            <a:endParaRPr lang="en-US" sz="2800" dirty="0"/>
          </a:p>
          <a:p>
            <a:r>
              <a:rPr lang="en-US" sz="2800" dirty="0"/>
              <a:t>The underlying causes are such that improvement is generally difficult, expensive and slow.</a:t>
            </a:r>
          </a:p>
          <a:p>
            <a:pPr marL="0" indent="0">
              <a:buNone/>
            </a:pPr>
            <a:endParaRPr lang="en-US" sz="2800" dirty="0"/>
          </a:p>
          <a:p>
            <a:r>
              <a:rPr lang="en-US" sz="2800" dirty="0"/>
              <a:t>However, that does not mean that registration systems should not be set up or maintained in developing countries.</a:t>
            </a:r>
          </a:p>
          <a:p>
            <a:pPr marL="0" indent="0">
              <a:buNone/>
            </a:pPr>
            <a:endParaRPr lang="en-US" sz="2800" dirty="0"/>
          </a:p>
          <a:p>
            <a:r>
              <a:rPr lang="en-US" sz="2800" dirty="0"/>
              <a:t>One has to start with poor ones</a:t>
            </a:r>
            <a:r>
              <a:rPr lang="en-US" sz="2800" dirty="0" smtClean="0"/>
              <a:t>.</a:t>
            </a:r>
          </a:p>
          <a:p>
            <a:r>
              <a:rPr lang="en-US" sz="2800" dirty="0"/>
              <a:t>Moreover, there are techniques which can detect and estimate the extent of the errors in registration data from its structure, and thus correct or at least improve it. </a:t>
            </a:r>
          </a:p>
          <a:p>
            <a:endParaRPr lang="en-US" sz="2800" dirty="0"/>
          </a:p>
          <a:p>
            <a:pPr marL="0" indent="0">
              <a:buNone/>
            </a:pPr>
            <a:endParaRPr lang="en-US" sz="2800" dirty="0"/>
          </a:p>
        </p:txBody>
      </p:sp>
    </p:spTree>
    <p:extLst>
      <p:ext uri="{BB962C8B-B14F-4D97-AF65-F5344CB8AC3E}">
        <p14:creationId xmlns:p14="http://schemas.microsoft.com/office/powerpoint/2010/main" val="3223081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56640"/>
            <a:ext cx="10058400" cy="1065872"/>
          </a:xfrm>
        </p:spPr>
        <p:txBody>
          <a:bodyPr/>
          <a:lstStyle/>
          <a:p>
            <a:r>
              <a:rPr lang="en-US" dirty="0" smtClean="0"/>
              <a:t>SAMPLE SURVEYS</a:t>
            </a:r>
            <a:endParaRPr lang="en-US" dirty="0"/>
          </a:p>
        </p:txBody>
      </p:sp>
      <p:sp>
        <p:nvSpPr>
          <p:cNvPr id="3" name="Content Placeholder 2"/>
          <p:cNvSpPr>
            <a:spLocks noGrp="1"/>
          </p:cNvSpPr>
          <p:nvPr>
            <p:ph idx="1"/>
          </p:nvPr>
        </p:nvSpPr>
        <p:spPr>
          <a:xfrm>
            <a:off x="467139" y="1371601"/>
            <a:ext cx="11092070" cy="5287616"/>
          </a:xfrm>
        </p:spPr>
        <p:txBody>
          <a:bodyPr>
            <a:noAutofit/>
          </a:bodyPr>
          <a:lstStyle/>
          <a:p>
            <a:r>
              <a:rPr lang="en-US" sz="2800" dirty="0"/>
              <a:t>Sample surveys used in demography take a variety of forms, but the common feature is that they involve taking a sample of the population</a:t>
            </a:r>
            <a:r>
              <a:rPr lang="en-US" sz="2800" dirty="0" smtClean="0"/>
              <a:t>.</a:t>
            </a:r>
          </a:p>
          <a:p>
            <a:endParaRPr lang="en-US" sz="2800" dirty="0"/>
          </a:p>
          <a:p>
            <a:r>
              <a:rPr lang="en-US" sz="2800" dirty="0" smtClean="0"/>
              <a:t>For </a:t>
            </a:r>
            <a:r>
              <a:rPr lang="en-US" sz="2800" dirty="0"/>
              <a:t>demographic surveys the unit of observation is the household, not the individual</a:t>
            </a:r>
            <a:r>
              <a:rPr lang="en-US" sz="2800" dirty="0" smtClean="0"/>
              <a:t>.</a:t>
            </a:r>
          </a:p>
          <a:p>
            <a:endParaRPr lang="en-US" sz="2800" dirty="0"/>
          </a:p>
          <a:p>
            <a:r>
              <a:rPr lang="en-US" sz="2800" dirty="0" smtClean="0"/>
              <a:t>Also</a:t>
            </a:r>
            <a:r>
              <a:rPr lang="en-US" sz="2800" dirty="0"/>
              <a:t>, cluster sampling (of, say, whole villages, streets or blocks) is common to reduce cost and especially administrative complexity</a:t>
            </a:r>
            <a:r>
              <a:rPr lang="en-US" sz="2800" dirty="0" smtClean="0"/>
              <a:t>.</a:t>
            </a:r>
            <a:endParaRPr lang="en-US" sz="2800" dirty="0"/>
          </a:p>
        </p:txBody>
      </p:sp>
    </p:spTree>
    <p:extLst>
      <p:ext uri="{BB962C8B-B14F-4D97-AF65-F5344CB8AC3E}">
        <p14:creationId xmlns:p14="http://schemas.microsoft.com/office/powerpoint/2010/main" val="3989057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713" y="407503"/>
            <a:ext cx="11121888" cy="6370984"/>
          </a:xfrm>
        </p:spPr>
        <p:txBody>
          <a:bodyPr>
            <a:noAutofit/>
          </a:bodyPr>
          <a:lstStyle/>
          <a:p>
            <a:r>
              <a:rPr lang="en-US" sz="2800" dirty="0"/>
              <a:t>Several distinct types of demographic sample surveys are used. </a:t>
            </a:r>
          </a:p>
          <a:p>
            <a:pPr marL="0" indent="0">
              <a:buNone/>
            </a:pPr>
            <a:endParaRPr lang="en-US" sz="2800" dirty="0" smtClean="0"/>
          </a:p>
          <a:p>
            <a:r>
              <a:rPr lang="en-US" sz="2800" dirty="0" smtClean="0"/>
              <a:t>First</a:t>
            </a:r>
            <a:r>
              <a:rPr lang="en-US" sz="2800" dirty="0"/>
              <a:t>, there are census-type enquiries, which may usually replace a full census or, more commonly, will supplement one by asking a wider range of questions  of a sample of the enumerated population.</a:t>
            </a:r>
          </a:p>
          <a:p>
            <a:endParaRPr lang="en-US" sz="2800" dirty="0"/>
          </a:p>
          <a:p>
            <a:r>
              <a:rPr lang="en-US" sz="2800" dirty="0" smtClean="0"/>
              <a:t>Second</a:t>
            </a:r>
            <a:r>
              <a:rPr lang="en-US" sz="2800" dirty="0"/>
              <a:t>, there are retrospective surveys, so-called because they ask questions about events which happened in the past.</a:t>
            </a:r>
          </a:p>
          <a:p>
            <a:pPr marL="0" indent="0">
              <a:buNone/>
            </a:pPr>
            <a:endParaRPr lang="en-US" sz="2800" dirty="0"/>
          </a:p>
          <a:p>
            <a:r>
              <a:rPr lang="en-US" sz="2800" dirty="0"/>
              <a:t>In developing countries, they are primarily designed to gather information which a registration system would normally provide.</a:t>
            </a:r>
          </a:p>
          <a:p>
            <a:endParaRPr lang="en-US" sz="2800" dirty="0"/>
          </a:p>
        </p:txBody>
      </p:sp>
    </p:spTree>
    <p:extLst>
      <p:ext uri="{BB962C8B-B14F-4D97-AF65-F5344CB8AC3E}">
        <p14:creationId xmlns:p14="http://schemas.microsoft.com/office/powerpoint/2010/main" val="34740400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SAMPLE SURVEYS</a:t>
            </a:r>
            <a:endParaRPr lang="en-US" dirty="0"/>
          </a:p>
        </p:txBody>
      </p:sp>
      <p:sp>
        <p:nvSpPr>
          <p:cNvPr id="3" name="Content Placeholder 2"/>
          <p:cNvSpPr>
            <a:spLocks noGrp="1"/>
          </p:cNvSpPr>
          <p:nvPr>
            <p:ph idx="1"/>
          </p:nvPr>
        </p:nvSpPr>
        <p:spPr>
          <a:xfrm>
            <a:off x="1069848" y="2121407"/>
            <a:ext cx="10058400" cy="4339027"/>
          </a:xfrm>
        </p:spPr>
        <p:txBody>
          <a:bodyPr>
            <a:normAutofit lnSpcReduction="10000"/>
          </a:bodyPr>
          <a:lstStyle/>
          <a:p>
            <a:r>
              <a:rPr lang="en-US" sz="2800" dirty="0"/>
              <a:t>Sample surveys are important sources of demographic data</a:t>
            </a:r>
            <a:r>
              <a:rPr lang="en-US" sz="2800" dirty="0" smtClean="0"/>
              <a:t>;</a:t>
            </a:r>
          </a:p>
          <a:p>
            <a:endParaRPr lang="en-US" sz="2800" dirty="0"/>
          </a:p>
          <a:p>
            <a:pPr lvl="1"/>
            <a:r>
              <a:rPr lang="en-US" sz="2800" dirty="0"/>
              <a:t>They can be organized and executed relatively </a:t>
            </a:r>
            <a:r>
              <a:rPr lang="en-US" sz="2800" dirty="0" smtClean="0"/>
              <a:t>quickly</a:t>
            </a:r>
          </a:p>
          <a:p>
            <a:pPr lvl="1"/>
            <a:endParaRPr lang="en-US" sz="2800" dirty="0"/>
          </a:p>
          <a:p>
            <a:pPr lvl="1"/>
            <a:r>
              <a:rPr lang="en-US" sz="2800" dirty="0" smtClean="0"/>
              <a:t>Relatively cheaper</a:t>
            </a:r>
          </a:p>
          <a:p>
            <a:pPr lvl="1"/>
            <a:endParaRPr lang="en-US" sz="2800" dirty="0"/>
          </a:p>
          <a:p>
            <a:pPr lvl="1"/>
            <a:r>
              <a:rPr lang="en-US" sz="2800" dirty="0"/>
              <a:t>Gather much more detail than a </a:t>
            </a:r>
            <a:r>
              <a:rPr lang="en-US" sz="2800" dirty="0" smtClean="0"/>
              <a:t>census</a:t>
            </a:r>
          </a:p>
          <a:p>
            <a:pPr marL="274320" lvl="1" indent="0">
              <a:buNone/>
            </a:pPr>
            <a:endParaRPr lang="en-US" sz="2800" dirty="0"/>
          </a:p>
          <a:p>
            <a:pPr lvl="1"/>
            <a:r>
              <a:rPr lang="en-US" sz="2800" dirty="0"/>
              <a:t>Interviewers are usually intensively trained</a:t>
            </a:r>
          </a:p>
          <a:p>
            <a:pPr lvl="1" indent="0">
              <a:buNone/>
            </a:pPr>
            <a:endParaRPr lang="en-US" sz="2800" dirty="0"/>
          </a:p>
        </p:txBody>
      </p:sp>
    </p:spTree>
    <p:extLst>
      <p:ext uri="{BB962C8B-B14F-4D97-AF65-F5344CB8AC3E}">
        <p14:creationId xmlns:p14="http://schemas.microsoft.com/office/powerpoint/2010/main" val="423897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000" dirty="0" smtClean="0"/>
              <a:t>‘Demography’ is the scientific description of the characteristics of populations, and embraces all aspects of population structure and changes which can be measured numerically.</a:t>
            </a:r>
          </a:p>
          <a:p>
            <a:endParaRPr lang="en-US" sz="3000" dirty="0"/>
          </a:p>
          <a:p>
            <a:r>
              <a:rPr lang="en-US" sz="3000" dirty="0" smtClean="0"/>
              <a:t>This involves primarily the measurement of the </a:t>
            </a:r>
            <a:r>
              <a:rPr lang="en-US" sz="3000" b="1" u="sng" dirty="0" smtClean="0"/>
              <a:t>size</a:t>
            </a:r>
            <a:r>
              <a:rPr lang="en-US" sz="3000" dirty="0" smtClean="0"/>
              <a:t> of a population (how many people there are),</a:t>
            </a:r>
            <a:endParaRPr lang="en-US" sz="3000" dirty="0"/>
          </a:p>
        </p:txBody>
      </p:sp>
      <p:sp>
        <p:nvSpPr>
          <p:cNvPr id="4" name="Title 1"/>
          <p:cNvSpPr>
            <a:spLocks noGrp="1"/>
          </p:cNvSpPr>
          <p:nvPr>
            <p:ph type="title"/>
          </p:nvPr>
        </p:nvSpPr>
        <p:spPr/>
        <p:txBody>
          <a:bodyPr/>
          <a:lstStyle/>
          <a:p>
            <a:r>
              <a:rPr lang="en-US" dirty="0" smtClean="0"/>
              <a:t>What is demography…?</a:t>
            </a:r>
            <a:endParaRPr lang="en-US" dirty="0"/>
          </a:p>
        </p:txBody>
      </p:sp>
    </p:spTree>
    <p:extLst>
      <p:ext uri="{BB962C8B-B14F-4D97-AF65-F5344CB8AC3E}">
        <p14:creationId xmlns:p14="http://schemas.microsoft.com/office/powerpoint/2010/main" val="27421441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276" y="179699"/>
            <a:ext cx="10058400" cy="1609344"/>
          </a:xfrm>
        </p:spPr>
        <p:txBody>
          <a:bodyPr/>
          <a:lstStyle/>
          <a:p>
            <a:r>
              <a:rPr lang="en-US" dirty="0" smtClean="0"/>
              <a:t>DISADVANTAGES OF SAMPLE SURVEYS</a:t>
            </a:r>
            <a:endParaRPr lang="en-US" dirty="0"/>
          </a:p>
        </p:txBody>
      </p:sp>
      <p:sp>
        <p:nvSpPr>
          <p:cNvPr id="3" name="Content Placeholder 2"/>
          <p:cNvSpPr>
            <a:spLocks noGrp="1"/>
          </p:cNvSpPr>
          <p:nvPr>
            <p:ph idx="1"/>
          </p:nvPr>
        </p:nvSpPr>
        <p:spPr>
          <a:xfrm>
            <a:off x="864704" y="1789043"/>
            <a:ext cx="10263544" cy="5068957"/>
          </a:xfrm>
        </p:spPr>
        <p:txBody>
          <a:bodyPr>
            <a:noAutofit/>
          </a:bodyPr>
          <a:lstStyle/>
          <a:p>
            <a:r>
              <a:rPr lang="en-US" sz="2800" dirty="0"/>
              <a:t>The main disadvantages of sampling surveys are almost all consequences of the introduction of sampling errors.</a:t>
            </a:r>
          </a:p>
          <a:p>
            <a:pPr marL="0" indent="0">
              <a:buNone/>
            </a:pPr>
            <a:endParaRPr lang="en-US" sz="2800" dirty="0"/>
          </a:p>
          <a:p>
            <a:r>
              <a:rPr lang="en-US" sz="2800" dirty="0"/>
              <a:t>However, if the sampling is carried out  randomly from a suitable ‘frame’, this error can be measured and is generally much less than non-sampling errors, as long as a reasonably large sample is used.</a:t>
            </a:r>
          </a:p>
          <a:p>
            <a:endParaRPr lang="en-US" sz="2800" dirty="0"/>
          </a:p>
          <a:p>
            <a:r>
              <a:rPr lang="en-US" sz="2800" dirty="0"/>
              <a:t>This means that large numbers are required to yield accurate results and that comparisons between sub-groups or small geographic areas are severely limited.</a:t>
            </a:r>
          </a:p>
        </p:txBody>
      </p:sp>
    </p:spTree>
    <p:extLst>
      <p:ext uri="{BB962C8B-B14F-4D97-AF65-F5344CB8AC3E}">
        <p14:creationId xmlns:p14="http://schemas.microsoft.com/office/powerpoint/2010/main" val="35420877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68965"/>
            <a:ext cx="10058400" cy="1093305"/>
          </a:xfrm>
        </p:spPr>
        <p:txBody>
          <a:bodyPr>
            <a:normAutofit/>
          </a:bodyPr>
          <a:lstStyle/>
          <a:p>
            <a:r>
              <a:rPr lang="en-US" sz="4800" dirty="0" smtClean="0"/>
              <a:t>conclusion</a:t>
            </a:r>
            <a:endParaRPr lang="en-US" sz="4800" dirty="0"/>
          </a:p>
        </p:txBody>
      </p:sp>
      <p:sp>
        <p:nvSpPr>
          <p:cNvPr id="3" name="Content Placeholder 2"/>
          <p:cNvSpPr>
            <a:spLocks noGrp="1"/>
          </p:cNvSpPr>
          <p:nvPr>
            <p:ph idx="1"/>
          </p:nvPr>
        </p:nvSpPr>
        <p:spPr>
          <a:xfrm>
            <a:off x="1069848" y="1530626"/>
            <a:ext cx="10058400" cy="5068957"/>
          </a:xfrm>
        </p:spPr>
        <p:txBody>
          <a:bodyPr>
            <a:noAutofit/>
          </a:bodyPr>
          <a:lstStyle/>
          <a:p>
            <a:r>
              <a:rPr lang="en-US" sz="2800" dirty="0" smtClean="0"/>
              <a:t>From the ongoing discussion, it is clear that knowledge of the size and characteristics of a population or community is necessary to be able to interpret health information meaningfully.</a:t>
            </a:r>
          </a:p>
          <a:p>
            <a:r>
              <a:rPr lang="en-US" sz="2800" dirty="0" smtClean="0"/>
              <a:t>The composition of the population also has implications for its pattern of health.</a:t>
            </a:r>
          </a:p>
          <a:p>
            <a:r>
              <a:rPr lang="en-US" sz="2800" dirty="0" smtClean="0"/>
              <a:t>To plan and deliver health services effectively, it is necessary to know the size and characteristics of the community.</a:t>
            </a:r>
          </a:p>
          <a:p>
            <a:r>
              <a:rPr lang="en-US" sz="2800" dirty="0" smtClean="0"/>
              <a:t>For these reasons, there is a close relationship between public health, epidemiology and demography</a:t>
            </a:r>
            <a:endParaRPr lang="en-US" sz="2800" dirty="0"/>
          </a:p>
        </p:txBody>
      </p:sp>
    </p:spTree>
    <p:extLst>
      <p:ext uri="{BB962C8B-B14F-4D97-AF65-F5344CB8AC3E}">
        <p14:creationId xmlns:p14="http://schemas.microsoft.com/office/powerpoint/2010/main" val="37271910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Principles and Recommendations for Population and Housing Censuses, Revision 1, United Nations, New York, 1998, para. 1.1</a:t>
            </a:r>
            <a:r>
              <a:rPr lang="en-US" dirty="0" smtClean="0"/>
              <a:t>.</a:t>
            </a:r>
          </a:p>
          <a:p>
            <a:r>
              <a:rPr lang="en-US" dirty="0" smtClean="0"/>
              <a:t>Newell, C. 1988. Methods and Models in Demography. The Guildford Press, 72 Spring Street, New York, NY 10012</a:t>
            </a:r>
          </a:p>
          <a:p>
            <a:r>
              <a:rPr lang="en-US" dirty="0" smtClean="0"/>
              <a:t>Ehrlich R and </a:t>
            </a:r>
            <a:r>
              <a:rPr lang="en-US" dirty="0" err="1" smtClean="0"/>
              <a:t>Joubert</a:t>
            </a:r>
            <a:r>
              <a:rPr lang="en-US" dirty="0" smtClean="0"/>
              <a:t> G.  2014. Epidemiology: A research manual for South Africa, Third edition, Oxford University Press, Southern Africa</a:t>
            </a:r>
            <a:endParaRPr lang="en-US" dirty="0"/>
          </a:p>
        </p:txBody>
      </p:sp>
    </p:spTree>
    <p:extLst>
      <p:ext uri="{BB962C8B-B14F-4D97-AF65-F5344CB8AC3E}">
        <p14:creationId xmlns:p14="http://schemas.microsoft.com/office/powerpoint/2010/main" val="23410080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4800" b="1" dirty="0" smtClean="0"/>
              <a:t>THANK  YOU!</a:t>
            </a:r>
            <a:endParaRPr lang="en-US" sz="4800" b="1" dirty="0"/>
          </a:p>
        </p:txBody>
      </p:sp>
    </p:spTree>
    <p:extLst>
      <p:ext uri="{BB962C8B-B14F-4D97-AF65-F5344CB8AC3E}">
        <p14:creationId xmlns:p14="http://schemas.microsoft.com/office/powerpoint/2010/main" val="252543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3000" b="1" u="sng" dirty="0" smtClean="0"/>
              <a:t>Composition </a:t>
            </a:r>
            <a:r>
              <a:rPr lang="en-US" sz="3000" dirty="0" smtClean="0"/>
              <a:t>(what the characteristics, such as gender and age, of the population are), </a:t>
            </a:r>
          </a:p>
          <a:p>
            <a:r>
              <a:rPr lang="en-US" sz="3000" b="1" u="sng" dirty="0" smtClean="0"/>
              <a:t>Distribution</a:t>
            </a:r>
            <a:r>
              <a:rPr lang="en-US" sz="3000" dirty="0" smtClean="0"/>
              <a:t> (where the people in the region are), and </a:t>
            </a:r>
          </a:p>
          <a:p>
            <a:r>
              <a:rPr lang="en-US" sz="3000" b="1" u="sng" dirty="0" smtClean="0"/>
              <a:t>Changes</a:t>
            </a:r>
            <a:r>
              <a:rPr lang="en-US" sz="3000" dirty="0" smtClean="0"/>
              <a:t> in numbers of people.</a:t>
            </a:r>
          </a:p>
          <a:p>
            <a:endParaRPr lang="en-US" sz="3000" dirty="0"/>
          </a:p>
          <a:p>
            <a:r>
              <a:rPr lang="en-US" sz="3000" dirty="0" smtClean="0"/>
              <a:t>The main demographic processes which lead to changes in the number of people and composition of a population are fertility (births), mortality (deaths) and migration (movements of people).</a:t>
            </a:r>
            <a:endParaRPr lang="en-US" sz="3000" dirty="0"/>
          </a:p>
        </p:txBody>
      </p:sp>
      <p:sp>
        <p:nvSpPr>
          <p:cNvPr id="4" name="Title 1"/>
          <p:cNvSpPr>
            <a:spLocks noGrp="1"/>
          </p:cNvSpPr>
          <p:nvPr>
            <p:ph type="title"/>
          </p:nvPr>
        </p:nvSpPr>
        <p:spPr>
          <a:xfrm>
            <a:off x="1069848" y="494571"/>
            <a:ext cx="10058400" cy="1609344"/>
          </a:xfrm>
        </p:spPr>
        <p:txBody>
          <a:bodyPr/>
          <a:lstStyle/>
          <a:p>
            <a:r>
              <a:rPr lang="en-US" dirty="0" smtClean="0"/>
              <a:t>What is demography…?</a:t>
            </a:r>
            <a:endParaRPr lang="en-US" dirty="0"/>
          </a:p>
        </p:txBody>
      </p:sp>
    </p:spTree>
    <p:extLst>
      <p:ext uri="{BB962C8B-B14F-4D97-AF65-F5344CB8AC3E}">
        <p14:creationId xmlns:p14="http://schemas.microsoft.com/office/powerpoint/2010/main" val="369546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10058400" cy="1232452"/>
          </a:xfrm>
        </p:spPr>
        <p:txBody>
          <a:bodyPr/>
          <a:lstStyle/>
          <a:p>
            <a:r>
              <a:rPr lang="en-US" dirty="0" smtClean="0"/>
              <a:t>Demographic Processes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69847" y="1232452"/>
                <a:ext cx="10300517" cy="5367131"/>
              </a:xfrm>
            </p:spPr>
            <p:txBody>
              <a:bodyPr>
                <a:noAutofit/>
              </a:bodyPr>
              <a:lstStyle/>
              <a:p>
                <a:r>
                  <a:rPr lang="en-US" sz="2800" dirty="0" smtClean="0"/>
                  <a:t>The balance between these three processes determines whether a population increases, decreases or remains stable in size.</a:t>
                </a:r>
              </a:p>
              <a:p>
                <a:r>
                  <a:rPr lang="en-US" sz="2800" dirty="0" smtClean="0"/>
                  <a:t>The growth rate of a population is given by the following equation:</a:t>
                </a:r>
              </a:p>
              <a:p>
                <a:endParaRPr lang="en-US" sz="2800" dirty="0"/>
              </a:p>
              <a:p>
                <a14:m>
                  <m:oMath xmlns:m="http://schemas.openxmlformats.org/officeDocument/2006/math">
                    <m:sSub>
                      <m:sSubPr>
                        <m:ctrlPr>
                          <a:rPr lang="en-US" sz="2800" b="1" i="1">
                            <a:latin typeface="Cambria Math" panose="02040503050406030204" pitchFamily="18" charset="0"/>
                          </a:rPr>
                        </m:ctrlPr>
                      </m:sSubPr>
                      <m:e>
                        <m:sSub>
                          <m:sSubPr>
                            <m:ctrlPr>
                              <a:rPr lang="en-US" sz="2800" b="1" i="1">
                                <a:latin typeface="Cambria Math" panose="02040503050406030204" pitchFamily="18" charset="0"/>
                              </a:rPr>
                            </m:ctrlPr>
                          </m:sSubPr>
                          <m:e>
                            <m:r>
                              <a:rPr lang="en-US" sz="2800" b="1" i="1">
                                <a:latin typeface="Cambria Math" panose="02040503050406030204" pitchFamily="18" charset="0"/>
                              </a:rPr>
                              <m:t>𝑷</m:t>
                            </m:r>
                          </m:e>
                          <m:sub>
                            <m:r>
                              <a:rPr lang="en-US" sz="2800" b="1" i="1">
                                <a:latin typeface="Cambria Math" panose="02040503050406030204" pitchFamily="18" charset="0"/>
                              </a:rPr>
                              <m:t>𝒕</m:t>
                            </m:r>
                            <m:r>
                              <a:rPr lang="en-US" sz="2800" b="1" i="1">
                                <a:latin typeface="Cambria Math" panose="02040503050406030204" pitchFamily="18" charset="0"/>
                              </a:rPr>
                              <m:t>+</m:t>
                            </m:r>
                            <m:r>
                              <a:rPr lang="en-US" sz="2800" b="1" i="1">
                                <a:latin typeface="Cambria Math" panose="02040503050406030204" pitchFamily="18" charset="0"/>
                              </a:rPr>
                              <m:t>𝟏</m:t>
                            </m:r>
                          </m:sub>
                        </m:sSub>
                        <m:r>
                          <a:rPr lang="en-US" sz="2800" b="1" i="1">
                            <a:latin typeface="Cambria Math" panose="02040503050406030204" pitchFamily="18" charset="0"/>
                          </a:rPr>
                          <m:t>=</m:t>
                        </m:r>
                        <m:r>
                          <a:rPr lang="en-US" sz="2800" b="1" i="1">
                            <a:latin typeface="Cambria Math" panose="02040503050406030204" pitchFamily="18" charset="0"/>
                          </a:rPr>
                          <m:t>𝑷</m:t>
                        </m:r>
                      </m:e>
                      <m:sub>
                        <m:r>
                          <a:rPr lang="en-US" sz="2800" b="1" i="1">
                            <a:latin typeface="Cambria Math" panose="02040503050406030204" pitchFamily="18" charset="0"/>
                          </a:rPr>
                          <m:t>𝒕</m:t>
                        </m:r>
                      </m:sub>
                    </m:sSub>
                    <m:r>
                      <a:rPr lang="en-US" sz="2800" b="1" i="1">
                        <a:latin typeface="Cambria Math" panose="02040503050406030204" pitchFamily="18" charset="0"/>
                      </a:rPr>
                      <m:t>+</m:t>
                    </m:r>
                    <m:sSub>
                      <m:sSubPr>
                        <m:ctrlPr>
                          <a:rPr lang="en-US" sz="2800" b="1" i="1">
                            <a:latin typeface="Cambria Math" panose="02040503050406030204" pitchFamily="18" charset="0"/>
                          </a:rPr>
                        </m:ctrlPr>
                      </m:sSubPr>
                      <m:e>
                        <m:r>
                          <a:rPr lang="en-US" sz="2800" b="1" i="1">
                            <a:latin typeface="Cambria Math" panose="02040503050406030204" pitchFamily="18" charset="0"/>
                          </a:rPr>
                          <m:t>𝑩</m:t>
                        </m:r>
                      </m:e>
                      <m:sub>
                        <m:r>
                          <a:rPr lang="en-US" sz="2800" b="1" i="1">
                            <a:latin typeface="Cambria Math" panose="02040503050406030204" pitchFamily="18" charset="0"/>
                          </a:rPr>
                          <m:t>𝒕</m:t>
                        </m:r>
                      </m:sub>
                    </m:sSub>
                    <m:r>
                      <a:rPr lang="en-US" sz="2800" b="1" i="1">
                        <a:latin typeface="Cambria Math" panose="02040503050406030204" pitchFamily="18" charset="0"/>
                      </a:rPr>
                      <m:t>−</m:t>
                    </m:r>
                    <m:sSub>
                      <m:sSubPr>
                        <m:ctrlPr>
                          <a:rPr lang="en-US" sz="2800" b="1" i="1">
                            <a:latin typeface="Cambria Math" panose="02040503050406030204" pitchFamily="18" charset="0"/>
                          </a:rPr>
                        </m:ctrlPr>
                      </m:sSubPr>
                      <m:e>
                        <m:r>
                          <a:rPr lang="en-US" sz="2800" b="1" i="1">
                            <a:latin typeface="Cambria Math" panose="02040503050406030204" pitchFamily="18" charset="0"/>
                          </a:rPr>
                          <m:t>𝑫</m:t>
                        </m:r>
                      </m:e>
                      <m:sub>
                        <m:r>
                          <a:rPr lang="en-US" sz="2800" b="1" i="1">
                            <a:latin typeface="Cambria Math" panose="02040503050406030204" pitchFamily="18" charset="0"/>
                          </a:rPr>
                          <m:t>𝒕</m:t>
                        </m:r>
                      </m:sub>
                    </m:sSub>
                    <m:sSub>
                      <m:sSubPr>
                        <m:ctrlPr>
                          <a:rPr lang="en-US" sz="2800" b="1" i="1">
                            <a:latin typeface="Cambria Math" panose="02040503050406030204" pitchFamily="18" charset="0"/>
                          </a:rPr>
                        </m:ctrlPr>
                      </m:sSubPr>
                      <m:e>
                        <m:r>
                          <a:rPr lang="en-US" sz="2800" b="1" i="1" smtClean="0">
                            <a:latin typeface="Cambria Math" panose="02040503050406030204" pitchFamily="18" charset="0"/>
                          </a:rPr>
                          <m:t>+ </m:t>
                        </m:r>
                        <m:r>
                          <a:rPr lang="en-US" sz="2800" b="1" i="1" smtClean="0">
                            <a:latin typeface="Cambria Math" panose="02040503050406030204" pitchFamily="18" charset="0"/>
                          </a:rPr>
                          <m:t>𝑰</m:t>
                        </m:r>
                      </m:e>
                      <m:sub>
                        <m:r>
                          <a:rPr lang="en-US" sz="2800" b="1" i="1">
                            <a:latin typeface="Cambria Math" panose="02040503050406030204" pitchFamily="18" charset="0"/>
                          </a:rPr>
                          <m:t>𝒕</m:t>
                        </m:r>
                      </m:sub>
                    </m:sSub>
                    <m:r>
                      <a:rPr lang="en-US" sz="2800" b="1" i="1">
                        <a:latin typeface="Cambria Math" panose="02040503050406030204" pitchFamily="18" charset="0"/>
                      </a:rPr>
                      <m:t>−</m:t>
                    </m:r>
                    <m:sSub>
                      <m:sSubPr>
                        <m:ctrlPr>
                          <a:rPr lang="en-US" sz="2800" b="1" i="1">
                            <a:latin typeface="Cambria Math" panose="02040503050406030204" pitchFamily="18" charset="0"/>
                          </a:rPr>
                        </m:ctrlPr>
                      </m:sSubPr>
                      <m:e>
                        <m:r>
                          <a:rPr lang="en-US" sz="2800" b="1" i="1" smtClean="0">
                            <a:latin typeface="Cambria Math" panose="02040503050406030204" pitchFamily="18" charset="0"/>
                          </a:rPr>
                          <m:t>𝑬</m:t>
                        </m:r>
                      </m:e>
                      <m:sub>
                        <m:r>
                          <a:rPr lang="en-US" sz="2800" b="1" i="1">
                            <a:latin typeface="Cambria Math" panose="02040503050406030204" pitchFamily="18" charset="0"/>
                          </a:rPr>
                          <m:t>𝒕</m:t>
                        </m:r>
                      </m:sub>
                    </m:sSub>
                  </m:oMath>
                </a14:m>
                <a:r>
                  <a:rPr lang="en-US" sz="2800" dirty="0" smtClean="0"/>
                  <a:t> where,</a:t>
                </a:r>
              </a:p>
              <a:p>
                <a:pPr marL="0" indent="0">
                  <a:buNone/>
                </a:pPr>
                <a:endParaRPr lang="en-US" sz="2800" dirty="0" smtClean="0"/>
              </a:p>
              <a:p>
                <a14:m>
                  <m:oMath xmlns:m="http://schemas.openxmlformats.org/officeDocument/2006/math">
                    <m:sSub>
                      <m:sSubPr>
                        <m:ctrlPr>
                          <a:rPr lang="en-US" sz="2800" i="1">
                            <a:latin typeface="Cambria Math" panose="02040503050406030204" pitchFamily="18" charset="0"/>
                          </a:rPr>
                        </m:ctrlPr>
                      </m:sSubPr>
                      <m:e>
                        <m:r>
                          <a:rPr lang="en-US" sz="2800" b="0" i="1" smtClean="0">
                            <a:latin typeface="Cambria Math" panose="02040503050406030204" pitchFamily="18" charset="0"/>
                          </a:rPr>
                          <m:t>𝑃</m:t>
                        </m:r>
                      </m:e>
                      <m:sub>
                        <m:r>
                          <a:rPr lang="en-US" sz="2800" i="1">
                            <a:latin typeface="Cambria Math" panose="02040503050406030204" pitchFamily="18" charset="0"/>
                          </a:rPr>
                          <m:t>𝑡</m:t>
                        </m:r>
                      </m:sub>
                    </m:sSub>
                    <m:r>
                      <a:rPr lang="en-US" sz="2800" b="0" i="1" smtClean="0">
                        <a:latin typeface="Cambria Math" panose="02040503050406030204" pitchFamily="18" charset="0"/>
                      </a:rPr>
                      <m:t> </m:t>
                    </m:r>
                    <m:r>
                      <m:rPr>
                        <m:sty m:val="p"/>
                      </m:rPr>
                      <a:rPr lang="en-US" sz="2800" b="0" i="0" smtClean="0">
                        <a:latin typeface="Cambria Math" panose="02040503050406030204" pitchFamily="18" charset="0"/>
                      </a:rPr>
                      <m:t>is</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the</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population</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in</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year</m:t>
                    </m:r>
                    <m:r>
                      <a:rPr lang="en-US" sz="2800" b="0" i="0" smtClean="0">
                        <a:latin typeface="Cambria Math" panose="02040503050406030204" pitchFamily="18" charset="0"/>
                      </a:rPr>
                      <m:t> </m:t>
                    </m:r>
                    <m:r>
                      <a:rPr lang="en-US" sz="2800" b="0" i="1" smtClean="0">
                        <a:latin typeface="Cambria Math" panose="02040503050406030204" pitchFamily="18" charset="0"/>
                      </a:rPr>
                      <m:t>𝑡</m:t>
                    </m:r>
                    <m:r>
                      <a:rPr lang="en-US" sz="2800" b="0" i="1" smtClean="0">
                        <a:latin typeface="Cambria Math" panose="02040503050406030204" pitchFamily="18" charset="0"/>
                      </a:rPr>
                      <m:t>, </m:t>
                    </m:r>
                    <m:sSub>
                      <m:sSubPr>
                        <m:ctrlPr>
                          <a:rPr lang="en-US" sz="2800" i="1">
                            <a:latin typeface="Cambria Math" panose="02040503050406030204" pitchFamily="18" charset="0"/>
                          </a:rPr>
                        </m:ctrlPr>
                      </m:sSubPr>
                      <m:e>
                        <m:r>
                          <a:rPr lang="en-US" sz="2800" i="1">
                            <a:latin typeface="Cambria Math" panose="02040503050406030204" pitchFamily="18" charset="0"/>
                          </a:rPr>
                          <m:t>𝑃</m:t>
                        </m:r>
                      </m:e>
                      <m:sub>
                        <m:r>
                          <a:rPr lang="en-US" sz="2800" i="1">
                            <a:latin typeface="Cambria Math" panose="02040503050406030204" pitchFamily="18" charset="0"/>
                          </a:rPr>
                          <m:t>𝑡</m:t>
                        </m:r>
                        <m:r>
                          <a:rPr lang="en-US" sz="2800" i="1">
                            <a:latin typeface="Cambria Math" panose="02040503050406030204" pitchFamily="18" charset="0"/>
                          </a:rPr>
                          <m:t>+1</m:t>
                        </m:r>
                      </m:sub>
                    </m:sSub>
                  </m:oMath>
                </a14:m>
                <a:r>
                  <a:rPr lang="en-US" sz="2800" dirty="0" smtClean="0"/>
                  <a:t> is the population in the following year, </a:t>
                </a:r>
                <a14:m>
                  <m:oMath xmlns:m="http://schemas.openxmlformats.org/officeDocument/2006/math">
                    <m:sSub>
                      <m:sSubPr>
                        <m:ctrlPr>
                          <a:rPr lang="en-US" sz="2800" i="1">
                            <a:latin typeface="Cambria Math" panose="02040503050406030204" pitchFamily="18" charset="0"/>
                          </a:rPr>
                        </m:ctrlPr>
                      </m:sSubPr>
                      <m:e>
                        <m:r>
                          <a:rPr lang="en-US" sz="2800" b="0" i="1" smtClean="0">
                            <a:latin typeface="Cambria Math" panose="02040503050406030204" pitchFamily="18" charset="0"/>
                          </a:rPr>
                          <m:t>𝐵</m:t>
                        </m:r>
                      </m:e>
                      <m:sub>
                        <m:r>
                          <a:rPr lang="en-US" sz="2800" i="1">
                            <a:latin typeface="Cambria Math" panose="02040503050406030204" pitchFamily="18" charset="0"/>
                          </a:rPr>
                          <m:t>𝑡</m:t>
                        </m:r>
                      </m:sub>
                    </m:sSub>
                  </m:oMath>
                </a14:m>
                <a:r>
                  <a:rPr lang="en-US" sz="2800" dirty="0" smtClean="0"/>
                  <a:t> are the births in year t, </a:t>
                </a:r>
                <a14:m>
                  <m:oMath xmlns:m="http://schemas.openxmlformats.org/officeDocument/2006/math">
                    <m:sSub>
                      <m:sSubPr>
                        <m:ctrlPr>
                          <a:rPr lang="en-US" sz="2800" i="1">
                            <a:latin typeface="Cambria Math" panose="02040503050406030204" pitchFamily="18" charset="0"/>
                          </a:rPr>
                        </m:ctrlPr>
                      </m:sSubPr>
                      <m:e>
                        <m:r>
                          <a:rPr lang="en-US" sz="2800" b="0" i="1" smtClean="0">
                            <a:latin typeface="Cambria Math" panose="02040503050406030204" pitchFamily="18" charset="0"/>
                          </a:rPr>
                          <m:t>𝐷</m:t>
                        </m:r>
                      </m:e>
                      <m:sub>
                        <m:r>
                          <a:rPr lang="en-US" sz="2800" i="1">
                            <a:latin typeface="Cambria Math" panose="02040503050406030204" pitchFamily="18" charset="0"/>
                          </a:rPr>
                          <m:t>𝑡</m:t>
                        </m:r>
                      </m:sub>
                    </m:sSub>
                  </m:oMath>
                </a14:m>
                <a:r>
                  <a:rPr lang="en-US" sz="2800" dirty="0" smtClean="0"/>
                  <a:t> are the deaths in year t,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 </m:t>
                        </m:r>
                        <m:r>
                          <a:rPr lang="en-US" sz="2800" i="1">
                            <a:latin typeface="Cambria Math" panose="02040503050406030204" pitchFamily="18" charset="0"/>
                          </a:rPr>
                          <m:t>𝐼</m:t>
                        </m:r>
                      </m:e>
                      <m:sub>
                        <m:r>
                          <a:rPr lang="en-US" sz="2800" i="1">
                            <a:latin typeface="Cambria Math" panose="02040503050406030204" pitchFamily="18" charset="0"/>
                          </a:rPr>
                          <m:t>𝑡</m:t>
                        </m:r>
                      </m:sub>
                    </m:sSub>
                  </m:oMath>
                </a14:m>
                <a:r>
                  <a:rPr lang="en-US" sz="2800" dirty="0" smtClean="0"/>
                  <a:t> is the immigration in, and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 </m:t>
                        </m:r>
                        <m:r>
                          <a:rPr lang="en-US" sz="2800" b="0" i="1" smtClean="0">
                            <a:latin typeface="Cambria Math" panose="02040503050406030204" pitchFamily="18" charset="0"/>
                          </a:rPr>
                          <m:t>𝐸</m:t>
                        </m:r>
                      </m:e>
                      <m:sub>
                        <m:r>
                          <a:rPr lang="en-US" sz="2800" i="1">
                            <a:latin typeface="Cambria Math" panose="02040503050406030204" pitchFamily="18" charset="0"/>
                          </a:rPr>
                          <m:t>𝑡</m:t>
                        </m:r>
                      </m:sub>
                    </m:sSub>
                  </m:oMath>
                </a14:m>
                <a:r>
                  <a:rPr lang="en-US" sz="2800" dirty="0" smtClean="0"/>
                  <a:t> is the emigration out in year t.</a:t>
                </a:r>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69847" y="1232452"/>
                <a:ext cx="10300517" cy="5367131"/>
              </a:xfrm>
              <a:blipFill>
                <a:blip r:embed="rId2"/>
                <a:stretch>
                  <a:fillRect l="-769" t="-2043" r="-1065" b="-4767"/>
                </a:stretch>
              </a:blipFill>
            </p:spPr>
            <p:txBody>
              <a:bodyPr/>
              <a:lstStyle/>
              <a:p>
                <a:r>
                  <a:rPr lang="en-US">
                    <a:noFill/>
                  </a:rPr>
                  <a:t> </a:t>
                </a:r>
              </a:p>
            </p:txBody>
          </p:sp>
        </mc:Fallback>
      </mc:AlternateContent>
    </p:spTree>
    <p:extLst>
      <p:ext uri="{BB962C8B-B14F-4D97-AF65-F5344CB8AC3E}">
        <p14:creationId xmlns:p14="http://schemas.microsoft.com/office/powerpoint/2010/main" val="182159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Fertility</a:t>
            </a:r>
            <a:endParaRPr lang="en-US" dirty="0"/>
          </a:p>
        </p:txBody>
      </p:sp>
      <p:sp>
        <p:nvSpPr>
          <p:cNvPr id="3" name="Content Placeholder 2"/>
          <p:cNvSpPr>
            <a:spLocks noGrp="1"/>
          </p:cNvSpPr>
          <p:nvPr>
            <p:ph idx="1"/>
          </p:nvPr>
        </p:nvSpPr>
        <p:spPr/>
        <p:txBody>
          <a:bodyPr>
            <a:normAutofit fontScale="92500" lnSpcReduction="10000"/>
          </a:bodyPr>
          <a:lstStyle/>
          <a:p>
            <a:r>
              <a:rPr lang="en-US" sz="3200" dirty="0"/>
              <a:t>F</a:t>
            </a:r>
            <a:r>
              <a:rPr lang="en-US" sz="3200" dirty="0" smtClean="0"/>
              <a:t>ertility </a:t>
            </a:r>
            <a:r>
              <a:rPr lang="en-US" sz="3200" dirty="0"/>
              <a:t>refers to live </a:t>
            </a:r>
            <a:r>
              <a:rPr lang="en-US" sz="3200" dirty="0" smtClean="0"/>
              <a:t>births, where </a:t>
            </a:r>
            <a:r>
              <a:rPr lang="en-US" sz="3200" dirty="0"/>
              <a:t>a live birth refers </a:t>
            </a:r>
            <a:r>
              <a:rPr lang="en-US" sz="3200" dirty="0" smtClean="0"/>
              <a:t>to:</a:t>
            </a:r>
          </a:p>
          <a:p>
            <a:pPr marL="0" indent="0">
              <a:buNone/>
            </a:pPr>
            <a:endParaRPr lang="en-US" sz="3200" dirty="0" smtClean="0"/>
          </a:p>
          <a:p>
            <a:r>
              <a:rPr lang="en-US" sz="3200" dirty="0" smtClean="0"/>
              <a:t>‘the </a:t>
            </a:r>
            <a:r>
              <a:rPr lang="en-US" sz="3200" dirty="0"/>
              <a:t>complete expulsion or extraction from its mother, of the product of conception, regardless of the gestational period which after such extraction shows any signs of life such as voluntary movement of muscles, heartbeat, pulsation of the umbilical cord, for however brief a period of time, and regardless of whether the umbilical cord and placenta are </a:t>
            </a:r>
            <a:r>
              <a:rPr lang="en-US" sz="3200" dirty="0" smtClean="0"/>
              <a:t>intact’.</a:t>
            </a:r>
            <a:endParaRPr lang="en-US" sz="3200" dirty="0"/>
          </a:p>
        </p:txBody>
      </p:sp>
    </p:spTree>
    <p:extLst>
      <p:ext uri="{BB962C8B-B14F-4D97-AF65-F5344CB8AC3E}">
        <p14:creationId xmlns:p14="http://schemas.microsoft.com/office/powerpoint/2010/main" val="1197407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159026"/>
            <a:ext cx="10058400" cy="1470991"/>
          </a:xfrm>
        </p:spPr>
        <p:txBody>
          <a:bodyPr/>
          <a:lstStyle/>
          <a:p>
            <a:r>
              <a:rPr lang="en-US" dirty="0"/>
              <a:t>Fertility</a:t>
            </a:r>
          </a:p>
        </p:txBody>
      </p:sp>
      <p:sp>
        <p:nvSpPr>
          <p:cNvPr id="3" name="Content Placeholder 2"/>
          <p:cNvSpPr>
            <a:spLocks noGrp="1"/>
          </p:cNvSpPr>
          <p:nvPr>
            <p:ph idx="1"/>
          </p:nvPr>
        </p:nvSpPr>
        <p:spPr>
          <a:xfrm>
            <a:off x="1069848" y="1520686"/>
            <a:ext cx="10058400" cy="5198165"/>
          </a:xfrm>
        </p:spPr>
        <p:txBody>
          <a:bodyPr>
            <a:noAutofit/>
          </a:bodyPr>
          <a:lstStyle/>
          <a:p>
            <a:r>
              <a:rPr lang="en-US" sz="2800" dirty="0" smtClean="0"/>
              <a:t>The determinants of fertility are complex (underlying factors and proximate determinants).</a:t>
            </a:r>
          </a:p>
          <a:p>
            <a:endParaRPr lang="en-US" sz="2800" dirty="0"/>
          </a:p>
          <a:p>
            <a:r>
              <a:rPr lang="en-US" sz="2800" dirty="0"/>
              <a:t>For example, </a:t>
            </a:r>
            <a:r>
              <a:rPr lang="en-US" sz="2800" dirty="0" err="1"/>
              <a:t>Bongaarts</a:t>
            </a:r>
            <a:r>
              <a:rPr lang="en-US" sz="2800" dirty="0"/>
              <a:t> proximate determinants of fertility </a:t>
            </a:r>
          </a:p>
          <a:p>
            <a:pPr lvl="1"/>
            <a:r>
              <a:rPr lang="en-US" sz="2800" dirty="0"/>
              <a:t>Marriage</a:t>
            </a:r>
          </a:p>
          <a:p>
            <a:pPr lvl="1"/>
            <a:r>
              <a:rPr lang="en-US" sz="2800" dirty="0"/>
              <a:t>Abortion</a:t>
            </a:r>
          </a:p>
          <a:p>
            <a:pPr lvl="1"/>
            <a:r>
              <a:rPr lang="en-US" sz="2800" dirty="0" smtClean="0"/>
              <a:t>Contraception</a:t>
            </a:r>
            <a:endParaRPr lang="en-US" sz="2800" dirty="0"/>
          </a:p>
          <a:p>
            <a:pPr lvl="1"/>
            <a:r>
              <a:rPr lang="en-US" sz="2800" dirty="0"/>
              <a:t>Post-partum </a:t>
            </a:r>
            <a:r>
              <a:rPr lang="en-US" sz="2800" dirty="0" err="1"/>
              <a:t>infecundibility</a:t>
            </a:r>
            <a:endParaRPr lang="en-US" sz="2800" dirty="0"/>
          </a:p>
          <a:p>
            <a:pPr marL="0" indent="0">
              <a:buNone/>
            </a:pPr>
            <a:endParaRPr lang="en-US" sz="2800" dirty="0" smtClean="0"/>
          </a:p>
          <a:p>
            <a:r>
              <a:rPr lang="en-US" sz="2800" dirty="0" smtClean="0"/>
              <a:t>We will restrict ourselves to some basic measures of fertility.</a:t>
            </a:r>
          </a:p>
        </p:txBody>
      </p:sp>
    </p:spTree>
    <p:extLst>
      <p:ext uri="{BB962C8B-B14F-4D97-AF65-F5344CB8AC3E}">
        <p14:creationId xmlns:p14="http://schemas.microsoft.com/office/powerpoint/2010/main" val="401059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9118" y="2422763"/>
            <a:ext cx="10058400" cy="1609344"/>
          </a:xfrm>
        </p:spPr>
        <p:txBody>
          <a:bodyPr/>
          <a:lstStyle/>
          <a:p>
            <a:pPr algn="ctr"/>
            <a:r>
              <a:rPr lang="en-US" b="1" u="sng" dirty="0" smtClean="0"/>
              <a:t>Basic measures of fertility</a:t>
            </a:r>
            <a:endParaRPr lang="en-US" b="1" u="sng" dirty="0"/>
          </a:p>
        </p:txBody>
      </p:sp>
    </p:spTree>
    <p:extLst>
      <p:ext uri="{BB962C8B-B14F-4D97-AF65-F5344CB8AC3E}">
        <p14:creationId xmlns:p14="http://schemas.microsoft.com/office/powerpoint/2010/main" val="38093126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13875</TotalTime>
  <Words>2866</Words>
  <Application>Microsoft Office PowerPoint</Application>
  <PresentationFormat>Widescreen</PresentationFormat>
  <Paragraphs>274</Paragraphs>
  <Slides>43</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Calibri</vt:lpstr>
      <vt:lpstr>Cambria Math</vt:lpstr>
      <vt:lpstr>Lucida Sans Unicode</vt:lpstr>
      <vt:lpstr>Rockwell</vt:lpstr>
      <vt:lpstr>Rockwell Condensed</vt:lpstr>
      <vt:lpstr>Wingdings</vt:lpstr>
      <vt:lpstr>Wood Type</vt:lpstr>
      <vt:lpstr>Introduction to DemographY</vt:lpstr>
      <vt:lpstr>Layout of Presentation</vt:lpstr>
      <vt:lpstr>What is demography…?</vt:lpstr>
      <vt:lpstr>What is demography…?</vt:lpstr>
      <vt:lpstr>What is demography…?</vt:lpstr>
      <vt:lpstr>Demographic Processes</vt:lpstr>
      <vt:lpstr>Fertility</vt:lpstr>
      <vt:lpstr>Fertility</vt:lpstr>
      <vt:lpstr>Basic measures of fertility</vt:lpstr>
      <vt:lpstr>Crude birth rate</vt:lpstr>
      <vt:lpstr>General fertility rate</vt:lpstr>
      <vt:lpstr>Age-specific fertility rate</vt:lpstr>
      <vt:lpstr>age specific fertility rate</vt:lpstr>
      <vt:lpstr>Total fertility rate</vt:lpstr>
      <vt:lpstr>PowerPoint Presentation</vt:lpstr>
      <vt:lpstr>Mortality</vt:lpstr>
      <vt:lpstr>INFANT MORTALITY RATE:</vt:lpstr>
      <vt:lpstr>UNDER-FIVE MORTALITY RATE </vt:lpstr>
      <vt:lpstr>migration</vt:lpstr>
      <vt:lpstr>migration</vt:lpstr>
      <vt:lpstr>Why demographic data…?</vt:lpstr>
      <vt:lpstr>Why demographic data…?</vt:lpstr>
      <vt:lpstr>Why demographic data…?</vt:lpstr>
      <vt:lpstr>Why demographic data…?</vt:lpstr>
      <vt:lpstr>Demographic methods</vt:lpstr>
      <vt:lpstr>Census</vt:lpstr>
      <vt:lpstr>Census</vt:lpstr>
      <vt:lpstr>Characteristics of a census</vt:lpstr>
      <vt:lpstr>Errors associated with census undertaking</vt:lpstr>
      <vt:lpstr>Errors associated with census undertaking</vt:lpstr>
      <vt:lpstr>PowerPoint Presentation</vt:lpstr>
      <vt:lpstr>Vital registration system (VRS)</vt:lpstr>
      <vt:lpstr>Vital registration system (VRS)</vt:lpstr>
      <vt:lpstr>PowerPoint Presentation</vt:lpstr>
      <vt:lpstr>PowerPoint Presentation</vt:lpstr>
      <vt:lpstr>PowerPoint Presentation</vt:lpstr>
      <vt:lpstr>SAMPLE SURVEYS</vt:lpstr>
      <vt:lpstr>PowerPoint Presentation</vt:lpstr>
      <vt:lpstr>ADVANTAGES OF SAMPLE SURVEYS</vt:lpstr>
      <vt:lpstr>DISADVANTAGES OF SAMPLE SURVEYS</vt:lpstr>
      <vt:lpstr>conclusion</vt:lpstr>
      <vt:lpstr>references</vt:lpstr>
      <vt:lpstr>PowerPoint Presentation</vt:lpstr>
    </vt:vector>
  </TitlesOfParts>
  <Company>UNC Chapel Hill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Demographic methods and population information</dc:title>
  <dc:creator>Twaambo Hamoonga</dc:creator>
  <cp:lastModifiedBy>Cleo Mingz</cp:lastModifiedBy>
  <cp:revision>64</cp:revision>
  <dcterms:created xsi:type="dcterms:W3CDTF">2020-10-07T11:07:27Z</dcterms:created>
  <dcterms:modified xsi:type="dcterms:W3CDTF">2021-04-14T08:37:41Z</dcterms:modified>
</cp:coreProperties>
</file>