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426" r:id="rId19"/>
    <p:sldId id="361" r:id="rId20"/>
    <p:sldId id="427" r:id="rId21"/>
    <p:sldId id="428" r:id="rId22"/>
    <p:sldId id="429" r:id="rId23"/>
    <p:sldId id="430" r:id="rId24"/>
    <p:sldId id="362" r:id="rId25"/>
    <p:sldId id="363" r:id="rId26"/>
    <p:sldId id="431" r:id="rId27"/>
    <p:sldId id="364" r:id="rId28"/>
    <p:sldId id="365" r:id="rId29"/>
    <p:sldId id="366" r:id="rId30"/>
    <p:sldId id="367" r:id="rId31"/>
    <p:sldId id="368" r:id="rId32"/>
    <p:sldId id="432" r:id="rId33"/>
    <p:sldId id="433" r:id="rId34"/>
    <p:sldId id="434" r:id="rId35"/>
    <p:sldId id="435" r:id="rId36"/>
    <p:sldId id="436" r:id="rId37"/>
    <p:sldId id="437" r:id="rId38"/>
    <p:sldId id="438" r:id="rId39"/>
    <p:sldId id="369" r:id="rId40"/>
    <p:sldId id="370" r:id="rId41"/>
    <p:sldId id="371" r:id="rId42"/>
    <p:sldId id="372" r:id="rId43"/>
    <p:sldId id="373" r:id="rId44"/>
    <p:sldId id="439"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440" r:id="rId61"/>
    <p:sldId id="389" r:id="rId62"/>
    <p:sldId id="390" r:id="rId63"/>
    <p:sldId id="442" r:id="rId64"/>
    <p:sldId id="391" r:id="rId65"/>
    <p:sldId id="392" r:id="rId66"/>
    <p:sldId id="393" r:id="rId67"/>
    <p:sldId id="394" r:id="rId68"/>
    <p:sldId id="441" r:id="rId69"/>
    <p:sldId id="395" r:id="rId70"/>
    <p:sldId id="396" r:id="rId71"/>
    <p:sldId id="397" r:id="rId72"/>
    <p:sldId id="398" r:id="rId73"/>
    <p:sldId id="399" r:id="rId74"/>
    <p:sldId id="400" r:id="rId75"/>
    <p:sldId id="401" r:id="rId76"/>
    <p:sldId id="402" r:id="rId77"/>
    <p:sldId id="403" r:id="rId78"/>
    <p:sldId id="443" r:id="rId79"/>
    <p:sldId id="404" r:id="rId80"/>
    <p:sldId id="405" r:id="rId81"/>
    <p:sldId id="406" r:id="rId82"/>
    <p:sldId id="407" r:id="rId83"/>
    <p:sldId id="408" r:id="rId84"/>
    <p:sldId id="445" r:id="rId85"/>
    <p:sldId id="410" r:id="rId86"/>
    <p:sldId id="411" r:id="rId87"/>
    <p:sldId id="412" r:id="rId88"/>
    <p:sldId id="448" r:id="rId89"/>
    <p:sldId id="413" r:id="rId90"/>
    <p:sldId id="444" r:id="rId91"/>
    <p:sldId id="449" r:id="rId92"/>
    <p:sldId id="446" r:id="rId93"/>
    <p:sldId id="414" r:id="rId94"/>
    <p:sldId id="447" r:id="rId95"/>
    <p:sldId id="415" r:id="rId96"/>
    <p:sldId id="416" r:id="rId97"/>
    <p:sldId id="417" r:id="rId98"/>
    <p:sldId id="418" r:id="rId99"/>
    <p:sldId id="419" r:id="rId100"/>
    <p:sldId id="312" r:id="rId101"/>
    <p:sldId id="313" r:id="rId102"/>
    <p:sldId id="314" r:id="rId103"/>
    <p:sldId id="315" r:id="rId104"/>
    <p:sldId id="316" r:id="rId105"/>
    <p:sldId id="317" r:id="rId106"/>
    <p:sldId id="318" r:id="rId107"/>
    <p:sldId id="319" r:id="rId108"/>
    <p:sldId id="320" r:id="rId109"/>
    <p:sldId id="321" r:id="rId110"/>
    <p:sldId id="322" r:id="rId111"/>
    <p:sldId id="323" r:id="rId112"/>
    <p:sldId id="324" r:id="rId113"/>
    <p:sldId id="325" r:id="rId114"/>
    <p:sldId id="326" r:id="rId115"/>
    <p:sldId id="327" r:id="rId116"/>
    <p:sldId id="328" r:id="rId117"/>
    <p:sldId id="329" r:id="rId118"/>
    <p:sldId id="330" r:id="rId119"/>
    <p:sldId id="331" r:id="rId120"/>
    <p:sldId id="530" r:id="rId121"/>
    <p:sldId id="332" r:id="rId1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5" Type="http://schemas.openxmlformats.org/officeDocument/2006/relationships/tableStyles" Target="tableStyles.xml"/><Relationship Id="rId124" Type="http://schemas.openxmlformats.org/officeDocument/2006/relationships/viewProps" Target="viewProps.xml"/><Relationship Id="rId123" Type="http://schemas.openxmlformats.org/officeDocument/2006/relationships/presProps" Target="presProps.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434EFF3-9A97-4070-A058-97D8BEC77AC1}" type="slidenum">
              <a:rPr lang="en-US"/>
            </a:fld>
            <a:endParaRPr lang="en-US"/>
          </a:p>
        </p:txBody>
      </p:sp>
      <p:sp>
        <p:nvSpPr>
          <p:cNvPr id="56322" name="Rectangle 2"/>
          <p:cNvSpPr>
            <a:spLocks noGrp="1" noRot="1" noChangeAspect="1" noChangeArrowheads="1" noTextEdit="1"/>
          </p:cNvSpPr>
          <p:nvPr>
            <p:ph type="sldImg"/>
          </p:nvPr>
        </p:nvSpPr>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F731DF1-9AE3-40C7-90B5-0AEB84339BFD}" type="slidenum">
              <a:rPr lang="en-US"/>
            </a:fld>
            <a:endParaRPr lang="en-US"/>
          </a:p>
        </p:txBody>
      </p:sp>
      <p:sp>
        <p:nvSpPr>
          <p:cNvPr id="23554" name="Rectangle 2"/>
          <p:cNvSpPr>
            <a:spLocks noGrp="1" noRot="1" noChangeAspect="1" noChangeArrowheads="1" noTextEdit="1"/>
          </p:cNvSpPr>
          <p:nvPr>
            <p:ph type="sldImg"/>
          </p:nvPr>
        </p:nvSpPr>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C3867A4-FC0B-4D7F-AA94-9DCF114E9D1A}" type="slidenum">
              <a:rPr lang="en-US"/>
            </a:fld>
            <a:endParaRPr lang="en-US"/>
          </a:p>
        </p:txBody>
      </p:sp>
      <p:sp>
        <p:nvSpPr>
          <p:cNvPr id="25602" name="Rectangle 2"/>
          <p:cNvSpPr>
            <a:spLocks noGrp="1" noRot="1" noChangeAspect="1" noChangeArrowheads="1" noTextEdit="1"/>
          </p:cNvSpPr>
          <p:nvPr>
            <p:ph type="sldImg"/>
          </p:nvPr>
        </p:nvSpPr>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DEB7F36-5186-4DA3-B79A-657F4F321539}" type="slidenum">
              <a:rPr lang="en-US"/>
            </a:fld>
            <a:endParaRPr lang="en-US"/>
          </a:p>
        </p:txBody>
      </p:sp>
      <p:sp>
        <p:nvSpPr>
          <p:cNvPr id="13314" name="Rectangle 2"/>
          <p:cNvSpPr>
            <a:spLocks noGrp="1" noRot="1" noChangeAspect="1" noChangeArrowheads="1" noTextEdit="1"/>
          </p:cNvSpPr>
          <p:nvPr>
            <p:ph type="sldImg"/>
          </p:nvPr>
        </p:nvSpPr>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Wounds, Bleeding and Fractures</a:t>
            </a:r>
            <a:endParaRPr lang="en-US" b="1" dirty="0"/>
          </a:p>
        </p:txBody>
      </p:sp>
      <p:sp>
        <p:nvSpPr>
          <p:cNvPr id="3" name="Subtitle 2"/>
          <p:cNvSpPr>
            <a:spLocks noGrp="1"/>
          </p:cNvSpPr>
          <p:nvPr>
            <p:ph type="subTitle" idx="1"/>
          </p:nvPr>
        </p:nvSpPr>
        <p:spPr/>
        <p:txBody>
          <a:bodyPr/>
          <a:lstStyle/>
          <a:p>
            <a:r>
              <a:rPr lang="en-US" b="1" dirty="0" smtClean="0">
                <a:solidFill>
                  <a:schemeClr val="tx1"/>
                </a:solidFill>
                <a:latin typeface="Lucida Calligraphy" panose="03010101010101010101" pitchFamily="66" charset="0"/>
              </a:rPr>
              <a:t>By </a:t>
            </a:r>
            <a:r>
              <a:rPr lang="en-US" b="1" dirty="0" err="1" smtClean="0">
                <a:solidFill>
                  <a:schemeClr val="tx1"/>
                </a:solidFill>
                <a:latin typeface="Lucida Calligraphy" panose="03010101010101010101" pitchFamily="66" charset="0"/>
              </a:rPr>
              <a:t>Mrs</a:t>
            </a:r>
            <a:r>
              <a:rPr lang="en-US" b="1" dirty="0" smtClean="0">
                <a:solidFill>
                  <a:schemeClr val="tx1"/>
                </a:solidFill>
                <a:latin typeface="Lucida Calligraphy" panose="03010101010101010101" pitchFamily="66" charset="0"/>
              </a:rPr>
              <a:t> M. </a:t>
            </a:r>
            <a:r>
              <a:rPr lang="en-US" b="1" dirty="0" err="1" smtClean="0">
                <a:solidFill>
                  <a:schemeClr val="tx1"/>
                </a:solidFill>
                <a:latin typeface="Lucida Calligraphy" panose="03010101010101010101" pitchFamily="66" charset="0"/>
              </a:rPr>
              <a:t>Mwelwa</a:t>
            </a:r>
            <a:r>
              <a:rPr lang="en-US" b="1" dirty="0" smtClean="0">
                <a:solidFill>
                  <a:schemeClr val="tx1"/>
                </a:solidFill>
                <a:latin typeface="Lucida Calligraphy" panose="03010101010101010101" pitchFamily="66" charset="0"/>
              </a:rPr>
              <a:t> </a:t>
            </a:r>
            <a:endParaRPr lang="en-US" b="1" dirty="0">
              <a:solidFill>
                <a:schemeClr val="tx1"/>
              </a:solidFill>
              <a:latin typeface="Lucida Calligraphy" panose="03010101010101010101" pitchFamily="66" charset="0"/>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Effects of Hemorrhage</a:t>
            </a:r>
            <a:endParaRPr lang="en-US" b="1" dirty="0"/>
          </a:p>
        </p:txBody>
      </p:sp>
      <p:sp>
        <p:nvSpPr>
          <p:cNvPr id="3" name="Content Placeholder 2"/>
          <p:cNvSpPr>
            <a:spLocks noGrp="1"/>
          </p:cNvSpPr>
          <p:nvPr>
            <p:ph idx="1"/>
          </p:nvPr>
        </p:nvSpPr>
        <p:spPr/>
        <p:txBody>
          <a:bodyPr/>
          <a:lstStyle/>
          <a:p>
            <a:pPr>
              <a:buNone/>
            </a:pPr>
            <a:r>
              <a:rPr lang="en-US" dirty="0" smtClean="0"/>
              <a:t>Depend on </a:t>
            </a:r>
            <a:endParaRPr lang="en-US" dirty="0" smtClean="0"/>
          </a:p>
          <a:p>
            <a:r>
              <a:rPr lang="en-US" dirty="0" smtClean="0"/>
              <a:t>Amount of blood lost</a:t>
            </a:r>
            <a:endParaRPr lang="en-US" dirty="0" smtClean="0"/>
          </a:p>
          <a:p>
            <a:r>
              <a:rPr lang="en-US" dirty="0" smtClean="0"/>
              <a:t>Rate of loss- rapid loss as in arteries and veins result in profound shock</a:t>
            </a:r>
            <a:endParaRPr lang="en-US" dirty="0" smtClean="0"/>
          </a:p>
          <a:p>
            <a:r>
              <a:rPr lang="en-US" dirty="0" smtClean="0"/>
              <a:t>Existing  hemoglobin level</a:t>
            </a:r>
            <a:endParaRPr lang="en-US" dirty="0"/>
          </a:p>
        </p:txBody>
      </p:sp>
    </p:spTree>
  </p:cSld>
  <p:clrMapOvr>
    <a:masterClrMapping/>
  </p:clrMapOvr>
  <p:transition>
    <p:zoom dir="in"/>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4" y="0"/>
            <a:ext cx="7772796" cy="1143000"/>
          </a:xfrm>
        </p:spPr>
        <p:txBody>
          <a:bodyPr>
            <a:normAutofit fontScale="90000"/>
          </a:bodyPr>
          <a:lstStyle/>
          <a:p>
            <a:r>
              <a:rPr lang="en-US" b="1" dirty="0" smtClean="0"/>
              <a:t>Golden rules of artificial respiration </a:t>
            </a:r>
            <a:endParaRPr lang="en-US" b="1" dirty="0"/>
          </a:p>
        </p:txBody>
      </p:sp>
      <p:sp>
        <p:nvSpPr>
          <p:cNvPr id="3" name="Content Placeholder 2"/>
          <p:cNvSpPr>
            <a:spLocks noGrp="1"/>
          </p:cNvSpPr>
          <p:nvPr>
            <p:ph idx="1"/>
          </p:nvPr>
        </p:nvSpPr>
        <p:spPr>
          <a:xfrm>
            <a:off x="1396365" y="1219200"/>
            <a:ext cx="9152890" cy="4876800"/>
          </a:xfrm>
        </p:spPr>
        <p:txBody>
          <a:bodyPr/>
          <a:lstStyle/>
          <a:p>
            <a:pPr algn="just"/>
            <a:r>
              <a:rPr lang="en-US" dirty="0" smtClean="0"/>
              <a:t>Quick action (</a:t>
            </a:r>
            <a:r>
              <a:rPr lang="en-US" sz="3200" dirty="0" smtClean="0"/>
              <a:t>Begin to work immediately as every minute counts and do not delay. </a:t>
            </a:r>
            <a:r>
              <a:rPr lang="en-US" dirty="0" smtClean="0"/>
              <a:t> </a:t>
            </a:r>
            <a:endParaRPr lang="en-US" dirty="0" smtClean="0"/>
          </a:p>
          <a:p>
            <a:r>
              <a:rPr lang="en-US" dirty="0" smtClean="0"/>
              <a:t>Clear airway</a:t>
            </a:r>
            <a:endParaRPr lang="en-US" dirty="0" smtClean="0"/>
          </a:p>
          <a:p>
            <a:r>
              <a:rPr lang="en-US" dirty="0" smtClean="0"/>
              <a:t>Persevere</a:t>
            </a:r>
            <a:endParaRPr lang="en-US" dirty="0" smtClean="0"/>
          </a:p>
          <a:p>
            <a:r>
              <a:rPr lang="en-US" dirty="0" smtClean="0"/>
              <a:t>Thorough performance of movement each taking 4-5 seconds i.e. 12 times per minute</a:t>
            </a:r>
            <a:endParaRPr lang="en-US" dirty="0" smtClean="0"/>
          </a:p>
          <a:p>
            <a:r>
              <a:rPr lang="en-US" dirty="0" smtClean="0"/>
              <a:t>Maintain breathing by putting client in semi prone position</a:t>
            </a:r>
            <a:endParaRPr lang="en-US" dirty="0" smtClean="0"/>
          </a:p>
          <a:p>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4" y="0"/>
            <a:ext cx="7772796" cy="1143000"/>
          </a:xfrm>
        </p:spPr>
        <p:txBody>
          <a:bodyPr/>
          <a:lstStyle/>
          <a:p>
            <a:r>
              <a:rPr lang="en-US" b="1" dirty="0" smtClean="0"/>
              <a:t>Method of artificial respiration</a:t>
            </a:r>
            <a:endParaRPr lang="en-US" b="1" dirty="0"/>
          </a:p>
        </p:txBody>
      </p:sp>
      <p:sp>
        <p:nvSpPr>
          <p:cNvPr id="3" name="Content Placeholder 2"/>
          <p:cNvSpPr>
            <a:spLocks noGrp="1"/>
          </p:cNvSpPr>
          <p:nvPr>
            <p:ph idx="1"/>
          </p:nvPr>
        </p:nvSpPr>
        <p:spPr>
          <a:xfrm>
            <a:off x="1281430" y="914400"/>
            <a:ext cx="9267825" cy="5181600"/>
          </a:xfrm>
        </p:spPr>
        <p:txBody>
          <a:bodyPr/>
          <a:lstStyle/>
          <a:p>
            <a:pPr>
              <a:buNone/>
            </a:pPr>
            <a:r>
              <a:rPr lang="en-US" dirty="0" smtClean="0"/>
              <a:t>1. </a:t>
            </a:r>
            <a:r>
              <a:rPr lang="en-US" sz="3600" b="1" dirty="0" smtClean="0"/>
              <a:t>Expired air Resuscitation (EAR) method/ Direct method/ Kiss of life</a:t>
            </a:r>
            <a:endParaRPr lang="en-US" sz="3600" b="1" dirty="0" smtClean="0"/>
          </a:p>
          <a:p>
            <a:r>
              <a:rPr lang="en-US" sz="3600" dirty="0" smtClean="0"/>
              <a:t> Mouth to mouth </a:t>
            </a:r>
            <a:endParaRPr lang="en-US" sz="3600" dirty="0" smtClean="0"/>
          </a:p>
          <a:p>
            <a:r>
              <a:rPr lang="en-US" sz="3600" dirty="0" smtClean="0"/>
              <a:t>Mouth to nose</a:t>
            </a:r>
            <a:endParaRPr lang="en-US" sz="3600" dirty="0" smtClean="0"/>
          </a:p>
          <a:p>
            <a:pPr>
              <a:buNone/>
            </a:pPr>
            <a:r>
              <a:rPr lang="en-US" sz="3600" dirty="0" smtClean="0"/>
              <a:t>2. </a:t>
            </a:r>
            <a:r>
              <a:rPr lang="en-US" sz="3600" b="1" dirty="0" smtClean="0"/>
              <a:t>Manual method / Indirect method</a:t>
            </a:r>
            <a:endParaRPr lang="en-US" sz="3600" b="1" dirty="0" smtClean="0"/>
          </a:p>
          <a:p>
            <a:r>
              <a:rPr lang="en-US" sz="3600" dirty="0" smtClean="0"/>
              <a:t>Arm lift back pressure or hip roll back pressure </a:t>
            </a:r>
            <a:r>
              <a:rPr lang="en-US" sz="3600" b="1" dirty="0" smtClean="0"/>
              <a:t>(Read about this)</a:t>
            </a:r>
            <a:endParaRPr lang="en-US" sz="3600" b="1"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4" y="0"/>
            <a:ext cx="7772796" cy="685800"/>
          </a:xfrm>
        </p:spPr>
        <p:txBody>
          <a:bodyPr>
            <a:normAutofit fontScale="90000"/>
          </a:bodyPr>
          <a:lstStyle/>
          <a:p>
            <a:pPr algn="ctr"/>
            <a:r>
              <a:rPr lang="en-US" b="1" dirty="0" smtClean="0"/>
              <a:t>Expired air Resuscitation</a:t>
            </a:r>
            <a:endParaRPr lang="en-US" dirty="0"/>
          </a:p>
        </p:txBody>
      </p:sp>
      <p:sp>
        <p:nvSpPr>
          <p:cNvPr id="3" name="Content Placeholder 2"/>
          <p:cNvSpPr>
            <a:spLocks noGrp="1"/>
          </p:cNvSpPr>
          <p:nvPr>
            <p:ph idx="1"/>
          </p:nvPr>
        </p:nvSpPr>
        <p:spPr>
          <a:xfrm>
            <a:off x="1200150" y="762000"/>
            <a:ext cx="9349105" cy="5334000"/>
          </a:xfrm>
        </p:spPr>
        <p:txBody>
          <a:bodyPr>
            <a:normAutofit fontScale="92500"/>
          </a:bodyPr>
          <a:lstStyle/>
          <a:p>
            <a:pPr algn="just"/>
            <a:r>
              <a:rPr lang="en-US" sz="3800" dirty="0" smtClean="0"/>
              <a:t>Loosen all clothing at waist, chest and neck. </a:t>
            </a:r>
            <a:endParaRPr lang="en-US" sz="3800" dirty="0" smtClean="0"/>
          </a:p>
          <a:p>
            <a:pPr algn="just"/>
            <a:r>
              <a:rPr lang="en-US" sz="3800" dirty="0" smtClean="0"/>
              <a:t>Make sure the airway is clear by looking into the mouth nose and throat and removing any obstructing substance, solid or liquid.</a:t>
            </a:r>
            <a:endParaRPr lang="en-US" sz="3800" dirty="0" smtClean="0"/>
          </a:p>
          <a:p>
            <a:pPr algn="just"/>
            <a:r>
              <a:rPr lang="en-US" sz="3800" dirty="0" smtClean="0"/>
              <a:t>Check for breathing (check for the rising and fall of the chest or feel for expired air with your hand </a:t>
            </a:r>
            <a:endParaRPr lang="en-US" sz="3800" dirty="0" smtClean="0"/>
          </a:p>
          <a:p>
            <a:pPr algn="just"/>
            <a:r>
              <a:rPr lang="en-US" sz="3800" dirty="0" smtClean="0"/>
              <a:t>Feel for the pulse </a:t>
            </a:r>
            <a:endParaRPr lang="en-US" sz="3800" dirty="0" smtClean="0"/>
          </a:p>
          <a:p>
            <a:pPr algn="just"/>
            <a:r>
              <a:rPr lang="en-US" sz="3800" dirty="0" smtClean="0"/>
              <a:t>Lay victim in supine position</a:t>
            </a:r>
            <a:endParaRPr lang="en-US" sz="3800"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4" y="-1"/>
            <a:ext cx="7772796" cy="1143001"/>
          </a:xfrm>
        </p:spPr>
        <p:txBody>
          <a:bodyPr/>
          <a:lstStyle/>
          <a:p>
            <a:r>
              <a:rPr lang="en-US" dirty="0" smtClean="0"/>
              <a:t>. </a:t>
            </a:r>
            <a:r>
              <a:rPr lang="en-US" b="1" dirty="0" smtClean="0"/>
              <a:t>Expired air Resuscitation cont’</a:t>
            </a:r>
            <a:endParaRPr lang="en-US" dirty="0"/>
          </a:p>
        </p:txBody>
      </p:sp>
      <p:sp>
        <p:nvSpPr>
          <p:cNvPr id="3" name="Content Placeholder 2"/>
          <p:cNvSpPr>
            <a:spLocks noGrp="1"/>
          </p:cNvSpPr>
          <p:nvPr>
            <p:ph idx="1"/>
          </p:nvPr>
        </p:nvSpPr>
        <p:spPr>
          <a:xfrm>
            <a:off x="1407795" y="1143000"/>
            <a:ext cx="9141460" cy="4953000"/>
          </a:xfrm>
        </p:spPr>
        <p:txBody>
          <a:bodyPr>
            <a:normAutofit/>
          </a:bodyPr>
          <a:lstStyle/>
          <a:p>
            <a:pPr algn="just"/>
            <a:r>
              <a:rPr lang="en-US" sz="3200" dirty="0" smtClean="0"/>
              <a:t>Tilt the head backwards, while supporting the back of neck with your palm (This will lift the tongue to its normal position thus the air passage will be cleared and the casualty may begin to breathe after a gasp). </a:t>
            </a:r>
            <a:endParaRPr lang="en-US" sz="3200" dirty="0" smtClean="0"/>
          </a:p>
          <a:p>
            <a:pPr algn="just"/>
            <a:r>
              <a:rPr lang="en-US" sz="3200" dirty="0" smtClean="0"/>
              <a:t>If breathing does not begin after the above treatment, help movements of chest and lungs four or five times. </a:t>
            </a:r>
            <a:endParaRPr lang="en-US" sz="3200" dirty="0" smtClean="0"/>
          </a:p>
          <a:p>
            <a:pPr algn="just"/>
            <a:r>
              <a:rPr lang="en-US" sz="3200" dirty="0" smtClean="0"/>
              <a:t>This will be usually enough to start breathing. </a:t>
            </a:r>
            <a:endParaRPr lang="en-US" sz="3200" dirty="0" smtClean="0"/>
          </a:p>
          <a:p>
            <a:pPr algn="just"/>
            <a:r>
              <a:rPr lang="en-US" sz="3200" dirty="0" smtClean="0"/>
              <a:t>If breathing does not start even now, mouth-mouth (to-nose) breathing should be started. </a:t>
            </a:r>
            <a:endParaRPr lang="en-US" sz="3200"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4" y="0"/>
            <a:ext cx="7772796" cy="990600"/>
          </a:xfrm>
        </p:spPr>
        <p:txBody>
          <a:bodyPr>
            <a:normAutofit fontScale="90000"/>
          </a:bodyPr>
          <a:lstStyle/>
          <a:p>
            <a:r>
              <a:rPr lang="en-US" b="1" dirty="0" smtClean="0"/>
              <a:t>Mouth-to-Mouth </a:t>
            </a:r>
            <a:br>
              <a:rPr lang="en-US" b="1" dirty="0" smtClean="0"/>
            </a:br>
            <a:endParaRPr lang="en-US" b="1" dirty="0"/>
          </a:p>
        </p:txBody>
      </p:sp>
      <p:sp>
        <p:nvSpPr>
          <p:cNvPr id="3" name="Content Placeholder 2"/>
          <p:cNvSpPr>
            <a:spLocks noGrp="1"/>
          </p:cNvSpPr>
          <p:nvPr>
            <p:ph idx="1"/>
          </p:nvPr>
        </p:nvSpPr>
        <p:spPr>
          <a:xfrm>
            <a:off x="1005840" y="609600"/>
            <a:ext cx="9543415" cy="5486400"/>
          </a:xfrm>
        </p:spPr>
        <p:txBody>
          <a:bodyPr>
            <a:normAutofit fontScale="95000"/>
          </a:bodyPr>
          <a:lstStyle/>
          <a:p>
            <a:r>
              <a:rPr lang="en-US" dirty="0" smtClean="0"/>
              <a:t>Place the casualty on his back. </a:t>
            </a:r>
            <a:endParaRPr lang="en-US" dirty="0" smtClean="0"/>
          </a:p>
          <a:p>
            <a:r>
              <a:rPr lang="en-US" dirty="0" smtClean="0"/>
              <a:t>Hold his head tilted back. </a:t>
            </a:r>
            <a:endParaRPr lang="en-US" dirty="0" smtClean="0"/>
          </a:p>
          <a:p>
            <a:r>
              <a:rPr lang="en-US" dirty="0" smtClean="0"/>
              <a:t>Take a deep breath with mouth open widely. </a:t>
            </a:r>
            <a:endParaRPr lang="en-US" dirty="0" smtClean="0"/>
          </a:p>
          <a:p>
            <a:r>
              <a:rPr lang="en-US" dirty="0" smtClean="0"/>
              <a:t>Keep nostrils of casualty pinched. </a:t>
            </a:r>
            <a:endParaRPr lang="en-US" dirty="0" smtClean="0"/>
          </a:p>
          <a:p>
            <a:r>
              <a:rPr lang="en-US" dirty="0" smtClean="0"/>
              <a:t>In adults, Cover the mouth of the casualty with your mouth snugly while  in a child, your open mouth should cover both the mouth and nose. </a:t>
            </a:r>
            <a:endParaRPr lang="en-US" dirty="0" smtClean="0"/>
          </a:p>
          <a:p>
            <a:r>
              <a:rPr lang="en-US" dirty="0" smtClean="0"/>
              <a:t>Watching the chest, blow into his lungs, until the chest expands. </a:t>
            </a:r>
            <a:endParaRPr lang="en-US" dirty="0" smtClean="0"/>
          </a:p>
          <a:p>
            <a:r>
              <a:rPr lang="en-US" dirty="0" smtClean="0"/>
              <a:t>Withdraw your mouth; note that the chest falls back (It is hygienic to cover the mouth of casualty with your handkerchief or some clean cloth). </a:t>
            </a:r>
            <a:endParaRPr lang="en-US"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4" y="0"/>
            <a:ext cx="7772796" cy="762000"/>
          </a:xfrm>
        </p:spPr>
        <p:txBody>
          <a:bodyPr/>
          <a:lstStyle/>
          <a:p>
            <a:r>
              <a:rPr lang="en-US" b="1" dirty="0" smtClean="0"/>
              <a:t>Mouth-to-Mouth cont’</a:t>
            </a:r>
            <a:endParaRPr lang="en-US" dirty="0"/>
          </a:p>
        </p:txBody>
      </p:sp>
      <p:sp>
        <p:nvSpPr>
          <p:cNvPr id="3" name="Content Placeholder 2"/>
          <p:cNvSpPr>
            <a:spLocks noGrp="1"/>
          </p:cNvSpPr>
          <p:nvPr>
            <p:ph idx="1"/>
          </p:nvPr>
        </p:nvSpPr>
        <p:spPr>
          <a:xfrm>
            <a:off x="1200150" y="838200"/>
            <a:ext cx="9349105" cy="5257800"/>
          </a:xfrm>
        </p:spPr>
        <p:txBody>
          <a:bodyPr>
            <a:normAutofit/>
          </a:bodyPr>
          <a:lstStyle/>
          <a:p>
            <a:pPr algn="just"/>
            <a:r>
              <a:rPr lang="en-US" dirty="0" smtClean="0"/>
              <a:t>Repeat the above 15 to 20 times a minute (For adults blow one vigorous  breathe every 5 seconds and children blow one shallow breath every 3 seconds)</a:t>
            </a:r>
            <a:endParaRPr lang="en-US" dirty="0" smtClean="0"/>
          </a:p>
          <a:p>
            <a:pPr algn="just"/>
            <a:r>
              <a:rPr lang="en-US" dirty="0" smtClean="0"/>
              <a:t>If the chest does not rise look for an obstruction again </a:t>
            </a:r>
            <a:endParaRPr lang="en-US" dirty="0" smtClean="0"/>
          </a:p>
          <a:p>
            <a:pPr algn="just"/>
            <a:r>
              <a:rPr lang="en-US" dirty="0" smtClean="0"/>
              <a:t>Turn the casualty to a side and thump his back. </a:t>
            </a:r>
            <a:endParaRPr lang="en-US" dirty="0" smtClean="0"/>
          </a:p>
          <a:p>
            <a:pPr algn="just"/>
            <a:r>
              <a:rPr lang="en-US" dirty="0" smtClean="0"/>
              <a:t>This will make the obstructing material come to the front of throat. </a:t>
            </a:r>
            <a:endParaRPr lang="en-US" dirty="0" smtClean="0"/>
          </a:p>
          <a:p>
            <a:pPr algn="just"/>
            <a:r>
              <a:rPr lang="en-US" dirty="0" smtClean="0"/>
              <a:t>Open the mouth and remove it with your finger covered with a piece of cloth. </a:t>
            </a:r>
            <a:endParaRPr lang="en-US" dirty="0" smtClean="0"/>
          </a:p>
          <a:p>
            <a:pPr algn="just"/>
            <a:r>
              <a:rPr lang="en-US" dirty="0" smtClean="0"/>
              <a:t>If a child, hold it upside down by the feet and thump the back. </a:t>
            </a:r>
            <a:endParaRPr lang="en-US"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4" y="304800"/>
            <a:ext cx="7772796" cy="1143000"/>
          </a:xfrm>
        </p:spPr>
        <p:txBody>
          <a:bodyPr/>
          <a:lstStyle/>
          <a:p>
            <a:r>
              <a:rPr lang="en-US" b="1" dirty="0" smtClean="0"/>
              <a:t>Mouth-to-nose </a:t>
            </a:r>
            <a:endParaRPr lang="en-US" dirty="0"/>
          </a:p>
        </p:txBody>
      </p:sp>
      <p:sp>
        <p:nvSpPr>
          <p:cNvPr id="3" name="Content Placeholder 2"/>
          <p:cNvSpPr>
            <a:spLocks noGrp="1"/>
          </p:cNvSpPr>
          <p:nvPr>
            <p:ph idx="1"/>
          </p:nvPr>
        </p:nvSpPr>
        <p:spPr>
          <a:xfrm>
            <a:off x="1304290" y="1371600"/>
            <a:ext cx="9244965" cy="4724400"/>
          </a:xfrm>
        </p:spPr>
        <p:txBody>
          <a:bodyPr>
            <a:normAutofit/>
          </a:bodyPr>
          <a:lstStyle/>
          <a:p>
            <a:r>
              <a:rPr lang="en-US" dirty="0" smtClean="0"/>
              <a:t>Use mouth-to-nose respiration if mouth-to-mouth is not possible, but now the casualty's mouth should be closed by the First Aider's thumb. </a:t>
            </a:r>
            <a:endParaRPr lang="en-US" dirty="0" smtClean="0"/>
          </a:p>
          <a:p>
            <a:r>
              <a:rPr lang="en-US" dirty="0" smtClean="0"/>
              <a:t>If the heart is working, continue artificial respiration until normal breathing occurs. </a:t>
            </a:r>
            <a:endParaRPr lang="en-US" dirty="0" smtClean="0"/>
          </a:p>
          <a:p>
            <a:r>
              <a:rPr lang="en-US" dirty="0" smtClean="0"/>
              <a:t>Send for an ambulance. </a:t>
            </a:r>
            <a:endParaRPr lang="en-US"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4" y="0"/>
            <a:ext cx="7772796" cy="1143000"/>
          </a:xfrm>
        </p:spPr>
        <p:txBody>
          <a:bodyPr/>
          <a:lstStyle/>
          <a:p>
            <a:r>
              <a:rPr lang="en-US" b="1" dirty="0" smtClean="0"/>
              <a:t>Cardiac Massage</a:t>
            </a:r>
            <a:endParaRPr lang="en-US" dirty="0"/>
          </a:p>
        </p:txBody>
      </p:sp>
      <p:sp>
        <p:nvSpPr>
          <p:cNvPr id="3" name="Content Placeholder 2"/>
          <p:cNvSpPr>
            <a:spLocks noGrp="1"/>
          </p:cNvSpPr>
          <p:nvPr>
            <p:ph idx="1"/>
          </p:nvPr>
        </p:nvSpPr>
        <p:spPr>
          <a:xfrm>
            <a:off x="878205" y="1066800"/>
            <a:ext cx="9671050" cy="5029200"/>
          </a:xfrm>
        </p:spPr>
        <p:txBody>
          <a:bodyPr/>
          <a:lstStyle/>
          <a:p>
            <a:r>
              <a:rPr lang="en-US" dirty="0" smtClean="0"/>
              <a:t>If the heart is not working, you will notice the following </a:t>
            </a:r>
            <a:endParaRPr lang="en-US" dirty="0" smtClean="0"/>
          </a:p>
          <a:p>
            <a:pPr lvl="1"/>
            <a:r>
              <a:rPr lang="en-US" dirty="0" smtClean="0"/>
              <a:t>The face is blue or pale. </a:t>
            </a:r>
            <a:endParaRPr lang="en-US" dirty="0" smtClean="0"/>
          </a:p>
          <a:p>
            <a:pPr lvl="1"/>
            <a:r>
              <a:rPr lang="en-US" dirty="0" smtClean="0"/>
              <a:t>Pupils are dilated. </a:t>
            </a:r>
            <a:endParaRPr lang="en-US" dirty="0" smtClean="0"/>
          </a:p>
          <a:p>
            <a:pPr lvl="1"/>
            <a:r>
              <a:rPr lang="en-US" dirty="0" smtClean="0"/>
              <a:t>Heart beats and carotid pulse are not felt </a:t>
            </a:r>
            <a:endParaRPr lang="en-US" dirty="0" smtClean="0"/>
          </a:p>
          <a:p>
            <a:r>
              <a:rPr lang="en-US" dirty="0" smtClean="0"/>
              <a:t>Then treat as follows: </a:t>
            </a:r>
            <a:endParaRPr lang="en-US"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4" y="152400"/>
            <a:ext cx="7772796" cy="1143000"/>
          </a:xfrm>
        </p:spPr>
        <p:txBody>
          <a:bodyPr/>
          <a:lstStyle/>
          <a:p>
            <a:r>
              <a:rPr lang="en-US" b="1" dirty="0" smtClean="0"/>
              <a:t>Cardiac Massage  cont’</a:t>
            </a:r>
            <a:endParaRPr lang="en-US" dirty="0"/>
          </a:p>
        </p:txBody>
      </p:sp>
      <p:sp>
        <p:nvSpPr>
          <p:cNvPr id="3" name="Content Placeholder 2"/>
          <p:cNvSpPr>
            <a:spLocks noGrp="1"/>
          </p:cNvSpPr>
          <p:nvPr>
            <p:ph idx="1"/>
          </p:nvPr>
        </p:nvSpPr>
        <p:spPr>
          <a:xfrm>
            <a:off x="929005" y="1447800"/>
            <a:ext cx="9738995" cy="4953000"/>
          </a:xfrm>
        </p:spPr>
        <p:txBody>
          <a:bodyPr>
            <a:normAutofit/>
          </a:bodyPr>
          <a:lstStyle/>
          <a:p>
            <a:r>
              <a:rPr lang="en-US" dirty="0" smtClean="0"/>
              <a:t>Give a smart hit with the edge of your hand on the lower and left angle of the sternum to stimulate the heart </a:t>
            </a:r>
            <a:endParaRPr lang="en-US" dirty="0" smtClean="0"/>
          </a:p>
          <a:p>
            <a:r>
              <a:rPr lang="en-US" dirty="0" smtClean="0"/>
              <a:t>In case the heart does not work, persist the striking for 10-15 seconds, at the rate of one stroke a second, feel for the pulse and it should become regular and continuous  before you can stop</a:t>
            </a:r>
            <a:endParaRPr lang="en-US" dirty="0" smtClean="0"/>
          </a:p>
          <a:p>
            <a:r>
              <a:rPr lang="en-US" dirty="0" smtClean="0"/>
              <a:t>All the while artificial respiration has to go on. </a:t>
            </a:r>
            <a:endParaRPr lang="en-US" dirty="0" smtClean="0"/>
          </a:p>
          <a:p>
            <a:r>
              <a:rPr lang="en-US" dirty="0" smtClean="0"/>
              <a:t>Do not begin thumping the heart or compression until you are sure that the heart has stopped beating. </a:t>
            </a:r>
            <a:endParaRPr lang="en-US"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142" y="0"/>
            <a:ext cx="7772796" cy="990600"/>
          </a:xfrm>
        </p:spPr>
        <p:txBody>
          <a:bodyPr>
            <a:normAutofit/>
          </a:bodyPr>
          <a:lstStyle/>
          <a:p>
            <a:r>
              <a:rPr lang="en-US" b="1" dirty="0" smtClean="0"/>
              <a:t>External Heart Compression </a:t>
            </a:r>
            <a:endParaRPr lang="en-US" dirty="0"/>
          </a:p>
        </p:txBody>
      </p:sp>
      <p:sp>
        <p:nvSpPr>
          <p:cNvPr id="3" name="Content Placeholder 2"/>
          <p:cNvSpPr>
            <a:spLocks noGrp="1"/>
          </p:cNvSpPr>
          <p:nvPr>
            <p:ph idx="1"/>
          </p:nvPr>
        </p:nvSpPr>
        <p:spPr>
          <a:xfrm>
            <a:off x="1143000" y="990600"/>
            <a:ext cx="9406255" cy="5105400"/>
          </a:xfrm>
        </p:spPr>
        <p:txBody>
          <a:bodyPr>
            <a:normAutofit/>
          </a:bodyPr>
          <a:lstStyle/>
          <a:p>
            <a:pPr algn="just"/>
            <a:r>
              <a:rPr lang="en-US" dirty="0" smtClean="0"/>
              <a:t>This should go on along with artificial respiration therefore ask the First Aider giving mouth-to-mouth breathing to sit to the right of the casualty and place yourself on the left side. </a:t>
            </a:r>
            <a:endParaRPr lang="en-US" dirty="0" smtClean="0"/>
          </a:p>
          <a:p>
            <a:pPr algn="just"/>
            <a:r>
              <a:rPr lang="en-US" dirty="0" smtClean="0"/>
              <a:t>Feel and mark the lower part of the sternum. </a:t>
            </a:r>
            <a:endParaRPr lang="en-US" dirty="0" smtClean="0"/>
          </a:p>
          <a:p>
            <a:pPr algn="just"/>
            <a:r>
              <a:rPr lang="en-US" dirty="0" smtClean="0"/>
              <a:t>Place the heel of your hand on the body, making sure that the palm and fingers are not in contact with the Chest. </a:t>
            </a:r>
            <a:endParaRPr lang="en-US" dirty="0" smtClean="0"/>
          </a:p>
          <a:p>
            <a:pPr algn="just"/>
            <a:r>
              <a:rPr lang="en-US" dirty="0" smtClean="0"/>
              <a:t>Place the heel of the other hand over it. </a:t>
            </a:r>
            <a:endParaRPr lang="en-US" dirty="0" smtClean="0"/>
          </a:p>
          <a:p>
            <a:pPr algn="just"/>
            <a:r>
              <a:rPr lang="en-US" dirty="0" smtClean="0"/>
              <a:t>With your right arm, press the sternum backward towards the spine. </a:t>
            </a:r>
            <a:endParaRPr lang="en-US" dirty="0"/>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lstStyle/>
          <a:p>
            <a:r>
              <a:rPr lang="en-US" b="1" dirty="0" smtClean="0"/>
              <a:t>Types of Hemorrhage</a:t>
            </a:r>
            <a:endParaRPr lang="en-US" b="1" dirty="0"/>
          </a:p>
        </p:txBody>
      </p:sp>
      <p:sp>
        <p:nvSpPr>
          <p:cNvPr id="3" name="Content Placeholder 2"/>
          <p:cNvSpPr>
            <a:spLocks noGrp="1"/>
          </p:cNvSpPr>
          <p:nvPr>
            <p:ph idx="1"/>
          </p:nvPr>
        </p:nvSpPr>
        <p:spPr>
          <a:xfrm>
            <a:off x="969645" y="990600"/>
            <a:ext cx="10379710" cy="5135880"/>
          </a:xfrm>
        </p:spPr>
        <p:txBody>
          <a:bodyPr>
            <a:normAutofit/>
          </a:bodyPr>
          <a:lstStyle/>
          <a:p>
            <a:pPr algn="just"/>
            <a:r>
              <a:rPr lang="en-US" b="1" dirty="0" smtClean="0"/>
              <a:t>External hemorrhage</a:t>
            </a:r>
            <a:r>
              <a:rPr lang="en-US" dirty="0" smtClean="0"/>
              <a:t>– visible on the body surface</a:t>
            </a:r>
            <a:endParaRPr lang="en-US" dirty="0" smtClean="0"/>
          </a:p>
          <a:p>
            <a:pPr algn="just"/>
            <a:r>
              <a:rPr lang="en-US" b="1" dirty="0" smtClean="0"/>
              <a:t>Internal hemorrhage </a:t>
            </a:r>
            <a:r>
              <a:rPr lang="en-US" dirty="0" smtClean="0"/>
              <a:t>–can be revealed e.g. like mouth or nosebleed from orifice or concealed in a body cavity </a:t>
            </a:r>
            <a:endParaRPr lang="en-US" dirty="0" smtClean="0"/>
          </a:p>
          <a:p>
            <a:pPr algn="just"/>
            <a:r>
              <a:rPr lang="en-US" dirty="0" smtClean="0"/>
              <a:t> </a:t>
            </a:r>
            <a:r>
              <a:rPr lang="en-US" b="1" dirty="0" smtClean="0"/>
              <a:t>Signs of internal bleeding </a:t>
            </a:r>
            <a:r>
              <a:rPr lang="en-US" dirty="0" smtClean="0"/>
              <a:t>– pain, tenderness, swelling, deformity, cold and clammy skin, rapid and weak pulse, uncontrolled restlessness, excessive thirst, vomiting blood, blood in urine or feces.</a:t>
            </a:r>
            <a:endParaRPr lang="en-US" dirty="0" smtClean="0"/>
          </a:p>
          <a:p>
            <a:pPr algn="just"/>
            <a:r>
              <a:rPr lang="en-US" dirty="0" smtClean="0"/>
              <a:t>Hemorrhage can also occur as </a:t>
            </a:r>
            <a:r>
              <a:rPr lang="en-US" b="1" dirty="0" smtClean="0"/>
              <a:t>primary, secondary </a:t>
            </a:r>
            <a:r>
              <a:rPr lang="en-US" dirty="0" smtClean="0"/>
              <a:t>or</a:t>
            </a:r>
            <a:r>
              <a:rPr lang="en-US" b="1" dirty="0" smtClean="0"/>
              <a:t> reactionary </a:t>
            </a:r>
            <a:r>
              <a:rPr lang="en-US" dirty="0" smtClean="0"/>
              <a:t>depending on the time of injury</a:t>
            </a:r>
            <a:endParaRPr lang="en-US" dirty="0"/>
          </a:p>
        </p:txBody>
      </p:sp>
    </p:spTree>
  </p:cSld>
  <p:clrMapOvr>
    <a:masterClrMapping/>
  </p:clrMapOvr>
  <p:transition>
    <p:zoom dir="in"/>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8077200" cy="685800"/>
          </a:xfrm>
        </p:spPr>
        <p:txBody>
          <a:bodyPr/>
          <a:lstStyle/>
          <a:p>
            <a:r>
              <a:rPr lang="en-US" sz="3600" b="1" dirty="0" smtClean="0"/>
              <a:t>External Heart Compression cont’</a:t>
            </a:r>
            <a:endParaRPr lang="en-US" sz="3600" dirty="0"/>
          </a:p>
        </p:txBody>
      </p:sp>
      <p:sp>
        <p:nvSpPr>
          <p:cNvPr id="3" name="Content Placeholder 2"/>
          <p:cNvSpPr>
            <a:spLocks noGrp="1"/>
          </p:cNvSpPr>
          <p:nvPr>
            <p:ph idx="1"/>
          </p:nvPr>
        </p:nvSpPr>
        <p:spPr>
          <a:xfrm>
            <a:off x="885825" y="685800"/>
            <a:ext cx="9663430" cy="5410200"/>
          </a:xfrm>
        </p:spPr>
        <p:txBody>
          <a:bodyPr>
            <a:normAutofit/>
          </a:bodyPr>
          <a:lstStyle/>
          <a:p>
            <a:r>
              <a:rPr lang="en-US" dirty="0" smtClean="0"/>
              <a:t>Adults should be given about 60 pressures a minute. </a:t>
            </a:r>
            <a:endParaRPr lang="en-US" dirty="0" smtClean="0"/>
          </a:p>
          <a:p>
            <a:r>
              <a:rPr lang="en-US" dirty="0" smtClean="0"/>
              <a:t>For children from two to ten years 3 pressures with one hand (heel) will be enough; but pressure should be 80-90 times a minute. </a:t>
            </a:r>
            <a:endParaRPr lang="en-US" dirty="0" smtClean="0"/>
          </a:p>
          <a:p>
            <a:r>
              <a:rPr lang="en-US" dirty="0" smtClean="0"/>
              <a:t>For babies up to two years, 2 pressures with two fingers are good enough applied 100 times per minute. </a:t>
            </a:r>
            <a:endParaRPr lang="en-US" dirty="0" smtClean="0"/>
          </a:p>
          <a:p>
            <a:r>
              <a:rPr lang="en-US" dirty="0" smtClean="0"/>
              <a:t>Press firmly but carefully; carelessness may cause injury to ribs and deeper tissues. </a:t>
            </a:r>
            <a:endParaRPr lang="en-US" dirty="0" smtClean="0"/>
          </a:p>
          <a:p>
            <a:r>
              <a:rPr lang="en-US" dirty="0" smtClean="0"/>
              <a:t>If the treatment is effective, </a:t>
            </a:r>
            <a:endParaRPr lang="en-US" dirty="0" smtClean="0"/>
          </a:p>
          <a:p>
            <a:pPr lvl="1"/>
            <a:r>
              <a:rPr lang="en-US" dirty="0" err="1" smtClean="0"/>
              <a:t>Colour</a:t>
            </a:r>
            <a:r>
              <a:rPr lang="en-US" dirty="0" smtClean="0"/>
              <a:t> will become normal </a:t>
            </a:r>
            <a:endParaRPr lang="en-US" dirty="0" smtClean="0"/>
          </a:p>
          <a:p>
            <a:pPr lvl="1"/>
            <a:r>
              <a:rPr lang="en-US" dirty="0" smtClean="0"/>
              <a:t>Pupil will contract as improvement begins and </a:t>
            </a:r>
            <a:endParaRPr lang="en-US" dirty="0" smtClean="0"/>
          </a:p>
          <a:p>
            <a:pPr lvl="1"/>
            <a:r>
              <a:rPr lang="en-US" dirty="0" smtClean="0"/>
              <a:t>Carotid pulse begins with each pressure. </a:t>
            </a:r>
            <a:endParaRPr lang="en-US" dirty="0" smtClean="0"/>
          </a:p>
          <a:p>
            <a:pPr>
              <a:buNone/>
            </a:pPr>
            <a:endParaRPr lang="en-US" dirty="0" smtClean="0"/>
          </a:p>
          <a:p>
            <a:endParaRPr lang="en-US"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7772796" cy="1143000"/>
          </a:xfrm>
        </p:spPr>
        <p:txBody>
          <a:bodyPr/>
          <a:lstStyle/>
          <a:p>
            <a:r>
              <a:rPr lang="en-US" b="1" dirty="0" smtClean="0"/>
              <a:t>External Heart Compression cont’</a:t>
            </a:r>
            <a:endParaRPr lang="en-US" dirty="0"/>
          </a:p>
        </p:txBody>
      </p:sp>
      <p:sp>
        <p:nvSpPr>
          <p:cNvPr id="3" name="Content Placeholder 2"/>
          <p:cNvSpPr>
            <a:spLocks noGrp="1"/>
          </p:cNvSpPr>
          <p:nvPr>
            <p:ph idx="1"/>
          </p:nvPr>
        </p:nvSpPr>
        <p:spPr>
          <a:xfrm>
            <a:off x="1030605" y="1447800"/>
            <a:ext cx="9518650" cy="5029200"/>
          </a:xfrm>
        </p:spPr>
        <p:txBody>
          <a:bodyPr>
            <a:normAutofit fontScale="87500"/>
          </a:bodyPr>
          <a:lstStyle/>
          <a:p>
            <a:pPr algn="just"/>
            <a:r>
              <a:rPr lang="en-US" dirty="0" smtClean="0"/>
              <a:t>When pulse is not restored, continue compression till the patient reaches hospital. </a:t>
            </a:r>
            <a:endParaRPr lang="en-US" dirty="0" smtClean="0"/>
          </a:p>
          <a:p>
            <a:pPr algn="just"/>
            <a:r>
              <a:rPr lang="en-US" dirty="0" smtClean="0"/>
              <a:t>Inflation's of lungs to heart pressure should be as </a:t>
            </a:r>
            <a:r>
              <a:rPr lang="en-US" dirty="0" smtClean="0"/>
              <a:t>2:30. </a:t>
            </a:r>
            <a:endParaRPr lang="en-US" dirty="0" smtClean="0"/>
          </a:p>
          <a:p>
            <a:pPr algn="just"/>
            <a:r>
              <a:rPr lang="en-US" dirty="0" smtClean="0"/>
              <a:t>If there is only one First Aider, he has to be very smart and active. </a:t>
            </a:r>
            <a:endParaRPr lang="en-US" dirty="0" smtClean="0"/>
          </a:p>
          <a:p>
            <a:pPr algn="just"/>
            <a:r>
              <a:rPr lang="en-US" smtClean="0"/>
              <a:t>Finish </a:t>
            </a:r>
            <a:r>
              <a:rPr lang="en-US" smtClean="0"/>
              <a:t>30</a:t>
            </a:r>
            <a:r>
              <a:rPr lang="en-US" smtClean="0"/>
              <a:t> </a:t>
            </a:r>
            <a:r>
              <a:rPr lang="en-US" dirty="0" smtClean="0"/>
              <a:t>heart compressions, rush to head-side, give two inflation's to the lungs, and get back to the heart and </a:t>
            </a:r>
            <a:r>
              <a:rPr lang="en-US" smtClean="0"/>
              <a:t>give </a:t>
            </a:r>
            <a:r>
              <a:rPr lang="en-US" smtClean="0"/>
              <a:t>30</a:t>
            </a:r>
            <a:r>
              <a:rPr lang="en-US" smtClean="0"/>
              <a:t> </a:t>
            </a:r>
            <a:r>
              <a:rPr lang="en-US" dirty="0" smtClean="0"/>
              <a:t>compressions. </a:t>
            </a:r>
            <a:endParaRPr lang="en-US" dirty="0" smtClean="0"/>
          </a:p>
          <a:p>
            <a:pPr algn="just"/>
            <a:r>
              <a:rPr lang="en-US" dirty="0" smtClean="0"/>
              <a:t>Repeat these </a:t>
            </a:r>
            <a:endParaRPr lang="en-US" dirty="0" smtClean="0"/>
          </a:p>
          <a:p>
            <a:pPr algn="just"/>
            <a:r>
              <a:rPr lang="en-US" dirty="0" smtClean="0"/>
              <a:t>If there are two First Aiders, No.1 makes 5 heart compressions and then No.2 gives one lung inflation. </a:t>
            </a:r>
            <a:endParaRPr lang="en-US" dirty="0" smtClean="0"/>
          </a:p>
          <a:p>
            <a:pPr algn="just"/>
            <a:r>
              <a:rPr lang="en-US" dirty="0" smtClean="0"/>
              <a:t>These are repeated, at the same time No.1 can watch the pupils and No.2 can feel the carotid pulse.</a:t>
            </a:r>
            <a:endParaRPr lang="en-US" dirty="0"/>
          </a:p>
        </p:txBody>
      </p:sp>
    </p:spTree>
  </p:cSld>
  <p:clrMapOvr>
    <a:masterClrMapping/>
  </p:clrMapOvr>
  <p:transition>
    <p:zoom dir="in"/>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04" y="0"/>
            <a:ext cx="7772796" cy="1143000"/>
          </a:xfrm>
        </p:spPr>
        <p:txBody>
          <a:bodyPr/>
          <a:lstStyle/>
          <a:p>
            <a:r>
              <a:rPr lang="en-US" b="1" dirty="0" smtClean="0"/>
              <a:t>Signs of recovery </a:t>
            </a:r>
            <a:endParaRPr lang="en-US" b="1" dirty="0"/>
          </a:p>
        </p:txBody>
      </p:sp>
      <p:sp>
        <p:nvSpPr>
          <p:cNvPr id="3" name="Content Placeholder 2"/>
          <p:cNvSpPr>
            <a:spLocks noGrp="1"/>
          </p:cNvSpPr>
          <p:nvPr>
            <p:ph idx="1"/>
          </p:nvPr>
        </p:nvSpPr>
        <p:spPr>
          <a:xfrm>
            <a:off x="1028065" y="1066800"/>
            <a:ext cx="9521190" cy="5029200"/>
          </a:xfrm>
        </p:spPr>
        <p:txBody>
          <a:bodyPr/>
          <a:lstStyle/>
          <a:p>
            <a:pPr algn="just"/>
            <a:r>
              <a:rPr lang="en-US" sz="3600" dirty="0" smtClean="0"/>
              <a:t>Cyanosis fades,</a:t>
            </a:r>
            <a:endParaRPr lang="en-US" sz="3600" dirty="0" smtClean="0"/>
          </a:p>
          <a:p>
            <a:pPr algn="just"/>
            <a:r>
              <a:rPr lang="en-US" sz="3600" dirty="0" smtClean="0"/>
              <a:t>Pulse gets stronger</a:t>
            </a:r>
            <a:endParaRPr lang="en-US" sz="3600" dirty="0" smtClean="0"/>
          </a:p>
          <a:p>
            <a:pPr algn="just"/>
            <a:r>
              <a:rPr lang="en-US" sz="3600" dirty="0" smtClean="0"/>
              <a:t>Sobbing catch is heard during inspiration</a:t>
            </a:r>
            <a:endParaRPr lang="en-US" sz="3600" dirty="0" smtClean="0"/>
          </a:p>
          <a:p>
            <a:pPr algn="just"/>
            <a:r>
              <a:rPr lang="en-US" sz="3600" dirty="0" smtClean="0"/>
              <a:t>Groans and a series of gasps or irregular breathing</a:t>
            </a:r>
            <a:endParaRPr lang="en-US" sz="3600" dirty="0" smtClean="0"/>
          </a:p>
          <a:p>
            <a:pPr algn="just"/>
            <a:endParaRPr lang="en-US" sz="3600" dirty="0" smtClean="0"/>
          </a:p>
          <a:p>
            <a:endParaRPr lang="en-US" dirty="0" smtClean="0"/>
          </a:p>
          <a:p>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1" name="Rectangle 13"/>
          <p:cNvSpPr>
            <a:spLocks noChangeArrowheads="1"/>
          </p:cNvSpPr>
          <p:nvPr/>
        </p:nvSpPr>
        <p:spPr bwMode="auto">
          <a:xfrm>
            <a:off x="3352800" y="381000"/>
            <a:ext cx="4191000" cy="457200"/>
          </a:xfrm>
          <a:prstGeom prst="rect">
            <a:avLst/>
          </a:prstGeom>
          <a:noFill/>
          <a:ln w="9525">
            <a:noFill/>
            <a:miter lim="800000"/>
          </a:ln>
        </p:spPr>
        <p:txBody>
          <a:bodyPr/>
          <a:lstStyle/>
          <a:p>
            <a:pPr eaLnBrk="1" hangingPunct="1">
              <a:lnSpc>
                <a:spcPct val="70000"/>
              </a:lnSpc>
              <a:spcBef>
                <a:spcPct val="20000"/>
              </a:spcBef>
              <a:buClr>
                <a:srgbClr val="067F4A"/>
              </a:buClr>
              <a:buSzPct val="90000"/>
            </a:pPr>
            <a:r>
              <a:rPr lang="en-US" sz="2800" b="1" dirty="0" smtClean="0"/>
              <a:t>Checking for breathing </a:t>
            </a:r>
            <a:endParaRPr lang="en-US" sz="2800" dirty="0"/>
          </a:p>
        </p:txBody>
      </p:sp>
      <p:sp>
        <p:nvSpPr>
          <p:cNvPr id="22547" name="Rectangle 19"/>
          <p:cNvSpPr>
            <a:spLocks noChangeArrowheads="1"/>
          </p:cNvSpPr>
          <p:nvPr/>
        </p:nvSpPr>
        <p:spPr bwMode="auto">
          <a:xfrm>
            <a:off x="3352800" y="304800"/>
            <a:ext cx="7010400" cy="990600"/>
          </a:xfrm>
          <a:prstGeom prst="rect">
            <a:avLst/>
          </a:prstGeom>
          <a:noFill/>
          <a:ln w="9525">
            <a:noFill/>
            <a:miter lim="800000"/>
          </a:ln>
        </p:spPr>
        <p:txBody>
          <a:bodyPr anchor="ctr"/>
          <a:lstStyle/>
          <a:p>
            <a:pPr eaLnBrk="1" hangingPunct="1">
              <a:lnSpc>
                <a:spcPct val="90000"/>
              </a:lnSpc>
            </a:pPr>
            <a:endParaRPr lang="en-US" sz="4400" dirty="0">
              <a:solidFill>
                <a:schemeClr val="tx2"/>
              </a:solidFill>
              <a:latin typeface="Arial Black" panose="020B0A04020102020204" pitchFamily="1" charset="0"/>
            </a:endParaRPr>
          </a:p>
        </p:txBody>
      </p:sp>
      <p:pic>
        <p:nvPicPr>
          <p:cNvPr id="22550" name="Picture 22" descr="1"/>
          <p:cNvPicPr>
            <a:picLocks noChangeAspect="1" noChangeArrowheads="1"/>
          </p:cNvPicPr>
          <p:nvPr/>
        </p:nvPicPr>
        <p:blipFill>
          <a:blip r:embed="rId1" cstate="print"/>
          <a:srcRect r="22920"/>
          <a:stretch>
            <a:fillRect/>
          </a:stretch>
        </p:blipFill>
        <p:spPr bwMode="auto">
          <a:xfrm>
            <a:off x="6477000" y="1066800"/>
            <a:ext cx="3993981" cy="4648200"/>
          </a:xfrm>
          <a:prstGeom prst="rect">
            <a:avLst/>
          </a:prstGeom>
          <a:noFill/>
          <a:ln w="3175">
            <a:solidFill>
              <a:srgbClr val="000000"/>
            </a:solidFill>
            <a:miter lim="800000"/>
            <a:headEnd/>
            <a:tailEnd/>
          </a:ln>
        </p:spPr>
      </p:pic>
      <p:pic>
        <p:nvPicPr>
          <p:cNvPr id="19" name="Picture 21" descr="3"/>
          <p:cNvPicPr>
            <a:picLocks noChangeAspect="1" noChangeArrowheads="1"/>
          </p:cNvPicPr>
          <p:nvPr/>
        </p:nvPicPr>
        <p:blipFill>
          <a:blip r:embed="rId2" cstate="print"/>
          <a:srcRect r="22047"/>
          <a:stretch>
            <a:fillRect/>
          </a:stretch>
        </p:blipFill>
        <p:spPr bwMode="auto">
          <a:xfrm>
            <a:off x="2286000" y="1066800"/>
            <a:ext cx="3771900" cy="4724400"/>
          </a:xfrm>
          <a:prstGeom prst="rect">
            <a:avLst/>
          </a:prstGeom>
          <a:noFill/>
          <a:ln w="3175">
            <a:solidFill>
              <a:srgbClr val="000000"/>
            </a:solid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Effect transition="in" filter="dissolve">
                                      <p:cBhvr>
                                        <p:cTn id="7" dur="500"/>
                                        <p:tgtEl>
                                          <p:spTgt spid="2254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550"/>
                                        </p:tgtEl>
                                        <p:attrNameLst>
                                          <p:attrName>style.visibility</p:attrName>
                                        </p:attrNameLst>
                                      </p:cBhvr>
                                      <p:to>
                                        <p:strVal val="visible"/>
                                      </p:to>
                                    </p:set>
                                    <p:animEffect transition="in" filter="dissolve">
                                      <p:cBhvr>
                                        <p:cTn id="11" dur="500"/>
                                        <p:tgtEl>
                                          <p:spTgt spid="2255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5"/>
          <p:cNvPicPr>
            <a:picLocks noChangeAspect="1" noChangeArrowheads="1"/>
          </p:cNvPicPr>
          <p:nvPr/>
        </p:nvPicPr>
        <p:blipFill>
          <a:blip r:embed="rId1" cstate="print"/>
          <a:srcRect r="23618" b="1221"/>
          <a:stretch>
            <a:fillRect/>
          </a:stretch>
        </p:blipFill>
        <p:spPr bwMode="auto">
          <a:xfrm>
            <a:off x="2514600" y="762000"/>
            <a:ext cx="7772400" cy="5486400"/>
          </a:xfrm>
          <a:prstGeom prst="rect">
            <a:avLst/>
          </a:prstGeom>
          <a:noFill/>
          <a:ln w="3175">
            <a:solidFill>
              <a:srgbClr val="000000"/>
            </a:solidFill>
            <a:miter lim="800000"/>
            <a:headEnd/>
            <a:tailEnd/>
          </a:ln>
        </p:spPr>
      </p:pic>
      <p:sp>
        <p:nvSpPr>
          <p:cNvPr id="3" name="Rectangle 2"/>
          <p:cNvSpPr/>
          <p:nvPr/>
        </p:nvSpPr>
        <p:spPr>
          <a:xfrm>
            <a:off x="2971800" y="304800"/>
            <a:ext cx="5181600" cy="368300"/>
          </a:xfrm>
          <a:prstGeom prst="rect">
            <a:avLst/>
          </a:prstGeom>
        </p:spPr>
        <p:txBody>
          <a:bodyPr wrap="square">
            <a:spAutoFit/>
          </a:bodyPr>
          <a:lstStyle/>
          <a:p>
            <a:r>
              <a:rPr lang="en-US" b="1" dirty="0" smtClean="0"/>
              <a:t>Mouth to mouth</a:t>
            </a:r>
            <a:endParaRPr lang="en-US" b="1"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4"/>
          <p:cNvPicPr>
            <a:picLocks noChangeAspect="1" noChangeArrowheads="1"/>
          </p:cNvPicPr>
          <p:nvPr/>
        </p:nvPicPr>
        <p:blipFill>
          <a:blip r:embed="rId1" cstate="print"/>
          <a:srcRect r="20949" b="8600"/>
          <a:stretch>
            <a:fillRect/>
          </a:stretch>
        </p:blipFill>
        <p:spPr bwMode="auto">
          <a:xfrm>
            <a:off x="2667000" y="685800"/>
            <a:ext cx="7162800" cy="5410200"/>
          </a:xfrm>
          <a:prstGeom prst="rect">
            <a:avLst/>
          </a:prstGeom>
          <a:noFill/>
          <a:ln w="3175">
            <a:solidFill>
              <a:srgbClr val="000000"/>
            </a:solidFill>
            <a:miter lim="800000"/>
            <a:headEnd/>
            <a:tailEnd/>
          </a:ln>
        </p:spPr>
      </p:pic>
      <p:sp>
        <p:nvSpPr>
          <p:cNvPr id="4" name="Rectangle 3"/>
          <p:cNvSpPr/>
          <p:nvPr/>
        </p:nvSpPr>
        <p:spPr>
          <a:xfrm>
            <a:off x="2895600" y="1066800"/>
            <a:ext cx="2286000" cy="460375"/>
          </a:xfrm>
          <a:prstGeom prst="rect">
            <a:avLst/>
          </a:prstGeom>
        </p:spPr>
        <p:txBody>
          <a:bodyPr wrap="square">
            <a:spAutoFit/>
          </a:bodyPr>
          <a:lstStyle/>
          <a:p>
            <a:pPr algn="ctr"/>
            <a:r>
              <a:rPr lang="en-US" sz="2400" b="1" dirty="0" smtClean="0"/>
              <a:t>CPR </a:t>
            </a:r>
            <a:endParaRPr lang="en-US" sz="2400" b="1"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2" name="Rectangle 16"/>
          <p:cNvSpPr>
            <a:spLocks noChangeArrowheads="1"/>
          </p:cNvSpPr>
          <p:nvPr/>
        </p:nvSpPr>
        <p:spPr bwMode="auto">
          <a:xfrm>
            <a:off x="2590800" y="762000"/>
            <a:ext cx="3048000" cy="457200"/>
          </a:xfrm>
          <a:prstGeom prst="rect">
            <a:avLst/>
          </a:prstGeom>
          <a:noFill/>
          <a:ln w="9525">
            <a:noFill/>
            <a:miter lim="800000"/>
          </a:ln>
        </p:spPr>
        <p:txBody>
          <a:bodyPr/>
          <a:lstStyle/>
          <a:p>
            <a:pPr eaLnBrk="1" hangingPunct="1">
              <a:lnSpc>
                <a:spcPct val="90000"/>
              </a:lnSpc>
              <a:spcBef>
                <a:spcPct val="20000"/>
              </a:spcBef>
              <a:buClr>
                <a:srgbClr val="067F4A"/>
              </a:buClr>
              <a:buSzPct val="90000"/>
              <a:buFont typeface="Wingdings" panose="05000000000000000000" pitchFamily="2" charset="2"/>
              <a:buNone/>
            </a:pPr>
            <a:r>
              <a:rPr lang="en-US" sz="2600" dirty="0" smtClean="0"/>
              <a:t>Open </a:t>
            </a:r>
            <a:r>
              <a:rPr lang="en-US" sz="2600" dirty="0"/>
              <a:t>the airway. </a:t>
            </a:r>
            <a:endParaRPr lang="en-US" sz="2600" dirty="0"/>
          </a:p>
        </p:txBody>
      </p:sp>
      <p:pic>
        <p:nvPicPr>
          <p:cNvPr id="24596" name="Picture 20" descr="2"/>
          <p:cNvPicPr>
            <a:picLocks noChangeAspect="1" noChangeArrowheads="1"/>
          </p:cNvPicPr>
          <p:nvPr/>
        </p:nvPicPr>
        <p:blipFill>
          <a:blip r:embed="rId1" cstate="print"/>
          <a:srcRect r="24849" b="5467"/>
          <a:stretch>
            <a:fillRect/>
          </a:stretch>
        </p:blipFill>
        <p:spPr bwMode="auto">
          <a:xfrm>
            <a:off x="1398270" y="1295400"/>
            <a:ext cx="8289925" cy="5208270"/>
          </a:xfrm>
          <a:prstGeom prst="rect">
            <a:avLst/>
          </a:prstGeom>
          <a:noFill/>
          <a:ln w="3175">
            <a:solidFill>
              <a:srgbClr val="000000"/>
            </a:solid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92"/>
                                        </p:tgtEl>
                                        <p:attrNameLst>
                                          <p:attrName>style.visibility</p:attrName>
                                        </p:attrNameLst>
                                      </p:cBhvr>
                                      <p:to>
                                        <p:strVal val="visible"/>
                                      </p:to>
                                    </p:set>
                                    <p:animEffect transition="in" filter="dissolve">
                                      <p:cBhvr>
                                        <p:cTn id="7" dur="500"/>
                                        <p:tgtEl>
                                          <p:spTgt spid="2459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596"/>
                                        </p:tgtEl>
                                        <p:attrNameLst>
                                          <p:attrName>style.visibility</p:attrName>
                                        </p:attrNameLst>
                                      </p:cBhvr>
                                      <p:to>
                                        <p:strVal val="visible"/>
                                      </p:to>
                                    </p:set>
                                    <p:animEffect transition="in" filter="dissolve">
                                      <p:cBhvr>
                                        <p:cTn id="11" dur="500"/>
                                        <p:tgtEl>
                                          <p:spTgt spid="2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p:cNvSpPr>
            <a:spLocks noChangeArrowheads="1"/>
          </p:cNvSpPr>
          <p:nvPr/>
        </p:nvSpPr>
        <p:spPr bwMode="auto">
          <a:xfrm>
            <a:off x="3352800" y="304800"/>
            <a:ext cx="7010400" cy="457200"/>
          </a:xfrm>
          <a:prstGeom prst="rect">
            <a:avLst/>
          </a:prstGeom>
          <a:noFill/>
          <a:ln w="9525">
            <a:noFill/>
            <a:miter lim="800000"/>
          </a:ln>
        </p:spPr>
        <p:txBody>
          <a:bodyPr anchor="ctr"/>
          <a:lstStyle/>
          <a:p>
            <a:pPr eaLnBrk="1" hangingPunct="1"/>
            <a:r>
              <a:rPr lang="en-US" sz="4000" dirty="0">
                <a:solidFill>
                  <a:schemeClr val="tx2"/>
                </a:solidFill>
                <a:latin typeface="Arial Black" panose="020B0A04020102020204" pitchFamily="1" charset="0"/>
              </a:rPr>
              <a:t>Recovery position</a:t>
            </a:r>
            <a:endParaRPr lang="en-US" sz="4400" dirty="0">
              <a:solidFill>
                <a:schemeClr val="tx2"/>
              </a:solidFill>
              <a:latin typeface="Arial Black" panose="020B0A04020102020204" pitchFamily="1" charset="0"/>
            </a:endParaRPr>
          </a:p>
        </p:txBody>
      </p:sp>
      <p:pic>
        <p:nvPicPr>
          <p:cNvPr id="7185" name="Picture 17" descr="9a"/>
          <p:cNvPicPr>
            <a:picLocks noChangeAspect="1" noChangeArrowheads="1"/>
          </p:cNvPicPr>
          <p:nvPr/>
        </p:nvPicPr>
        <p:blipFill>
          <a:blip r:embed="rId1" cstate="print"/>
          <a:srcRect/>
          <a:stretch>
            <a:fillRect/>
          </a:stretch>
        </p:blipFill>
        <p:spPr bwMode="auto">
          <a:xfrm>
            <a:off x="2318385" y="1864995"/>
            <a:ext cx="8681085" cy="3448685"/>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dissolve">
                                      <p:cBhvr>
                                        <p:cTn id="7"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4294967295"/>
          </p:nvPr>
        </p:nvPicPr>
        <p:blipFill>
          <a:blip r:embed="rId1"/>
          <a:stretch>
            <a:fillRect/>
          </a:stretch>
        </p:blipFill>
        <p:spPr>
          <a:xfrm>
            <a:off x="380365" y="64135"/>
            <a:ext cx="11742420" cy="6729730"/>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stlane\My Documents\My Pictures\question-mark2.jpg"/>
          <p:cNvPicPr>
            <a:picLocks noChangeAspect="1" noChangeArrowheads="1"/>
          </p:cNvPicPr>
          <p:nvPr/>
        </p:nvPicPr>
        <p:blipFill>
          <a:blip r:embed="rId1" cstate="print"/>
          <a:srcRect l="12756" t="6584" r="8231" b="11111"/>
          <a:stretch>
            <a:fillRect/>
          </a:stretch>
        </p:blipFill>
        <p:spPr bwMode="auto">
          <a:xfrm>
            <a:off x="1524000" y="0"/>
            <a:ext cx="8534400" cy="6858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 of bleeding </a:t>
            </a:r>
            <a:endParaRPr lang="en-US" b="1" dirty="0"/>
          </a:p>
        </p:txBody>
      </p:sp>
      <p:sp>
        <p:nvSpPr>
          <p:cNvPr id="3" name="Content Placeholder 2"/>
          <p:cNvSpPr>
            <a:spLocks noGrp="1"/>
          </p:cNvSpPr>
          <p:nvPr>
            <p:ph idx="1"/>
          </p:nvPr>
        </p:nvSpPr>
        <p:spPr/>
        <p:txBody>
          <a:bodyPr/>
          <a:lstStyle/>
          <a:p>
            <a:pPr marL="0" indent="0">
              <a:buNone/>
            </a:pPr>
            <a:r>
              <a:rPr lang="en-US" b="1" dirty="0" smtClean="0">
                <a:sym typeface="+mn-ea"/>
              </a:rPr>
              <a:t>Natural arrest of bleeding </a:t>
            </a:r>
            <a:endParaRPr lang="en-US" b="1" dirty="0"/>
          </a:p>
          <a:p>
            <a:pPr algn="just"/>
            <a:r>
              <a:rPr lang="en-US" dirty="0" smtClean="0">
                <a:sym typeface="+mn-ea"/>
              </a:rPr>
              <a:t>Arterial constriction by contraction of smooth muscles</a:t>
            </a:r>
            <a:endParaRPr lang="en-US" dirty="0" smtClean="0"/>
          </a:p>
          <a:p>
            <a:pPr algn="just"/>
            <a:r>
              <a:rPr lang="en-US" dirty="0" smtClean="0">
                <a:sym typeface="+mn-ea"/>
              </a:rPr>
              <a:t>Clotting mechanism</a:t>
            </a:r>
            <a:endParaRPr lang="en-US" dirty="0" smtClean="0"/>
          </a:p>
          <a:p>
            <a:r>
              <a:rPr lang="en-US" dirty="0" smtClean="0"/>
              <a:t>The principle is to assist natural arrest of hemorrhage</a:t>
            </a:r>
            <a:endParaRPr lang="en-US" dirty="0" smtClean="0"/>
          </a:p>
          <a:p>
            <a:r>
              <a:rPr lang="en-US" dirty="0" smtClean="0"/>
              <a:t>Lay casualty flat for moderate to severe bleeding</a:t>
            </a:r>
            <a:endParaRPr lang="en-US" dirty="0" smtClean="0"/>
          </a:p>
          <a:p>
            <a:endParaRPr lang="en-US" dirty="0"/>
          </a:p>
        </p:txBody>
      </p:sp>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74638"/>
            <a:ext cx="8229600" cy="868362"/>
          </a:xfrm>
        </p:spPr>
        <p:txBody>
          <a:bodyPr>
            <a:normAutofit fontScale="90000"/>
          </a:bodyPr>
          <a:lstStyle/>
          <a:p>
            <a:r>
              <a:rPr lang="en-US" b="1" dirty="0" smtClean="0"/>
              <a:t>Management of bleeding Cont’</a:t>
            </a:r>
            <a:br>
              <a:rPr lang="en-US" dirty="0" smtClean="0"/>
            </a:br>
            <a:endParaRPr lang="en-US" dirty="0"/>
          </a:p>
        </p:txBody>
      </p:sp>
      <p:sp>
        <p:nvSpPr>
          <p:cNvPr id="6" name="Content Placeholder 5"/>
          <p:cNvSpPr>
            <a:spLocks noGrp="1"/>
          </p:cNvSpPr>
          <p:nvPr>
            <p:ph idx="1"/>
          </p:nvPr>
        </p:nvSpPr>
        <p:spPr>
          <a:xfrm>
            <a:off x="474980" y="838200"/>
            <a:ext cx="10828020" cy="5288280"/>
          </a:xfrm>
        </p:spPr>
        <p:txBody>
          <a:bodyPr>
            <a:normAutofit/>
          </a:bodyPr>
          <a:lstStyle/>
          <a:p>
            <a:pPr algn="just">
              <a:lnSpc>
                <a:spcPct val="90000"/>
              </a:lnSpc>
            </a:pPr>
            <a:r>
              <a:rPr lang="en-US" b="1" dirty="0" smtClean="0"/>
              <a:t>Direct digital pressure on pressure points -</a:t>
            </a:r>
            <a:r>
              <a:rPr lang="en-US" dirty="0" smtClean="0"/>
              <a:t> a point where a blood vessel passes near a bone can easily be compressed to cut off blood supply to the injured area</a:t>
            </a:r>
            <a:endParaRPr lang="en-US" dirty="0" smtClean="0"/>
          </a:p>
          <a:p>
            <a:pPr algn="just">
              <a:lnSpc>
                <a:spcPct val="90000"/>
              </a:lnSpc>
            </a:pPr>
            <a:r>
              <a:rPr lang="en-US" b="1" dirty="0" smtClean="0"/>
              <a:t>Direct pressure </a:t>
            </a:r>
            <a:r>
              <a:rPr lang="en-US" dirty="0" smtClean="0"/>
              <a:t>with a pad and bandage- Plugging the wound then applying firm dressing and pressure</a:t>
            </a:r>
            <a:endParaRPr lang="en-US" dirty="0" smtClean="0"/>
          </a:p>
          <a:p>
            <a:pPr algn="just">
              <a:lnSpc>
                <a:spcPct val="90000"/>
              </a:lnSpc>
            </a:pPr>
            <a:r>
              <a:rPr lang="en-US" b="1" dirty="0" smtClean="0"/>
              <a:t>Tourniquet</a:t>
            </a:r>
            <a:r>
              <a:rPr lang="en-US" dirty="0" smtClean="0"/>
              <a:t> -is used as a last resort (apply for 15-20 minutes  the loosen for 5 minutes to allow circulation </a:t>
            </a:r>
            <a:endParaRPr lang="en-US" dirty="0" smtClean="0"/>
          </a:p>
          <a:p>
            <a:pPr algn="just">
              <a:lnSpc>
                <a:spcPct val="90000"/>
              </a:lnSpc>
            </a:pPr>
            <a:r>
              <a:rPr lang="en-US" dirty="0" smtClean="0"/>
              <a:t>Use protective barrier to control bleeding (gloves) or thick layers of dressings.</a:t>
            </a:r>
            <a:endParaRPr lang="en-US" dirty="0" smtClean="0"/>
          </a:p>
          <a:p>
            <a:pPr algn="just">
              <a:lnSpc>
                <a:spcPct val="90000"/>
              </a:lnSpc>
            </a:pPr>
            <a:r>
              <a:rPr lang="en-US" dirty="0" smtClean="0"/>
              <a:t>Avoid direct contact with blood.</a:t>
            </a:r>
            <a:endParaRPr lang="en-US" dirty="0" smtClean="0"/>
          </a:p>
          <a:p>
            <a:pPr algn="just">
              <a:lnSpc>
                <a:spcPct val="90000"/>
              </a:lnSpc>
            </a:pPr>
            <a:r>
              <a:rPr lang="en-US" dirty="0" smtClean="0"/>
              <a:t>Wash hands after providing first aid.</a:t>
            </a:r>
            <a:endParaRPr lang="en-US" dirty="0" smtClean="0"/>
          </a:p>
          <a:p>
            <a:endParaRPr lang="en-US" dirty="0"/>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7793037" cy="1143000"/>
          </a:xfrm>
        </p:spPr>
        <p:txBody>
          <a:bodyPr/>
          <a:lstStyle/>
          <a:p>
            <a:r>
              <a:rPr lang="en-US" b="1" dirty="0" smtClean="0"/>
              <a:t>Nose bleeds (</a:t>
            </a:r>
            <a:r>
              <a:rPr lang="en-US" b="1" dirty="0" err="1" smtClean="0"/>
              <a:t>Epistaxis</a:t>
            </a:r>
            <a:r>
              <a:rPr lang="en-US" b="1" dirty="0" smtClean="0"/>
              <a:t>) </a:t>
            </a:r>
            <a:endParaRPr lang="en-US" b="1" dirty="0"/>
          </a:p>
        </p:txBody>
      </p:sp>
      <p:sp>
        <p:nvSpPr>
          <p:cNvPr id="3" name="Content Placeholder 2"/>
          <p:cNvSpPr>
            <a:spLocks noGrp="1"/>
          </p:cNvSpPr>
          <p:nvPr>
            <p:ph idx="1"/>
          </p:nvPr>
        </p:nvSpPr>
        <p:spPr>
          <a:xfrm>
            <a:off x="1096645" y="1371600"/>
            <a:ext cx="10452735" cy="4761230"/>
          </a:xfrm>
        </p:spPr>
        <p:txBody>
          <a:bodyPr/>
          <a:lstStyle/>
          <a:p>
            <a:r>
              <a:rPr lang="en-US" dirty="0" smtClean="0"/>
              <a:t>Sit patient upright</a:t>
            </a:r>
            <a:endParaRPr lang="en-US" dirty="0" smtClean="0"/>
          </a:p>
          <a:p>
            <a:r>
              <a:rPr lang="en-US" dirty="0" smtClean="0"/>
              <a:t>No stooping </a:t>
            </a:r>
            <a:endParaRPr lang="en-US" dirty="0" smtClean="0"/>
          </a:p>
          <a:p>
            <a:r>
              <a:rPr lang="en-US" dirty="0" smtClean="0"/>
              <a:t>Apply cold compress to the root of the nose and nape of the neck</a:t>
            </a:r>
            <a:endParaRPr lang="en-US" dirty="0" smtClean="0"/>
          </a:p>
          <a:p>
            <a:r>
              <a:rPr lang="en-US" dirty="0" smtClean="0"/>
              <a:t>Pinch tip of the nose for 15-20 minutes</a:t>
            </a:r>
            <a:endParaRPr lang="en-US" dirty="0" smtClean="0"/>
          </a:p>
          <a:p>
            <a:r>
              <a:rPr lang="en-US" dirty="0" smtClean="0"/>
              <a:t>Do not allow patient to swallow the blood or blood the nose</a:t>
            </a:r>
            <a:endParaRPr lang="en-US" dirty="0" smtClean="0"/>
          </a:p>
          <a:p>
            <a:endParaRPr lang="en-US" dirty="0" smtClean="0"/>
          </a:p>
          <a:p>
            <a:endParaRPr lang="en-US" dirty="0"/>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9" name="Rectangle 13"/>
          <p:cNvSpPr>
            <a:spLocks noChangeArrowheads="1"/>
          </p:cNvSpPr>
          <p:nvPr/>
        </p:nvSpPr>
        <p:spPr bwMode="auto">
          <a:xfrm>
            <a:off x="3352800" y="0"/>
            <a:ext cx="6781800" cy="609600"/>
          </a:xfrm>
          <a:prstGeom prst="rect">
            <a:avLst/>
          </a:prstGeom>
          <a:noFill/>
          <a:ln w="9525">
            <a:noFill/>
            <a:miter lim="800000"/>
          </a:ln>
        </p:spPr>
        <p:txBody>
          <a:bodyPr anchor="ctr"/>
          <a:lstStyle/>
          <a:p>
            <a:pPr eaLnBrk="1" hangingPunct="1">
              <a:lnSpc>
                <a:spcPct val="80000"/>
              </a:lnSpc>
            </a:pPr>
            <a:r>
              <a:rPr lang="en-US" sz="4000" dirty="0">
                <a:solidFill>
                  <a:schemeClr val="tx2"/>
                </a:solidFill>
                <a:latin typeface="Arial Black" panose="020B0A04020102020204" pitchFamily="1" charset="0"/>
              </a:rPr>
              <a:t>Nose bleeds</a:t>
            </a:r>
            <a:endParaRPr lang="en-US" sz="4400" dirty="0">
              <a:solidFill>
                <a:schemeClr val="tx2"/>
              </a:solidFill>
              <a:latin typeface="Arial Black" panose="020B0A04020102020204" pitchFamily="1" charset="0"/>
            </a:endParaRPr>
          </a:p>
        </p:txBody>
      </p:sp>
      <p:pic>
        <p:nvPicPr>
          <p:cNvPr id="55311" name="Picture 15" descr="28"/>
          <p:cNvPicPr>
            <a:picLocks noChangeAspect="1" noChangeArrowheads="1"/>
          </p:cNvPicPr>
          <p:nvPr/>
        </p:nvPicPr>
        <p:blipFill>
          <a:blip r:embed="rId1" cstate="print"/>
          <a:srcRect b="9196"/>
          <a:stretch>
            <a:fillRect/>
          </a:stretch>
        </p:blipFill>
        <p:spPr bwMode="auto">
          <a:xfrm>
            <a:off x="2819400" y="609601"/>
            <a:ext cx="6629400" cy="5715000"/>
          </a:xfrm>
          <a:prstGeom prst="rect">
            <a:avLst/>
          </a:prstGeom>
          <a:noFill/>
          <a:ln w="3175">
            <a:solidFill>
              <a:srgbClr val="000000"/>
            </a:solid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5311"/>
                                        </p:tgtEl>
                                        <p:attrNameLst>
                                          <p:attrName>style.visibility</p:attrName>
                                        </p:attrNameLst>
                                      </p:cBhvr>
                                      <p:to>
                                        <p:strVal val="visible"/>
                                      </p:to>
                                    </p:set>
                                    <p:animEffect transition="in" filter="dissolve">
                                      <p:cBhvr>
                                        <p:cTn id="7" dur="500"/>
                                        <p:tgtEl>
                                          <p:spTgt spid="55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422400" y="248920"/>
            <a:ext cx="9679940" cy="63131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itle 1"/>
          <p:cNvSpPr>
            <a:spLocks noGrp="1"/>
          </p:cNvSpPr>
          <p:nvPr>
            <p:ph type="title"/>
          </p:nvPr>
        </p:nvSpPr>
        <p:spPr>
          <a:xfrm>
            <a:off x="838200" y="365125"/>
            <a:ext cx="10515600" cy="716915"/>
          </a:xfrm>
        </p:spPr>
        <p:txBody>
          <a:bodyPr vert="horz" wrap="square" lIns="91440" tIns="45720" rIns="91440" bIns="45720" anchor="b" anchorCtr="0">
            <a:normAutofit fontScale="90000"/>
          </a:bodyPr>
          <a:p>
            <a:pPr eaLnBrk="1" hangingPunct="1"/>
            <a:r>
              <a:rPr lang="en-US" altLang="en-US" b="1" dirty="0"/>
              <a:t>FRACTURES</a:t>
            </a:r>
            <a:endParaRPr lang="en-US" altLang="en-US" b="1" dirty="0"/>
          </a:p>
        </p:txBody>
      </p:sp>
      <p:sp>
        <p:nvSpPr>
          <p:cNvPr id="3" name="Content Placeholder 2"/>
          <p:cNvSpPr>
            <a:spLocks noGrp="1"/>
          </p:cNvSpPr>
          <p:nvPr>
            <p:ph sz="quarter" idx="1"/>
          </p:nvPr>
        </p:nvSpPr>
        <p:spPr>
          <a:xfrm>
            <a:off x="1061085" y="1219200"/>
            <a:ext cx="10292715" cy="4937125"/>
          </a:xfrm>
        </p:spPr>
        <p:txBody>
          <a:bodyPr vert="horz" wrap="square" lIns="91440" tIns="45720" rIns="91440" bIns="45720" numCol="1" rtlCol="0" anchor="t" anchorCtr="0" compatLnSpc="1">
            <a:normAutofit/>
          </a:bodyPr>
          <a:lstStyle/>
          <a:p>
            <a:pPr marR="0" lvl="0" algn="l" defTabSz="914400" rtl="0" eaLnBrk="1" fontAlgn="auto" latinLnBrk="0" hangingPunct="1">
              <a:lnSpc>
                <a:spcPct val="100000"/>
              </a:lnSpc>
              <a:spcBef>
                <a:spcPts val="600"/>
              </a:spcBef>
              <a:spcAft>
                <a:spcPts val="0"/>
              </a:spcAft>
              <a:buClr>
                <a:schemeClr val="accent3"/>
              </a:buClr>
              <a:buSzPct val="76000"/>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DEFINITION</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It is a break in the continuity of the bone tissue.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
                <a:schemeClr val="accent3"/>
              </a:buClr>
              <a:buSzPct val="76000"/>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TYPES OF FRACTURES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Closed (simple)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no break in the skin over the fracture site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Open (compound</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 skin is broken over the site of the fracture. Broken bone may or may not be protruding through the  wound. The risk of infection is high.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Complicated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another injury directly associated with the fracture e.g. damage to the lungs caused by a fractured rib.</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4294967295"/>
          </p:nvPr>
        </p:nvPicPr>
        <p:blipFill>
          <a:blip r:embed="rId1"/>
          <a:stretch>
            <a:fillRect/>
          </a:stretch>
        </p:blipFill>
        <p:spPr>
          <a:xfrm>
            <a:off x="483235" y="288290"/>
            <a:ext cx="10351135" cy="64909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650240" y="225425"/>
            <a:ext cx="9408160" cy="53600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dirty="0">
                <a:latin typeface="Times New Roman" panose="02020603050405020304" pitchFamily="18" charset="0"/>
                <a:cs typeface="Times New Roman" panose="02020603050405020304" pitchFamily="18" charset="0"/>
              </a:rPr>
              <a:t>Wounds</a:t>
            </a:r>
            <a:endParaRPr lang="en-US" b="1" dirty="0">
              <a:latin typeface="Times New Roman" panose="02020603050405020304" pitchFamily="18" charset="0"/>
              <a:cs typeface="Times New Roman" panose="02020603050405020304" pitchFamily="18" charset="0"/>
            </a:endParaRPr>
          </a:p>
        </p:txBody>
      </p:sp>
      <p:sp>
        <p:nvSpPr>
          <p:cNvPr id="9221" name="Rectangle 5"/>
          <p:cNvSpPr>
            <a:spLocks noGrp="1" noChangeArrowheads="1"/>
          </p:cNvSpPr>
          <p:nvPr>
            <p:ph idx="1"/>
          </p:nvPr>
        </p:nvSpPr>
        <p:spPr/>
        <p:txBody>
          <a:bodyPr>
            <a:normAutofit/>
          </a:bodyPr>
          <a:lstStyle/>
          <a:p>
            <a:pPr algn="just">
              <a:lnSpc>
                <a:spcPct val="90000"/>
              </a:lnSpc>
            </a:pPr>
            <a:r>
              <a:rPr lang="en-US" dirty="0" smtClean="0"/>
              <a:t>A wound is a  break in the continuity of the skin or mucus membrane or it is injury </a:t>
            </a:r>
            <a:r>
              <a:rPr lang="en-US" dirty="0"/>
              <a:t>to soft </a:t>
            </a:r>
            <a:r>
              <a:rPr lang="en-US" dirty="0" smtClean="0"/>
              <a:t>tissue.</a:t>
            </a:r>
            <a:endParaRPr lang="en-US" dirty="0" smtClean="0"/>
          </a:p>
          <a:p>
            <a:pPr algn="just">
              <a:lnSpc>
                <a:spcPct val="90000"/>
              </a:lnSpc>
            </a:pPr>
            <a:r>
              <a:rPr lang="en-US" dirty="0" smtClean="0"/>
              <a:t>Wounds </a:t>
            </a:r>
            <a:r>
              <a:rPr lang="en-US" dirty="0"/>
              <a:t>can result in </a:t>
            </a:r>
            <a:r>
              <a:rPr lang="en-US" dirty="0" smtClean="0"/>
              <a:t>bleeding and infection</a:t>
            </a:r>
            <a:endParaRPr lang="en-US" dirty="0"/>
          </a:p>
          <a:p>
            <a:pPr algn="just">
              <a:lnSpc>
                <a:spcPct val="90000"/>
              </a:lnSpc>
            </a:pPr>
            <a:r>
              <a:rPr lang="en-US" dirty="0"/>
              <a:t>First aid </a:t>
            </a:r>
            <a:r>
              <a:rPr lang="en-US" dirty="0" smtClean="0"/>
              <a:t>is directed towards </a:t>
            </a:r>
            <a:r>
              <a:rPr lang="en-US" dirty="0"/>
              <a:t>controlling bleeding and preventing infection</a:t>
            </a:r>
            <a:endParaRPr lang="en-US" dirty="0"/>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042035" y="271780"/>
            <a:ext cx="11149965" cy="64871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Other types of fractures</a:t>
            </a:r>
            <a:endParaRPr lang="en-US"/>
          </a:p>
        </p:txBody>
      </p:sp>
      <p:pic>
        <p:nvPicPr>
          <p:cNvPr id="4" name="Content Placeholder 3"/>
          <p:cNvPicPr>
            <a:picLocks noChangeAspect="1"/>
          </p:cNvPicPr>
          <p:nvPr>
            <p:ph idx="1"/>
          </p:nvPr>
        </p:nvPicPr>
        <p:blipFill>
          <a:blip r:embed="rId1"/>
          <a:stretch>
            <a:fillRect/>
          </a:stretch>
        </p:blipFill>
        <p:spPr>
          <a:xfrm>
            <a:off x="511175" y="1212215"/>
            <a:ext cx="11029950" cy="56464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itle 1"/>
          <p:cNvSpPr>
            <a:spLocks noGrp="1"/>
          </p:cNvSpPr>
          <p:nvPr>
            <p:ph type="title"/>
          </p:nvPr>
        </p:nvSpPr>
        <p:spPr>
          <a:xfrm>
            <a:off x="838200" y="365125"/>
            <a:ext cx="10515600" cy="716915"/>
          </a:xfrm>
        </p:spPr>
        <p:txBody>
          <a:bodyPr vert="horz" wrap="square" lIns="91440" tIns="45720" rIns="91440" bIns="45720" anchor="b" anchorCtr="0">
            <a:normAutofit fontScale="90000"/>
          </a:bodyPr>
          <a:p>
            <a:pPr eaLnBrk="1" hangingPunct="1"/>
            <a:r>
              <a:rPr lang="en-US" altLang="en-US" b="1" dirty="0"/>
              <a:t>FRACTURES</a:t>
            </a:r>
            <a:endParaRPr lang="en-US" altLang="en-US" b="1" dirty="0"/>
          </a:p>
        </p:txBody>
      </p:sp>
      <p:sp>
        <p:nvSpPr>
          <p:cNvPr id="12290" name="Content Placeholder 2"/>
          <p:cNvSpPr>
            <a:spLocks noGrp="1"/>
          </p:cNvSpPr>
          <p:nvPr>
            <p:ph sz="quarter" idx="1"/>
          </p:nvPr>
        </p:nvSpPr>
        <p:spPr>
          <a:xfrm>
            <a:off x="838200" y="1219200"/>
            <a:ext cx="10315575" cy="4937125"/>
          </a:xfrm>
        </p:spPr>
        <p:txBody>
          <a:bodyPr vert="horz" wrap="square" lIns="91440" tIns="45720" rIns="91440" bIns="45720" anchor="t" anchorCtr="0"/>
          <a:p>
            <a:pPr eaLnBrk="1" hangingPunct="1">
              <a:buClr>
                <a:schemeClr val="accent1"/>
              </a:buClr>
              <a:buSzPct val="76000"/>
              <a:buFont typeface="Arial" panose="020B0604020202020204" pitchFamily="34" charset="0"/>
              <a:buNone/>
            </a:pPr>
            <a:r>
              <a:rPr lang="en-US" altLang="en-US" b="1" dirty="0"/>
              <a:t>SIGNS AND SYMPTOMS</a:t>
            </a:r>
            <a:endParaRPr lang="en-US" altLang="en-US" b="1" dirty="0"/>
          </a:p>
          <a:p>
            <a:pPr eaLnBrk="1" hangingPunct="1">
              <a:buClr>
                <a:schemeClr val="accent1"/>
              </a:buClr>
              <a:buSzPct val="76000"/>
              <a:buFont typeface="Arial" panose="020B0604020202020204" pitchFamily="34" charset="0"/>
              <a:buChar char="•"/>
            </a:pPr>
            <a:r>
              <a:rPr lang="en-US" altLang="en-US" dirty="0"/>
              <a:t>Hear or feel the bone snap.</a:t>
            </a:r>
            <a:endParaRPr lang="en-US" altLang="en-US" dirty="0"/>
          </a:p>
          <a:p>
            <a:pPr eaLnBrk="1" hangingPunct="1">
              <a:buClr>
                <a:schemeClr val="accent1"/>
              </a:buClr>
              <a:buSzPct val="76000"/>
              <a:buFont typeface="Arial" panose="020B0604020202020204" pitchFamily="34" charset="0"/>
              <a:buChar char="•"/>
            </a:pPr>
            <a:r>
              <a:rPr lang="en-US" altLang="en-US" dirty="0"/>
              <a:t>Severe pain and inability to move the part.</a:t>
            </a:r>
            <a:endParaRPr lang="en-US" altLang="en-US" dirty="0"/>
          </a:p>
          <a:p>
            <a:pPr eaLnBrk="1" hangingPunct="1">
              <a:buClr>
                <a:schemeClr val="accent1"/>
              </a:buClr>
              <a:buSzPct val="76000"/>
              <a:buFont typeface="Arial" panose="020B0604020202020204" pitchFamily="34" charset="0"/>
              <a:buChar char="•"/>
            </a:pPr>
            <a:r>
              <a:rPr lang="en-US" altLang="en-US" dirty="0"/>
              <a:t>Pain over the site of the fracture.</a:t>
            </a:r>
            <a:endParaRPr lang="en-US" altLang="en-US" dirty="0"/>
          </a:p>
          <a:p>
            <a:pPr eaLnBrk="1" hangingPunct="1">
              <a:buClr>
                <a:schemeClr val="accent1"/>
              </a:buClr>
              <a:buSzPct val="76000"/>
              <a:buFont typeface="Arial" panose="020B0604020202020204" pitchFamily="34" charset="0"/>
              <a:buChar char="•"/>
            </a:pPr>
            <a:r>
              <a:rPr lang="en-US" altLang="en-US" dirty="0"/>
              <a:t>Deformity - abnormal position of the limb and/or  shortening.</a:t>
            </a:r>
            <a:endParaRPr lang="en-US" altLang="en-US" dirty="0"/>
          </a:p>
          <a:p>
            <a:pPr eaLnBrk="1" hangingPunct="1">
              <a:buClr>
                <a:schemeClr val="accent1"/>
              </a:buClr>
              <a:buSzPct val="76000"/>
              <a:buFont typeface="Arial" panose="020B0604020202020204" pitchFamily="34" charset="0"/>
              <a:buChar char="•"/>
            </a:pPr>
            <a:r>
              <a:rPr lang="en-US" altLang="en-US" dirty="0"/>
              <a:t>Bruising.</a:t>
            </a:r>
            <a:endParaRPr lang="en-US" altLang="en-US" dirty="0"/>
          </a:p>
          <a:p>
            <a:pPr eaLnBrk="1" hangingPunct="1">
              <a:buClr>
                <a:schemeClr val="accent1"/>
              </a:buClr>
              <a:buSzPct val="76000"/>
              <a:buFont typeface="Arial" panose="020B0604020202020204" pitchFamily="34" charset="0"/>
              <a:buChar char="•"/>
            </a:pPr>
            <a:r>
              <a:rPr lang="en-US" altLang="en-US" dirty="0"/>
              <a:t>Swelling.</a:t>
            </a:r>
            <a:endParaRPr lang="en-US" altLang="en-US" dirty="0"/>
          </a:p>
          <a:p>
            <a:pPr eaLnBrk="1" hangingPunct="1">
              <a:buClr>
                <a:schemeClr val="accent1"/>
              </a:buClr>
              <a:buSzPct val="76000"/>
              <a:buFont typeface="Arial" panose="020B0604020202020204" pitchFamily="34" charset="0"/>
              <a:buChar char="•"/>
            </a:pPr>
            <a:r>
              <a:rPr lang="en-US" altLang="en-US" dirty="0"/>
              <a:t>Crepitus and movement at the fracture site.</a:t>
            </a:r>
            <a:endParaRPr lang="en-US" altLang="en-US" dirty="0"/>
          </a:p>
          <a:p>
            <a:pPr eaLnBrk="1" hangingPunct="1">
              <a:buClr>
                <a:schemeClr val="accent1"/>
              </a:buClr>
              <a:buSzPct val="76000"/>
              <a:buFont typeface="Arial" panose="020B0604020202020204" pitchFamily="34" charset="0"/>
              <a:buChar char="•"/>
            </a:pPr>
            <a:endParaRPr lang="en-US" altLang="en-US" dirty="0"/>
          </a:p>
          <a:p>
            <a:pPr eaLnBrk="1" hangingPunct="1">
              <a:buClr>
                <a:schemeClr val="accent1"/>
              </a:buClr>
              <a:buSzPct val="76000"/>
              <a:buFont typeface="Arial" panose="020B0604020202020204" pitchFamily="34" charset="0"/>
              <a:buChar char="•"/>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itle 1"/>
          <p:cNvSpPr>
            <a:spLocks noGrp="1"/>
          </p:cNvSpPr>
          <p:nvPr>
            <p:ph type="title"/>
          </p:nvPr>
        </p:nvSpPr>
        <p:spPr>
          <a:xfrm>
            <a:off x="838200" y="365125"/>
            <a:ext cx="10515600" cy="635635"/>
          </a:xfrm>
        </p:spPr>
        <p:txBody>
          <a:bodyPr vert="horz" wrap="square" lIns="91440" tIns="45720" rIns="91440" bIns="45720" anchor="b" anchorCtr="0">
            <a:normAutofit fontScale="90000"/>
          </a:bodyPr>
          <a:p>
            <a:pPr eaLnBrk="1" hangingPunct="1"/>
            <a:r>
              <a:rPr lang="en-US" altLang="en-US" b="1" dirty="0"/>
              <a:t>FRACTURES</a:t>
            </a:r>
            <a:endParaRPr lang="en-US" altLang="en-US" b="1" dirty="0"/>
          </a:p>
        </p:txBody>
      </p:sp>
      <p:sp>
        <p:nvSpPr>
          <p:cNvPr id="3" name="Content Placeholder 2"/>
          <p:cNvSpPr>
            <a:spLocks noGrp="1"/>
          </p:cNvSpPr>
          <p:nvPr>
            <p:ph sz="quarter" idx="1"/>
          </p:nvPr>
        </p:nvSpPr>
        <p:spPr>
          <a:xfrm>
            <a:off x="694055" y="1219200"/>
            <a:ext cx="9516745" cy="4937125"/>
          </a:xfrm>
        </p:spPr>
        <p:txBody>
          <a:bodyPr vert="horz" wrap="square" lIns="91440" tIns="45720" rIns="91440" bIns="45720" numCol="1" rtlCol="0" anchor="t" anchorCtr="0" compatLnSpc="1">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TREATMENT</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Send for help.</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Avoid moving the part or victim unnecessarily.</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If the fracture is compound, control the bleeding and apply a dressing to reduce the risk of infection.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Splint the limb to avoid movement of the fracture.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If possible, elevate the involved limb without moving the fracture e.g. place a fractured arm in a sling.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Keep the victim still until transport arrives to take the victim to hospital.</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Reassure the victim.</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Arrange for transfer to hospital.</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4294967295"/>
          </p:nvPr>
        </p:nvPicPr>
        <p:blipFill>
          <a:blip r:embed="rId1"/>
          <a:stretch>
            <a:fillRect/>
          </a:stretch>
        </p:blipFill>
        <p:spPr>
          <a:xfrm>
            <a:off x="300355" y="-189865"/>
            <a:ext cx="11891645" cy="65087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853440"/>
          </a:xfrm>
        </p:spPr>
        <p:txBody>
          <a:bodyPr vert="horz" wrap="square" lIns="91440" tIns="45720" rIns="91440" bIns="45720" numCol="1" rtlCol="0" anchor="b"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smtClean="0">
                <a:ln>
                  <a:noFill/>
                </a:ln>
                <a:solidFill>
                  <a:schemeClr val="tx2"/>
                </a:solidFill>
                <a:effectLst/>
                <a:uLnTx/>
                <a:uFillTx/>
                <a:latin typeface="+mj-lt"/>
                <a:ea typeface="+mj-ea"/>
                <a:cs typeface="+mj-cs"/>
              </a:rPr>
              <a:t>FIRST AID FOR SPECIFIC TYPES OF FRACTURES</a:t>
            </a:r>
            <a:endParaRPr kumimoji="0" lang="en-US" sz="32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Content Placeholder 2"/>
          <p:cNvSpPr>
            <a:spLocks noGrp="1"/>
          </p:cNvSpPr>
          <p:nvPr>
            <p:ph sz="quarter" idx="1"/>
          </p:nvPr>
        </p:nvSpPr>
        <p:spPr>
          <a:xfrm>
            <a:off x="837565" y="1219200"/>
            <a:ext cx="10516235" cy="4937125"/>
          </a:xfrm>
        </p:spPr>
        <p:txBody>
          <a:bodyPr vert="horz" wrap="square" lIns="91440" tIns="45720" rIns="91440" bIns="45720" numCol="1" rtlCol="0" anchor="t" anchorCtr="0" compatLnSpc="1">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Fracture of the Femur</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Splint the limb from the sole of the foot to just below the groin.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When splint is secure, bandage the limb to the good limb using the slings as straps tying the legs together at the hips, just above the knees (below if this interferes with the fracture) and at the ankles. Place padding between the legs as you do this.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Avoid pressure on the site of the break.</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Transport to hospital making sure that the legs are well supported during the lift into the vehicle.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46150"/>
          </a:xfrm>
        </p:spPr>
        <p:txBody>
          <a:bodyPr vert="horz" wrap="square" lIns="91440" tIns="45720" rIns="91440" bIns="45720" numCol="1" rtlCol="0" anchor="b"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smtClean="0">
                <a:ln>
                  <a:noFill/>
                </a:ln>
                <a:solidFill>
                  <a:schemeClr val="tx2"/>
                </a:solidFill>
                <a:effectLst/>
                <a:uLnTx/>
                <a:uFillTx/>
                <a:latin typeface="+mj-lt"/>
                <a:ea typeface="+mj-ea"/>
                <a:cs typeface="+mj-cs"/>
              </a:rPr>
              <a:t>FIRST AID FOR SPECIFIC TYPES OF FRACTURES</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Content Placeholder 2"/>
          <p:cNvSpPr>
            <a:spLocks noGrp="1"/>
          </p:cNvSpPr>
          <p:nvPr>
            <p:ph sz="quarter" idx="1"/>
          </p:nvPr>
        </p:nvSpPr>
        <p:spPr>
          <a:xfrm>
            <a:off x="969645" y="1676400"/>
            <a:ext cx="10563860" cy="4526280"/>
          </a:xfrm>
        </p:spPr>
        <p:txBody>
          <a:bodyPr vert="horz" wrap="square" lIns="91440" tIns="45720" rIns="91440" bIns="45720" numCol="1" rtlCol="0" anchor="t" anchorCtr="0" compatLnSpc="1">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Fracture of the Tibia</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Use 2 splints to immobilize the tibia:</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-place a long splint on the outside of the leg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place a short splint on the inside of the leg.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secure with sling straps at ankles, above and below           knee.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Provide transport to hospital.</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NB: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Fractures of the tibia are commonly compound.  Treat the bleeding first avoiding movement at the fracture site.  You may need to use a ring dressing to place over the protruding bone.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647065"/>
          </a:xfrm>
        </p:spPr>
        <p:txBody>
          <a:bodyPr vert="horz" wrap="square" lIns="91440" tIns="45720" rIns="91440" bIns="45720" numCol="1" rtlCol="0" anchor="b"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smtClean="0">
                <a:ln>
                  <a:noFill/>
                </a:ln>
                <a:solidFill>
                  <a:schemeClr val="tx2"/>
                </a:solidFill>
                <a:effectLst/>
                <a:uLnTx/>
                <a:uFillTx/>
                <a:latin typeface="+mj-lt"/>
                <a:ea typeface="+mj-ea"/>
                <a:cs typeface="+mj-cs"/>
              </a:rPr>
              <a:t>FIRST AID FOR SPECIFIC TYPES OF FRACTURES</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Content Placeholder 2"/>
          <p:cNvSpPr>
            <a:spLocks noGrp="1"/>
          </p:cNvSpPr>
          <p:nvPr>
            <p:ph sz="quarter" idx="1"/>
          </p:nvPr>
        </p:nvSpPr>
        <p:spPr>
          <a:xfrm>
            <a:off x="1003300" y="1219200"/>
            <a:ext cx="9207500" cy="4937125"/>
          </a:xfrm>
        </p:spPr>
        <p:txBody>
          <a:bodyPr vert="horz" wrap="square" lIns="91440" tIns="45720" rIns="91440" bIns="45720" numCol="1" rtlCol="0" anchor="t" anchorCtr="0" compatLnSpc="1">
            <a:normAutofit fontScale="85000" lnSpcReduction="2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Fracture of the </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Humerus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Apply a splint and tie it in place with strap triangular bandages above and below the fracture site.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Place a pad in the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axilla</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strap the elbow to the side of the      chest.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Support the arm at the wrist joint using a collar and cuff. If the victim is wearing a jacket, the sleeve of the jacket can be to the chest in order to support the arm across the chest.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Provide transport to hospital.</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Fracture of the Radius and Ulna</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Splint the forearm from the elbow to the hand.</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Support the arm in a broad sling.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Provide transport to hospital.</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705485"/>
          </a:xfrm>
        </p:spPr>
        <p:txBody>
          <a:bodyPr vert="horz" wrap="square" lIns="91440" tIns="45720" rIns="91440" bIns="45720" numCol="1" rtlCol="0" anchor="b"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smtClean="0">
                <a:ln>
                  <a:noFill/>
                </a:ln>
                <a:solidFill>
                  <a:schemeClr val="tx2"/>
                </a:solidFill>
                <a:effectLst/>
                <a:uLnTx/>
                <a:uFillTx/>
                <a:latin typeface="+mj-lt"/>
                <a:ea typeface="+mj-ea"/>
                <a:cs typeface="+mj-cs"/>
              </a:rPr>
              <a:t>FIRST AID FOR SPECIFIC TYPES OF FRACTURES</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Content Placeholder 2"/>
          <p:cNvSpPr>
            <a:spLocks noGrp="1"/>
          </p:cNvSpPr>
          <p:nvPr>
            <p:ph sz="quarter" idx="1"/>
          </p:nvPr>
        </p:nvSpPr>
        <p:spPr>
          <a:xfrm>
            <a:off x="394335" y="1219200"/>
            <a:ext cx="11472545" cy="4937125"/>
          </a:xfrm>
        </p:spPr>
        <p:txBody>
          <a:bodyPr vert="horz" wrap="square" lIns="91440" tIns="45720" rIns="91440" bIns="45720" numCol="1" rtlCol="0" anchor="t" anchorCtr="0" compatLnSpc="1">
            <a:normAutofit fontScale="925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Fracture of the clavicle.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Support the affected arm in a sling or a broad sling.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Provide transport to hospital.</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Fracture of the skull.</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Suspect a fracture of the skull if the person has had a blow to the head. There is a high risk of brain injury caused by a blow to the head.</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	Assess the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ABC</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	Assess the level of consciousness of the patient.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c)	If the victim is conscious, be aware of any changes in his alertness or mental clarity.</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	If the victim is unconscious, place him in the semi-prone position.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716915"/>
          </a:xfrm>
        </p:spPr>
        <p:txBody>
          <a:bodyPr vert="horz" wrap="square" lIns="91440" tIns="45720" rIns="91440" bIns="45720" numCol="1" rtlCol="0" anchor="b"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smtClean="0">
                <a:ln>
                  <a:noFill/>
                </a:ln>
                <a:solidFill>
                  <a:schemeClr val="tx2"/>
                </a:solidFill>
                <a:effectLst/>
                <a:uLnTx/>
                <a:uFillTx/>
                <a:latin typeface="+mj-lt"/>
                <a:ea typeface="+mj-ea"/>
                <a:cs typeface="+mj-cs"/>
              </a:rPr>
              <a:t>FIRST AID FOR SPECIFIC TYPES OF FRACTURES</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8434" name="Content Placeholder 2"/>
          <p:cNvSpPr>
            <a:spLocks noGrp="1"/>
          </p:cNvSpPr>
          <p:nvPr>
            <p:ph sz="quarter" idx="1"/>
          </p:nvPr>
        </p:nvSpPr>
        <p:spPr>
          <a:xfrm>
            <a:off x="1096010" y="1219200"/>
            <a:ext cx="9885045" cy="4937125"/>
          </a:xfrm>
        </p:spPr>
        <p:txBody>
          <a:bodyPr vert="horz" wrap="square" lIns="91440" tIns="45720" rIns="91440" bIns="45720" anchor="t" anchorCtr="0"/>
          <a:p>
            <a:pPr eaLnBrk="1" hangingPunct="1">
              <a:buClr>
                <a:schemeClr val="accent1"/>
              </a:buClr>
              <a:buSzPct val="76000"/>
              <a:buFont typeface="Arial" panose="020B0604020202020204" pitchFamily="34" charset="0"/>
              <a:buChar char="•"/>
            </a:pPr>
            <a:r>
              <a:rPr lang="en-US" altLang="en-US" dirty="0"/>
              <a:t>Check the ears for signs of blood or clear fluid.  If found, place a clean pad over the ear to prevent the entry of infection.</a:t>
            </a:r>
            <a:endParaRPr lang="en-US" altLang="en-US" dirty="0"/>
          </a:p>
          <a:p>
            <a:pPr eaLnBrk="1" hangingPunct="1">
              <a:buClr>
                <a:schemeClr val="accent1"/>
              </a:buClr>
              <a:buSzPct val="76000"/>
              <a:buFont typeface="Arial" panose="020B0604020202020204" pitchFamily="34" charset="0"/>
              <a:buChar char="•"/>
            </a:pPr>
            <a:r>
              <a:rPr lang="en-US" altLang="en-US" dirty="0"/>
              <a:t>Treat any bleeding from a head wound caused by the blow.</a:t>
            </a:r>
            <a:endParaRPr lang="en-US" altLang="en-US" dirty="0"/>
          </a:p>
          <a:p>
            <a:pPr eaLnBrk="1" hangingPunct="1">
              <a:buClr>
                <a:schemeClr val="accent1"/>
              </a:buClr>
              <a:buSzPct val="76000"/>
              <a:buFont typeface="Arial" panose="020B0604020202020204" pitchFamily="34" charset="0"/>
              <a:buChar char="•"/>
            </a:pPr>
            <a:r>
              <a:rPr lang="en-US" altLang="en-US" dirty="0"/>
              <a:t>Avoid moving the victim unnecessarily.</a:t>
            </a:r>
            <a:endParaRPr lang="en-US" altLang="en-US" dirty="0"/>
          </a:p>
          <a:p>
            <a:pPr eaLnBrk="1" hangingPunct="1">
              <a:buClr>
                <a:schemeClr val="accent1"/>
              </a:buClr>
              <a:buSzPct val="76000"/>
              <a:buFont typeface="Arial" panose="020B0604020202020204" pitchFamily="34" charset="0"/>
              <a:buChar char="•"/>
            </a:pPr>
            <a:r>
              <a:rPr lang="en-US" altLang="en-US" dirty="0"/>
              <a:t>Provide immediate transport to hospital.</a:t>
            </a:r>
            <a:endParaRPr lang="en-US" altLang="en-US" dirty="0"/>
          </a:p>
          <a:p>
            <a:pPr marL="0" indent="0" eaLnBrk="1" hangingPunct="1">
              <a:buClr>
                <a:schemeClr val="accent1"/>
              </a:buClr>
              <a:buSzPct val="76000"/>
              <a:buFont typeface="Arial" panose="020B0604020202020204" pitchFamily="34" charset="0"/>
              <a:buNone/>
            </a:pPr>
            <a:endParaRPr lang="en-US" altLang="en-US" dirty="0"/>
          </a:p>
          <a:p>
            <a:pPr eaLnBrk="1" hangingPunct="1">
              <a:buClr>
                <a:schemeClr val="accent1"/>
              </a:buClr>
              <a:buSzPct val="76000"/>
              <a:buFont typeface="Arial" panose="020B0604020202020204" pitchFamily="34" charset="0"/>
              <a:buChar cha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b="1" dirty="0" smtClean="0"/>
              <a:t>Types of wounds</a:t>
            </a:r>
            <a:endParaRPr lang="en-US" b="1" dirty="0"/>
          </a:p>
        </p:txBody>
      </p:sp>
      <p:sp>
        <p:nvSpPr>
          <p:cNvPr id="3" name="Content Placeholder 2"/>
          <p:cNvSpPr>
            <a:spLocks noGrp="1"/>
          </p:cNvSpPr>
          <p:nvPr>
            <p:ph idx="1"/>
          </p:nvPr>
        </p:nvSpPr>
        <p:spPr>
          <a:xfrm>
            <a:off x="774065" y="990600"/>
            <a:ext cx="10781665" cy="5135880"/>
          </a:xfrm>
        </p:spPr>
        <p:txBody>
          <a:bodyPr>
            <a:normAutofit lnSpcReduction="10000"/>
          </a:bodyPr>
          <a:lstStyle/>
          <a:p>
            <a:pPr algn="just">
              <a:lnSpc>
                <a:spcPct val="90000"/>
              </a:lnSpc>
            </a:pPr>
            <a:r>
              <a:rPr lang="en-US" b="1" dirty="0" smtClean="0"/>
              <a:t>Abrasion</a:t>
            </a:r>
            <a:r>
              <a:rPr lang="en-US" dirty="0" smtClean="0"/>
              <a:t>  - skin scraped off, bleeding is limited</a:t>
            </a:r>
            <a:endParaRPr lang="en-US" b="1" dirty="0" smtClean="0"/>
          </a:p>
          <a:p>
            <a:pPr algn="just">
              <a:lnSpc>
                <a:spcPct val="90000"/>
              </a:lnSpc>
            </a:pPr>
            <a:r>
              <a:rPr lang="en-US" b="1" dirty="0" smtClean="0"/>
              <a:t>Incision</a:t>
            </a:r>
            <a:r>
              <a:rPr lang="en-US" dirty="0" smtClean="0"/>
              <a:t> – cut with sharp object such as knife, scissors, razor blade, </a:t>
            </a:r>
            <a:endParaRPr lang="en-US" dirty="0" smtClean="0"/>
          </a:p>
          <a:p>
            <a:pPr algn="just">
              <a:lnSpc>
                <a:spcPct val="90000"/>
              </a:lnSpc>
            </a:pPr>
            <a:r>
              <a:rPr lang="en-US" dirty="0" smtClean="0"/>
              <a:t>If cut is deep, bleeding can be heavy, also can have damage to muscles and nerves.</a:t>
            </a:r>
            <a:endParaRPr lang="en-US" b="1" dirty="0" smtClean="0"/>
          </a:p>
          <a:p>
            <a:pPr algn="just">
              <a:lnSpc>
                <a:spcPct val="90000"/>
              </a:lnSpc>
            </a:pPr>
            <a:r>
              <a:rPr lang="en-US" b="1" dirty="0" smtClean="0"/>
              <a:t>Laceration</a:t>
            </a:r>
            <a:r>
              <a:rPr lang="en-US" dirty="0" smtClean="0"/>
              <a:t> – tearing of tissues  from excessive force from blunt object, it has jagged edges and bleeding may be heavy.  </a:t>
            </a:r>
            <a:endParaRPr lang="en-US" dirty="0" smtClean="0"/>
          </a:p>
          <a:p>
            <a:pPr algn="just">
              <a:lnSpc>
                <a:spcPct val="90000"/>
              </a:lnSpc>
            </a:pPr>
            <a:r>
              <a:rPr lang="en-US" dirty="0" smtClean="0"/>
              <a:t>Deep lacerations may become infected </a:t>
            </a:r>
            <a:endParaRPr lang="en-US" dirty="0" smtClean="0"/>
          </a:p>
          <a:p>
            <a:pPr algn="just">
              <a:lnSpc>
                <a:spcPct val="90000"/>
              </a:lnSpc>
            </a:pPr>
            <a:r>
              <a:rPr lang="en-US" b="1" dirty="0">
                <a:sym typeface="+mn-ea"/>
              </a:rPr>
              <a:t>Puncture</a:t>
            </a:r>
            <a:r>
              <a:rPr lang="en-US" dirty="0">
                <a:sym typeface="+mn-ea"/>
              </a:rPr>
              <a:t> </a:t>
            </a:r>
            <a:r>
              <a:rPr lang="en-US" dirty="0" smtClean="0">
                <a:sym typeface="+mn-ea"/>
              </a:rPr>
              <a:t>–Caused by sharp object (pin, nail, bullet, spear etc.) </a:t>
            </a:r>
            <a:endParaRPr lang="en-US" dirty="0" smtClean="0"/>
          </a:p>
          <a:p>
            <a:pPr algn="just">
              <a:lnSpc>
                <a:spcPct val="90000"/>
              </a:lnSpc>
            </a:pPr>
            <a:r>
              <a:rPr lang="en-US" dirty="0" smtClean="0">
                <a:sym typeface="+mn-ea"/>
              </a:rPr>
              <a:t> It can be deep or narrow</a:t>
            </a:r>
            <a:endParaRPr lang="en-US" dirty="0" smtClean="0"/>
          </a:p>
          <a:p>
            <a:pPr algn="just">
              <a:lnSpc>
                <a:spcPct val="90000"/>
              </a:lnSpc>
            </a:pPr>
            <a:r>
              <a:rPr lang="en-US" dirty="0" smtClean="0">
                <a:sym typeface="+mn-ea"/>
              </a:rPr>
              <a:t>It can be dangerous because of damage to internal organs</a:t>
            </a:r>
            <a:endParaRPr lang="en-US" dirty="0" smtClean="0"/>
          </a:p>
          <a:p>
            <a:pPr algn="just">
              <a:lnSpc>
                <a:spcPct val="90000"/>
              </a:lnSpc>
            </a:pPr>
            <a:r>
              <a:rPr lang="en-US" dirty="0" smtClean="0">
                <a:sym typeface="+mn-ea"/>
              </a:rPr>
              <a:t>External bleeding can be </a:t>
            </a:r>
            <a:r>
              <a:rPr lang="en-US" dirty="0">
                <a:sym typeface="+mn-ea"/>
              </a:rPr>
              <a:t>minimal, may lead to </a:t>
            </a:r>
            <a:r>
              <a:rPr lang="en-US" dirty="0" smtClean="0">
                <a:sym typeface="+mn-ea"/>
              </a:rPr>
              <a:t>infection.</a:t>
            </a:r>
            <a:endParaRPr lang="en-US" b="1" dirty="0"/>
          </a:p>
          <a:p>
            <a:pPr marL="0" indent="0">
              <a:buNone/>
            </a:pPr>
            <a:endParaRPr lang="en-US" dirty="0"/>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4294967295"/>
          </p:nvPr>
        </p:nvPicPr>
        <p:blipFill>
          <a:blip r:embed="rId1"/>
          <a:stretch>
            <a:fillRect/>
          </a:stretch>
        </p:blipFill>
        <p:spPr>
          <a:xfrm>
            <a:off x="0" y="-74930"/>
            <a:ext cx="12071985" cy="65773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420370" y="0"/>
            <a:ext cx="11467465" cy="657415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396875" y="0"/>
            <a:ext cx="10846435" cy="665543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892175" y="482600"/>
            <a:ext cx="9558020" cy="597598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69850" y="88265"/>
            <a:ext cx="12375515" cy="724090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33680" y="0"/>
            <a:ext cx="12189460" cy="6781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454660" y="248920"/>
            <a:ext cx="11570335" cy="660844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itle 1"/>
          <p:cNvSpPr>
            <a:spLocks noGrp="1"/>
          </p:cNvSpPr>
          <p:nvPr>
            <p:ph type="title"/>
          </p:nvPr>
        </p:nvSpPr>
        <p:spPr>
          <a:xfrm>
            <a:off x="838200" y="365125"/>
            <a:ext cx="10515600" cy="601980"/>
          </a:xfrm>
        </p:spPr>
        <p:txBody>
          <a:bodyPr vert="horz" wrap="square" lIns="91440" tIns="45720" rIns="91440" bIns="45720" anchor="b" anchorCtr="0">
            <a:normAutofit fontScale="90000"/>
          </a:bodyPr>
          <a:p>
            <a:pPr eaLnBrk="1" hangingPunct="1"/>
            <a:r>
              <a:rPr lang="en-US" altLang="en-US" b="1" dirty="0"/>
              <a:t>DISLOCATION</a:t>
            </a:r>
            <a:endParaRPr lang="en-US" altLang="en-US" b="1" dirty="0"/>
          </a:p>
        </p:txBody>
      </p:sp>
      <p:sp>
        <p:nvSpPr>
          <p:cNvPr id="3" name="Content Placeholder 2"/>
          <p:cNvSpPr>
            <a:spLocks noGrp="1"/>
          </p:cNvSpPr>
          <p:nvPr>
            <p:ph sz="quarter" idx="1"/>
          </p:nvPr>
        </p:nvSpPr>
        <p:spPr>
          <a:xfrm>
            <a:off x="945515" y="1219200"/>
            <a:ext cx="10116185" cy="4937125"/>
          </a:xfrm>
        </p:spPr>
        <p:txBody>
          <a:bodyPr vert="horz" wrap="square" lIns="91440" tIns="45720" rIns="91440" bIns="45720" numCol="1" rtlCol="0" anchor="t" anchorCtr="0" compatLnSpc="1">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DEFINITION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 dislocation is when the joint is pulled out of its normal position. There is tearing of the ligament and capsule.  Dislocation can occur with or without a fracture.  Common sites of dislocation are the shoulder joint, thumb, fingers and lower jaw.</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SIGNS AND SYMPTOMS</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Deformity - in most joints there is obvious deformity.</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Severe, nauseating pain.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Complete loss of function and normal movement of that joint.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Swelling and bruising.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Title 1"/>
          <p:cNvSpPr>
            <a:spLocks noGrp="1"/>
          </p:cNvSpPr>
          <p:nvPr>
            <p:ph type="title"/>
          </p:nvPr>
        </p:nvSpPr>
        <p:spPr>
          <a:xfrm>
            <a:off x="838200" y="365125"/>
            <a:ext cx="10515600" cy="566420"/>
          </a:xfrm>
        </p:spPr>
        <p:txBody>
          <a:bodyPr vert="horz" wrap="square" lIns="91440" tIns="45720" rIns="91440" bIns="45720" anchor="b" anchorCtr="0">
            <a:normAutofit fontScale="90000"/>
          </a:bodyPr>
          <a:p>
            <a:pPr eaLnBrk="1" hangingPunct="1"/>
            <a:r>
              <a:rPr lang="en-US" altLang="en-US" b="1" dirty="0"/>
              <a:t>DISLOCATION</a:t>
            </a:r>
            <a:endParaRPr lang="en-US" altLang="en-US" b="1" dirty="0"/>
          </a:p>
        </p:txBody>
      </p:sp>
      <p:sp>
        <p:nvSpPr>
          <p:cNvPr id="3" name="Content Placeholder 2"/>
          <p:cNvSpPr>
            <a:spLocks noGrp="1"/>
          </p:cNvSpPr>
          <p:nvPr>
            <p:ph sz="quarter" idx="1"/>
          </p:nvPr>
        </p:nvSpPr>
        <p:spPr>
          <a:xfrm>
            <a:off x="1085215" y="1219200"/>
            <a:ext cx="9125585" cy="4937125"/>
          </a:xfrm>
        </p:spPr>
        <p:txBody>
          <a:bodyPr vert="horz" wrap="square" lIns="91440" tIns="45720" rIns="91440" bIns="45720" numCol="1" rtlCol="0" anchor="t" anchorCtr="0" compatLnSpc="1">
            <a:normAutofit/>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TREATMENT</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limb/joint should be supported securely to avoid unnecessary movement.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 cold compress may be applied to reduce the swelling and reduce the pain.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Take to hospital.</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Never try and reduce the dislocation.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N.P.O. - as will need manipulation under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anaesthetic</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itle 1"/>
          <p:cNvSpPr>
            <a:spLocks noGrp="1"/>
          </p:cNvSpPr>
          <p:nvPr>
            <p:ph type="title"/>
          </p:nvPr>
        </p:nvSpPr>
        <p:spPr>
          <a:xfrm>
            <a:off x="838200" y="365125"/>
            <a:ext cx="10515600" cy="716915"/>
          </a:xfrm>
        </p:spPr>
        <p:txBody>
          <a:bodyPr vert="horz" wrap="square" lIns="91440" tIns="45720" rIns="91440" bIns="45720" anchor="b" anchorCtr="0">
            <a:normAutofit fontScale="90000"/>
          </a:bodyPr>
          <a:p>
            <a:pPr eaLnBrk="1" hangingPunct="1"/>
            <a:r>
              <a:rPr lang="en-US" altLang="en-US" b="1" dirty="0"/>
              <a:t>SPRAINS AND STRAINS</a:t>
            </a:r>
            <a:endParaRPr lang="en-US" altLang="en-US" b="1" dirty="0"/>
          </a:p>
        </p:txBody>
      </p:sp>
      <p:sp>
        <p:nvSpPr>
          <p:cNvPr id="3" name="Content Placeholder 2"/>
          <p:cNvSpPr>
            <a:spLocks noGrp="1"/>
          </p:cNvSpPr>
          <p:nvPr>
            <p:ph sz="quarter" idx="1"/>
          </p:nvPr>
        </p:nvSpPr>
        <p:spPr>
          <a:xfrm>
            <a:off x="957580" y="1219200"/>
            <a:ext cx="9253220" cy="4937125"/>
          </a:xfrm>
        </p:spPr>
        <p:txBody>
          <a:bodyPr vert="horz" wrap="square" lIns="91440" tIns="45720" rIns="91440" bIns="45720" numCol="1" rtlCol="0" anchor="t" anchorCtr="0" compatLnSpc="1">
            <a:normAutofit/>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SPRAIN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 sprain is an injury to a ligament or muscle tendon of a joint caused by sudden twisting or wrenching.  There is partial stretching or tearing of these structures, injuries of blood vessels without dislocation or fracture.  The commonest joints to be sprained are the ankle and wrist.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STRAIN</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 strain is an injury to a muscle that results from overstretching. It may be associated with a sprain or a fracture.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1981200" y="0"/>
            <a:ext cx="8229600" cy="990600"/>
          </a:xfrm>
        </p:spPr>
        <p:txBody>
          <a:bodyPr>
            <a:normAutofit/>
          </a:bodyPr>
          <a:lstStyle/>
          <a:p>
            <a:r>
              <a:rPr lang="en-US" b="1" dirty="0" smtClean="0"/>
              <a:t>Types of Wounds </a:t>
            </a:r>
            <a:r>
              <a:rPr lang="en-US" b="1" dirty="0"/>
              <a:t>cont</a:t>
            </a:r>
            <a:r>
              <a:rPr lang="en-US" dirty="0"/>
              <a:t>.</a:t>
            </a:r>
            <a:endParaRPr lang="en-US" dirty="0"/>
          </a:p>
        </p:txBody>
      </p:sp>
      <p:sp>
        <p:nvSpPr>
          <p:cNvPr id="53253" name="Rectangle 5"/>
          <p:cNvSpPr>
            <a:spLocks noGrp="1" noChangeArrowheads="1"/>
          </p:cNvSpPr>
          <p:nvPr>
            <p:ph idx="1"/>
          </p:nvPr>
        </p:nvSpPr>
        <p:spPr>
          <a:xfrm>
            <a:off x="957580" y="914400"/>
            <a:ext cx="10208260" cy="5212080"/>
          </a:xfrm>
        </p:spPr>
        <p:txBody>
          <a:bodyPr>
            <a:noAutofit/>
          </a:bodyPr>
          <a:lstStyle/>
          <a:p>
            <a:pPr algn="just">
              <a:lnSpc>
                <a:spcPct val="90000"/>
              </a:lnSpc>
            </a:pPr>
            <a:r>
              <a:rPr lang="en-US" b="1" dirty="0"/>
              <a:t>Avulsion</a:t>
            </a:r>
            <a:r>
              <a:rPr lang="en-US" dirty="0"/>
              <a:t> – Tissue torn or separated from the body, bleeding is heavy, important to preserve the body part because a surgeon may be able to reattach it.</a:t>
            </a:r>
            <a:endParaRPr lang="en-US" dirty="0"/>
          </a:p>
          <a:p>
            <a:pPr>
              <a:lnSpc>
                <a:spcPct val="90000"/>
              </a:lnSpc>
            </a:pPr>
            <a:r>
              <a:rPr lang="en-US" b="1" dirty="0" smtClean="0">
                <a:sym typeface="+mn-ea"/>
              </a:rPr>
              <a:t>Contusion-  </a:t>
            </a:r>
            <a:r>
              <a:rPr lang="en-US" dirty="0" smtClean="0">
                <a:sym typeface="+mn-ea"/>
              </a:rPr>
              <a:t>this is a bruised,  skin is not torn but hematoma is produced (collection of blood under the skin).</a:t>
            </a:r>
            <a:endParaRPr lang="en-US" dirty="0" smtClean="0"/>
          </a:p>
          <a:p>
            <a:pPr>
              <a:lnSpc>
                <a:spcPct val="90000"/>
              </a:lnSpc>
            </a:pPr>
            <a:r>
              <a:rPr lang="en-US" dirty="0" smtClean="0">
                <a:sym typeface="+mn-ea"/>
              </a:rPr>
              <a:t>Usually caused by blunt objects </a:t>
            </a:r>
            <a:endParaRPr lang="en-US" dirty="0" smtClean="0"/>
          </a:p>
          <a:p>
            <a:pPr algn="just">
              <a:lnSpc>
                <a:spcPct val="90000"/>
              </a:lnSpc>
            </a:pPr>
            <a:endParaRPr lang="en-US" dirty="0"/>
          </a:p>
        </p:txBody>
      </p:sp>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itle 1"/>
          <p:cNvSpPr>
            <a:spLocks noGrp="1"/>
          </p:cNvSpPr>
          <p:nvPr>
            <p:ph type="title"/>
          </p:nvPr>
        </p:nvSpPr>
        <p:spPr>
          <a:xfrm>
            <a:off x="838200" y="365125"/>
            <a:ext cx="10515600" cy="509270"/>
          </a:xfrm>
        </p:spPr>
        <p:txBody>
          <a:bodyPr vert="horz" wrap="square" lIns="91440" tIns="45720" rIns="91440" bIns="45720" anchor="b" anchorCtr="0">
            <a:normAutofit fontScale="90000"/>
          </a:bodyPr>
          <a:p>
            <a:pPr eaLnBrk="1" hangingPunct="1"/>
            <a:r>
              <a:rPr lang="en-US" altLang="en-US" b="1" dirty="0"/>
              <a:t>SPRAINS AND STRAINS</a:t>
            </a:r>
            <a:endParaRPr lang="en-US" altLang="en-US" b="1" dirty="0"/>
          </a:p>
        </p:txBody>
      </p:sp>
      <p:sp>
        <p:nvSpPr>
          <p:cNvPr id="3" name="Content Placeholder 2"/>
          <p:cNvSpPr>
            <a:spLocks noGrp="1"/>
          </p:cNvSpPr>
          <p:nvPr>
            <p:ph sz="quarter" idx="1"/>
          </p:nvPr>
        </p:nvSpPr>
        <p:spPr>
          <a:xfrm>
            <a:off x="1118870" y="1219200"/>
            <a:ext cx="9091930" cy="4937125"/>
          </a:xfrm>
        </p:spPr>
        <p:txBody>
          <a:bodyPr vert="horz" wrap="square" lIns="91440" tIns="45720" rIns="91440" bIns="45720" numCol="1" rtlCol="0" anchor="t" anchorCtr="0" compatLnSpc="1">
            <a:normAutofit/>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SIGNS AND SYMPTOMS</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Pain especially on movement or weight-bearing.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Swelling.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Bruising.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Decreased movement. If the ankle is involved the victim will walk with a limp or not be able to walk at all.</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itle 1"/>
          <p:cNvSpPr>
            <a:spLocks noGrp="1"/>
          </p:cNvSpPr>
          <p:nvPr>
            <p:ph type="title"/>
          </p:nvPr>
        </p:nvSpPr>
        <p:spPr>
          <a:xfrm>
            <a:off x="838200" y="365125"/>
            <a:ext cx="10515600" cy="509270"/>
          </a:xfrm>
        </p:spPr>
        <p:txBody>
          <a:bodyPr vert="horz" wrap="square" lIns="91440" tIns="45720" rIns="91440" bIns="45720" anchor="b" anchorCtr="0">
            <a:normAutofit fontScale="90000"/>
          </a:bodyPr>
          <a:p>
            <a:pPr eaLnBrk="1" hangingPunct="1"/>
            <a:r>
              <a:rPr lang="en-US" altLang="en-US" b="1" dirty="0"/>
              <a:t>SPRAINS AND STRAINS</a:t>
            </a:r>
            <a:endParaRPr lang="en-US" altLang="en-US" b="1" dirty="0"/>
          </a:p>
        </p:txBody>
      </p:sp>
      <p:sp>
        <p:nvSpPr>
          <p:cNvPr id="3" name="Content Placeholder 2"/>
          <p:cNvSpPr>
            <a:spLocks noGrp="1"/>
          </p:cNvSpPr>
          <p:nvPr>
            <p:ph sz="quarter" idx="1"/>
          </p:nvPr>
        </p:nvSpPr>
        <p:spPr>
          <a:xfrm>
            <a:off x="1003300" y="1219200"/>
            <a:ext cx="10057765" cy="4937125"/>
          </a:xfrm>
        </p:spPr>
        <p:txBody>
          <a:bodyPr vert="horz" wrap="square" lIns="91440" tIns="45720" rIns="91440" bIns="45720" numCol="1" rtlCol="0" anchor="t" anchorCtr="0" compatLnSpc="1">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TREATMENT </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Rest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Ice - an ice pack or cold compress applied to the part will reduce the swelling and help to relieve the pain.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C</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Compression - a figure of 8 crepe bandage should be applied to help to reduce the swelling and support the joint.  A pad placed directly over the swelling will help to increase the compression and provide some splinting.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Elevation - the part should be elevated above the level of the heart in order to reduce swelling.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There is a risk that bones may have been fractured.  If in doubt, treat as for a fracture and get the victim to hospital for X-ray.</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4294967295"/>
          </p:nvPr>
        </p:nvPicPr>
        <p:blipFill>
          <a:blip r:embed="rId1"/>
          <a:stretch>
            <a:fillRect/>
          </a:stretch>
        </p:blipFill>
        <p:spPr>
          <a:xfrm>
            <a:off x="0" y="234315"/>
            <a:ext cx="12191365" cy="678561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itle 1"/>
          <p:cNvSpPr>
            <a:spLocks noGrp="1"/>
          </p:cNvSpPr>
          <p:nvPr>
            <p:ph type="title"/>
          </p:nvPr>
        </p:nvSpPr>
        <p:spPr>
          <a:xfrm>
            <a:off x="838200" y="365125"/>
            <a:ext cx="10515600" cy="613410"/>
          </a:xfrm>
        </p:spPr>
        <p:txBody>
          <a:bodyPr vert="horz" wrap="square" lIns="91440" tIns="45720" rIns="91440" bIns="45720" anchor="b" anchorCtr="0">
            <a:normAutofit fontScale="90000"/>
          </a:bodyPr>
          <a:p>
            <a:pPr eaLnBrk="1" hangingPunct="1"/>
            <a:r>
              <a:rPr lang="en-US" altLang="en-US" b="1" dirty="0">
                <a:latin typeface="Berlin Sans FB Demi" panose="020E0802020502020306" pitchFamily="34" charset="0"/>
              </a:rPr>
              <a:t>BURNS AND SCALDS</a:t>
            </a:r>
            <a:endParaRPr lang="en-US" altLang="en-US" b="1" dirty="0">
              <a:latin typeface="Berlin Sans FB Demi" panose="020E0802020502020306" pitchFamily="34" charset="0"/>
            </a:endParaRPr>
          </a:p>
        </p:txBody>
      </p:sp>
      <p:sp>
        <p:nvSpPr>
          <p:cNvPr id="3" name="Content Placeholder 2"/>
          <p:cNvSpPr>
            <a:spLocks noGrp="1"/>
          </p:cNvSpPr>
          <p:nvPr>
            <p:ph sz="quarter" idx="1"/>
          </p:nvPr>
        </p:nvSpPr>
        <p:spPr>
          <a:xfrm>
            <a:off x="1061085" y="1219200"/>
            <a:ext cx="10012045" cy="4937125"/>
          </a:xfrm>
        </p:spPr>
        <p:txBody>
          <a:bodyPr vert="horz" wrap="square" lIns="91440" tIns="45720" rIns="91440" bIns="45720" numCol="1" rtlCol="0" anchor="t" anchorCtr="0" compatLnSpc="1">
            <a:normAutofit fontScale="925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DEFINITION</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Burns and scalds are tissue injuries caused by thermal (heat), electrical or chemical agents.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Burn:</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injury produced by dry heat e.g. fire, electric shock.</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Scald:</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injury produced by moist heat e.g. boiling water, steam.</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Aims of First Aid:</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To prevent further damage by removing/extinguishing the source of injury.</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To prevent further damage by correct management of the burn.</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itle 1"/>
          <p:cNvSpPr>
            <a:spLocks noGrp="1"/>
          </p:cNvSpPr>
          <p:nvPr>
            <p:ph type="title"/>
          </p:nvPr>
        </p:nvSpPr>
        <p:spPr>
          <a:xfrm>
            <a:off x="838200" y="365125"/>
            <a:ext cx="10515600" cy="578485"/>
          </a:xfrm>
        </p:spPr>
        <p:txBody>
          <a:bodyPr vert="horz" wrap="square" lIns="91440" tIns="45720" rIns="91440" bIns="45720" anchor="b" anchorCtr="0">
            <a:normAutofit fontScale="90000"/>
          </a:bodyPr>
          <a:p>
            <a:pPr eaLnBrk="1" hangingPunct="1"/>
            <a:r>
              <a:rPr lang="en-US" altLang="en-US" dirty="0">
                <a:latin typeface="Berlin Sans FB Demi" panose="020E0802020502020306" pitchFamily="34" charset="0"/>
              </a:rPr>
              <a:t>BURNS AND SCALDS</a:t>
            </a:r>
            <a:endParaRPr lang="en-US" altLang="en-US" dirty="0">
              <a:latin typeface="Berlin Sans FB Demi" panose="020E0802020502020306" pitchFamily="34" charset="0"/>
            </a:endParaRPr>
          </a:p>
        </p:txBody>
      </p:sp>
      <p:sp>
        <p:nvSpPr>
          <p:cNvPr id="3" name="Content Placeholder 2"/>
          <p:cNvSpPr>
            <a:spLocks noGrp="1"/>
          </p:cNvSpPr>
          <p:nvPr>
            <p:ph sz="quarter" idx="1"/>
          </p:nvPr>
        </p:nvSpPr>
        <p:spPr>
          <a:xfrm>
            <a:off x="838200" y="1219200"/>
            <a:ext cx="10515600" cy="4937125"/>
          </a:xfrm>
        </p:spPr>
        <p:txBody>
          <a:bodyPr vert="horz" wrap="square" lIns="91440" tIns="45720" rIns="91440" bIns="45720" numCol="1" rtlCol="0" anchor="t" anchorCtr="0" compatLnSpc="1">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To prevent infection.</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To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minimise</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the effects of loss of fluid from the tissues.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To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minimise</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fear and to reassure the victim.</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To ensure swift transport to hospital.</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REMOVING THE SOURCE OF INJURY</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Clothing on fire:</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if you are present when someone's clothes catch fire, have him roll on the ground to put out the fire.  If a blanket or large cloth is available, covering the victim in the blanket will smother the flames.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itle 1"/>
          <p:cNvSpPr>
            <a:spLocks noGrp="1"/>
          </p:cNvSpPr>
          <p:nvPr>
            <p:ph type="title"/>
          </p:nvPr>
        </p:nvSpPr>
        <p:spPr>
          <a:xfrm>
            <a:off x="838200" y="365125"/>
            <a:ext cx="10515600" cy="544195"/>
          </a:xfrm>
        </p:spPr>
        <p:txBody>
          <a:bodyPr vert="horz" wrap="square" lIns="91440" tIns="45720" rIns="91440" bIns="45720" anchor="b" anchorCtr="0">
            <a:normAutofit fontScale="90000"/>
          </a:bodyPr>
          <a:p>
            <a:pPr eaLnBrk="1" hangingPunct="1"/>
            <a:r>
              <a:rPr lang="en-US" altLang="en-US" b="1" dirty="0">
                <a:latin typeface="Berlin Sans FB Demi" panose="020E0802020502020306" pitchFamily="34" charset="0"/>
              </a:rPr>
              <a:t>BURNS AND SCALDS</a:t>
            </a:r>
            <a:endParaRPr lang="en-US" altLang="en-US" b="1" dirty="0">
              <a:latin typeface="Berlin Sans FB Demi" panose="020E0802020502020306" pitchFamily="34" charset="0"/>
            </a:endParaRPr>
          </a:p>
        </p:txBody>
      </p:sp>
      <p:sp>
        <p:nvSpPr>
          <p:cNvPr id="26626" name="Content Placeholder 2"/>
          <p:cNvSpPr>
            <a:spLocks noGrp="1"/>
          </p:cNvSpPr>
          <p:nvPr>
            <p:ph sz="quarter" idx="1"/>
          </p:nvPr>
        </p:nvSpPr>
        <p:spPr>
          <a:xfrm>
            <a:off x="1981200" y="1219200"/>
            <a:ext cx="8229600" cy="4937125"/>
          </a:xfrm>
        </p:spPr>
        <p:txBody>
          <a:bodyPr vert="horz" wrap="square" lIns="91440" tIns="45720" rIns="91440" bIns="45720" anchor="t" anchorCtr="0"/>
          <a:p>
            <a:pPr eaLnBrk="1" hangingPunct="1">
              <a:buClr>
                <a:schemeClr val="accent1"/>
              </a:buClr>
              <a:buSzPct val="76000"/>
            </a:pPr>
            <a:r>
              <a:rPr lang="en-US" altLang="en-US" b="1" dirty="0">
                <a:latin typeface="Calibri" panose="020F0502020204030204" charset="0"/>
                <a:cs typeface="Calibri" panose="020F0502020204030204" charset="0"/>
              </a:rPr>
              <a:t>Electric shock:</a:t>
            </a:r>
            <a:r>
              <a:rPr lang="en-US" altLang="en-US" dirty="0">
                <a:latin typeface="Calibri" panose="020F0502020204030204" charset="0"/>
                <a:cs typeface="Calibri" panose="020F0502020204030204" charset="0"/>
              </a:rPr>
              <a:t> if possible turn off the source of the current.  This is not always possible and therefore the victim needs to be moved away from the current manually.  </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Use a stick or other non-conductor to push the victim away from the source.  </a:t>
            </a:r>
            <a:r>
              <a:rPr lang="en-US" altLang="en-US" b="1" dirty="0">
                <a:latin typeface="Calibri" panose="020F0502020204030204" charset="0"/>
                <a:cs typeface="Calibri" panose="020F0502020204030204" charset="0"/>
              </a:rPr>
              <a:t>DO NOT</a:t>
            </a:r>
            <a:r>
              <a:rPr lang="en-US" altLang="en-US" dirty="0">
                <a:latin typeface="Calibri" panose="020F0502020204030204" charset="0"/>
                <a:cs typeface="Calibri" panose="020F0502020204030204" charset="0"/>
              </a:rPr>
              <a:t> touch the victim directly or you will be electrocuted</a:t>
            </a:r>
            <a:endParaRPr lang="en-US" altLang="en-US" dirty="0">
              <a:latin typeface="Calibri" panose="020F0502020204030204" charset="0"/>
              <a:cs typeface="Calibri" panose="020F050202020403020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Title 1"/>
          <p:cNvSpPr>
            <a:spLocks noGrp="1"/>
          </p:cNvSpPr>
          <p:nvPr>
            <p:ph type="title"/>
          </p:nvPr>
        </p:nvSpPr>
        <p:spPr>
          <a:xfrm>
            <a:off x="838200" y="365125"/>
            <a:ext cx="10515600" cy="635635"/>
          </a:xfrm>
        </p:spPr>
        <p:txBody>
          <a:bodyPr vert="horz" wrap="square" lIns="91440" tIns="45720" rIns="91440" bIns="45720" anchor="b" anchorCtr="0">
            <a:normAutofit fontScale="90000"/>
          </a:bodyPr>
          <a:p>
            <a:pPr eaLnBrk="1" hangingPunct="1"/>
            <a:endParaRPr lang="en-US" altLang="en-US" b="1" dirty="0">
              <a:latin typeface="Berlin Sans FB Demi" panose="020E0802020502020306" pitchFamily="34" charset="0"/>
            </a:endParaRPr>
          </a:p>
        </p:txBody>
      </p:sp>
      <p:sp>
        <p:nvSpPr>
          <p:cNvPr id="3" name="Content Placeholder 2"/>
          <p:cNvSpPr>
            <a:spLocks noGrp="1"/>
          </p:cNvSpPr>
          <p:nvPr>
            <p:ph sz="quarter" idx="1"/>
          </p:nvPr>
        </p:nvSpPr>
        <p:spPr>
          <a:xfrm>
            <a:off x="837565" y="1219200"/>
            <a:ext cx="10516235" cy="4937125"/>
          </a:xfrm>
        </p:spPr>
        <p:txBody>
          <a:bodyPr vert="horz" wrap="square" lIns="91440" tIns="45720" rIns="91440" bIns="45720" numCol="1" rtlCol="0" anchor="t" anchorCtr="0" compatLnSpc="1">
            <a:normAutofit/>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Chemicals:</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 Chemicals will continue to burn the skin as long as they are left in contact with it.  Flush the burn under running water for at least 10 minutes.  Take care to flush the chemical so that it does not contaminate and burn other areas of skin.</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Correct management of the burns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Burns are classified in 2 ways - the depth of the burn</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 the area of skin burn</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itle 1"/>
          <p:cNvSpPr>
            <a:spLocks noGrp="1"/>
          </p:cNvSpPr>
          <p:nvPr>
            <p:ph type="title"/>
          </p:nvPr>
        </p:nvSpPr>
        <p:spPr>
          <a:xfrm>
            <a:off x="838200" y="365125"/>
            <a:ext cx="10515600" cy="727710"/>
          </a:xfrm>
        </p:spPr>
        <p:txBody>
          <a:bodyPr vert="horz" wrap="square" lIns="91440" tIns="45720" rIns="91440" bIns="45720" anchor="b" anchorCtr="0">
            <a:normAutofit fontScale="90000"/>
          </a:bodyPr>
          <a:p>
            <a:pPr eaLnBrk="1" hangingPunct="1"/>
            <a:endParaRPr lang="en-US" altLang="en-US" b="1" dirty="0">
              <a:latin typeface="Berlin Sans FB Demi" panose="020E0802020502020306" pitchFamily="34" charset="0"/>
            </a:endParaRPr>
          </a:p>
        </p:txBody>
      </p:sp>
      <p:sp>
        <p:nvSpPr>
          <p:cNvPr id="3" name="Content Placeholder 2"/>
          <p:cNvSpPr>
            <a:spLocks noGrp="1"/>
          </p:cNvSpPr>
          <p:nvPr>
            <p:ph sz="quarter" idx="1"/>
          </p:nvPr>
        </p:nvSpPr>
        <p:spPr>
          <a:xfrm>
            <a:off x="837565" y="1219200"/>
            <a:ext cx="10672445" cy="4937125"/>
          </a:xfrm>
        </p:spPr>
        <p:txBody>
          <a:bodyPr vert="horz" wrap="square" lIns="91440" tIns="45720" rIns="91440" bIns="45720" numCol="1" rtlCol="0" anchor="t" anchorCtr="0" compatLnSpc="1">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DEPTH OF BURNS</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First Degree</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resulting from overexposure to the sun, light contact with hot objects e.g. iron or hot pot, or scalding by hot water or steam. It involves the superficial layers of the epidermis.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0" marR="0" lvl="0" indent="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Signs and symptoms</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a)	Redness or discoloration.</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b)	Mild swelling and pain.</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c)	No blisters present.</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	Rapid healing - heals within 1 - 2 weeks.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itle 1"/>
          <p:cNvSpPr>
            <a:spLocks noGrp="1"/>
          </p:cNvSpPr>
          <p:nvPr>
            <p:ph type="title"/>
          </p:nvPr>
        </p:nvSpPr>
        <p:spPr>
          <a:xfrm>
            <a:off x="838200" y="365125"/>
            <a:ext cx="10515600" cy="854075"/>
          </a:xfrm>
        </p:spPr>
        <p:txBody>
          <a:bodyPr vert="horz" wrap="square" lIns="91440" tIns="45720" rIns="91440" bIns="45720" anchor="b" anchorCtr="0">
            <a:normAutofit fontScale="90000"/>
          </a:bodyPr>
          <a:p>
            <a:pPr eaLnBrk="1" hangingPunct="1"/>
            <a:br>
              <a:rPr lang="en-US" altLang="en-US" b="1" dirty="0">
                <a:latin typeface="Berlin Sans FB Demi" panose="020E0802020502020306" pitchFamily="34" charset="0"/>
              </a:rPr>
            </a:br>
            <a:endParaRPr lang="en-US" altLang="en-US" b="1" dirty="0">
              <a:latin typeface="Berlin Sans FB Demi" panose="020E0802020502020306" pitchFamily="34" charset="0"/>
            </a:endParaRPr>
          </a:p>
        </p:txBody>
      </p:sp>
      <p:sp>
        <p:nvSpPr>
          <p:cNvPr id="3" name="Content Placeholder 2"/>
          <p:cNvSpPr>
            <a:spLocks noGrp="1"/>
          </p:cNvSpPr>
          <p:nvPr>
            <p:ph sz="quarter" idx="1"/>
          </p:nvPr>
        </p:nvSpPr>
        <p:spPr>
          <a:xfrm>
            <a:off x="837565" y="1219200"/>
            <a:ext cx="9373235" cy="4937125"/>
          </a:xfrm>
        </p:spPr>
        <p:txBody>
          <a:bodyPr vert="horz" wrap="square" lIns="91440" tIns="45720" rIns="91440" bIns="45720" numCol="1" rtlCol="0" anchor="t" anchorCtr="0" compatLnSpc="1">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TREATMENT OF FIRST DEGREE BURNS</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Apply cold water or submerge the burned area in cold water.</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Apply a dry dressing if necessary.  Do not apply ointments, as this will retain the heat.</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SECOND DEGREE</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a:t>
            </a: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BURNS</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resulting from a very deep sunburn, contact with hot liquids and flash burns from gasoline, kerosene and other products.  It destroys the epidermis and involves the upper layers of the dermis.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Berlin Sans FB Demi" panose="020E0802020502020306" pitchFamily="34" charset="0"/>
                <a:ea typeface="+mn-ea"/>
                <a:cs typeface="+mn-cs"/>
              </a:rPr>
              <a:t> </a:t>
            </a:r>
            <a:endParaRPr kumimoji="0" lang="en-US" sz="2600" b="1" i="0" u="none" strike="noStrike" kern="1200" cap="none" spc="0" normalizeH="0" baseline="0" noProof="0" dirty="0" smtClean="0">
              <a:ln>
                <a:noFill/>
              </a:ln>
              <a:solidFill>
                <a:schemeClr val="tx1"/>
              </a:solidFill>
              <a:effectLst/>
              <a:uLnTx/>
              <a:uFillTx/>
              <a:latin typeface="Berlin Sans FB Demi" panose="020E0802020502020306"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itle 1"/>
          <p:cNvSpPr>
            <a:spLocks noGrp="1"/>
          </p:cNvSpPr>
          <p:nvPr>
            <p:ph type="title"/>
          </p:nvPr>
        </p:nvSpPr>
        <p:spPr>
          <a:xfrm>
            <a:off x="838200" y="365125"/>
            <a:ext cx="10515600" cy="613410"/>
          </a:xfrm>
        </p:spPr>
        <p:txBody>
          <a:bodyPr vert="horz" wrap="square" lIns="91440" tIns="45720" rIns="91440" bIns="45720" anchor="b" anchorCtr="0">
            <a:normAutofit fontScale="90000"/>
          </a:bodyPr>
          <a:p>
            <a:pPr eaLnBrk="1" hangingPunct="1"/>
            <a:endParaRPr lang="en-US" altLang="en-US" b="1" dirty="0">
              <a:latin typeface="Berlin Sans FB Demi" panose="020E0802020502020306" pitchFamily="34" charset="0"/>
            </a:endParaRPr>
          </a:p>
        </p:txBody>
      </p:sp>
      <p:sp>
        <p:nvSpPr>
          <p:cNvPr id="3" name="Content Placeholder 2"/>
          <p:cNvSpPr>
            <a:spLocks noGrp="1"/>
          </p:cNvSpPr>
          <p:nvPr>
            <p:ph sz="quarter" idx="1"/>
          </p:nvPr>
        </p:nvSpPr>
        <p:spPr>
          <a:xfrm>
            <a:off x="935355" y="1219200"/>
            <a:ext cx="9275445" cy="4937125"/>
          </a:xfrm>
        </p:spPr>
        <p:txBody>
          <a:bodyPr vert="horz" wrap="square" lIns="91440" tIns="45720" rIns="91440" bIns="45720" numCol="1" rtlCol="0" anchor="t" anchorCtr="0" compatLnSpc="1">
            <a:normAutofit/>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SIGNS AND SYMPTOMS</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Red or mottled appearance.</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Development of blisters because the plasma seeps into the top layers of skin raising it up to form a blister.</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Considerable swelling over a period of several days.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Wet appearance of the surface of the skin due to the loss of plasma through the damaged layers of skin.</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Severe pain as the nerve endings will have been irritated but not destroyed.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Heals within 14 - 21 days. </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a:bodyPr>
          <a:lstStyle/>
          <a:p>
            <a:r>
              <a:rPr lang="en-US" b="1" dirty="0" smtClean="0"/>
              <a:t>Types of wounds cont’</a:t>
            </a:r>
            <a:endParaRPr lang="en-US" b="1" dirty="0"/>
          </a:p>
        </p:txBody>
      </p:sp>
      <p:sp>
        <p:nvSpPr>
          <p:cNvPr id="3" name="Content Placeholder 2"/>
          <p:cNvSpPr>
            <a:spLocks noGrp="1"/>
          </p:cNvSpPr>
          <p:nvPr>
            <p:ph idx="1"/>
          </p:nvPr>
        </p:nvSpPr>
        <p:spPr>
          <a:xfrm>
            <a:off x="762000" y="990600"/>
            <a:ext cx="10644505" cy="5135880"/>
          </a:xfrm>
        </p:spPr>
        <p:txBody>
          <a:bodyPr>
            <a:normAutofit/>
          </a:bodyPr>
          <a:lstStyle/>
          <a:p>
            <a:pPr>
              <a:lnSpc>
                <a:spcPct val="90000"/>
              </a:lnSpc>
            </a:pPr>
            <a:r>
              <a:rPr lang="en-US" b="1" dirty="0" smtClean="0"/>
              <a:t>Amputation</a:t>
            </a:r>
            <a:r>
              <a:rPr lang="en-US" dirty="0" smtClean="0"/>
              <a:t> – Body part cut off or separated from the body, bleeding can be extensive,  important to preserve separated part for reattachment.  </a:t>
            </a:r>
            <a:endParaRPr lang="en-US" dirty="0" smtClean="0"/>
          </a:p>
          <a:p>
            <a:pPr>
              <a:lnSpc>
                <a:spcPct val="90000"/>
              </a:lnSpc>
            </a:pPr>
            <a:r>
              <a:rPr lang="en-US" dirty="0" smtClean="0"/>
              <a:t>Wrap part in cool, moist  dressing (sterile water or saline preferred) and place in plastic bag.  </a:t>
            </a:r>
            <a:endParaRPr lang="en-US" dirty="0" smtClean="0"/>
          </a:p>
          <a:p>
            <a:pPr>
              <a:lnSpc>
                <a:spcPct val="90000"/>
              </a:lnSpc>
            </a:pPr>
            <a:r>
              <a:rPr lang="en-US" dirty="0" smtClean="0"/>
              <a:t>Keep bag cool or in ice water and transport with the victim.  </a:t>
            </a:r>
            <a:endParaRPr lang="en-US" dirty="0" smtClean="0"/>
          </a:p>
          <a:p>
            <a:pPr>
              <a:lnSpc>
                <a:spcPct val="90000"/>
              </a:lnSpc>
            </a:pPr>
            <a:r>
              <a:rPr lang="en-US" dirty="0" smtClean="0"/>
              <a:t>(Don’t place the body part in direct contact with the ice) </a:t>
            </a:r>
            <a:endParaRPr lang="en-US" dirty="0" smtClean="0"/>
          </a:p>
          <a:p>
            <a:endParaRPr lang="en-US" dirty="0"/>
          </a:p>
        </p:txBody>
      </p:sp>
    </p:spTree>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itle 1"/>
          <p:cNvSpPr>
            <a:spLocks noGrp="1"/>
          </p:cNvSpPr>
          <p:nvPr>
            <p:ph type="title"/>
          </p:nvPr>
        </p:nvSpPr>
        <p:spPr>
          <a:xfrm>
            <a:off x="838200" y="365125"/>
            <a:ext cx="10515600" cy="854075"/>
          </a:xfrm>
        </p:spPr>
        <p:txBody>
          <a:bodyPr vert="horz" wrap="square" lIns="91440" tIns="45720" rIns="91440" bIns="45720" anchor="b" anchorCtr="0"/>
          <a:p>
            <a:pPr eaLnBrk="1" hangingPunct="1"/>
            <a:endParaRPr lang="en-US" altLang="en-US" b="1" dirty="0">
              <a:latin typeface="Berlin Sans FB Demi" panose="020E0802020502020306" pitchFamily="34" charset="0"/>
            </a:endParaRPr>
          </a:p>
        </p:txBody>
      </p:sp>
      <p:sp>
        <p:nvSpPr>
          <p:cNvPr id="3" name="Content Placeholder 2"/>
          <p:cNvSpPr>
            <a:spLocks noGrp="1"/>
          </p:cNvSpPr>
          <p:nvPr>
            <p:ph sz="quarter" idx="1"/>
          </p:nvPr>
        </p:nvSpPr>
        <p:spPr>
          <a:xfrm>
            <a:off x="969645" y="1219200"/>
            <a:ext cx="10299065" cy="4937125"/>
          </a:xfrm>
        </p:spPr>
        <p:txBody>
          <a:bodyPr vert="horz" wrap="square" lIns="91440" tIns="45720" rIns="91440" bIns="45720" numCol="1" rtlCol="0" anchor="t" anchorCtr="0" compatLnSpc="1">
            <a:normAutofit/>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Treatment</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Immerse the burned part in cold water (not iced) until pain subsides or apply cold, wet cloths.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Apply a dry dressing.</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Do not break blisters or remove damaged tissue or burnt clothing. Both intact skin and burnt clothing act as a sterile dressing. Breaking the blister leads to a point of entry for bacteria.</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Do not use ointments, sprays or antiseptic preparations as these may cause further complications and interfere with later medical aid.</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Keep affected area elevated to reduce swelling.</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Keep the victim lying down and quiet, give reassurance.</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Title 1"/>
          <p:cNvSpPr>
            <a:spLocks noGrp="1"/>
          </p:cNvSpPr>
          <p:nvPr>
            <p:ph type="title"/>
          </p:nvPr>
        </p:nvSpPr>
        <p:spPr>
          <a:xfrm>
            <a:off x="838200" y="365125"/>
            <a:ext cx="10515600" cy="774700"/>
          </a:xfrm>
        </p:spPr>
        <p:txBody>
          <a:bodyPr vert="horz" wrap="square" lIns="91440" tIns="45720" rIns="91440" bIns="45720" anchor="b" anchorCtr="0"/>
          <a:p>
            <a:pPr eaLnBrk="1" hangingPunct="1"/>
            <a:endParaRPr lang="en-US" altLang="en-US" b="1" dirty="0">
              <a:latin typeface="Berlin Sans FB Demi" panose="020E0802020502020306" pitchFamily="34" charset="0"/>
            </a:endParaRPr>
          </a:p>
        </p:txBody>
      </p:sp>
      <p:sp>
        <p:nvSpPr>
          <p:cNvPr id="3" name="Content Placeholder 2"/>
          <p:cNvSpPr>
            <a:spLocks noGrp="1"/>
          </p:cNvSpPr>
          <p:nvPr>
            <p:ph sz="quarter" idx="1"/>
          </p:nvPr>
        </p:nvSpPr>
        <p:spPr>
          <a:xfrm>
            <a:off x="935355" y="1219200"/>
            <a:ext cx="9275445" cy="4937125"/>
          </a:xfrm>
        </p:spPr>
        <p:txBody>
          <a:bodyPr vert="horz" wrap="square" lIns="91440" tIns="45720" rIns="91440" bIns="45720" numCol="1" rtlCol="0" anchor="t" anchorCtr="0" compatLnSpc="1">
            <a:normAutofit/>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THIRD DEGREE BURNS: </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total skin loss.  Usually caused by flame, ignited clothing, immersion in hot water, contact with hot objects or electricity, contact with corrosive chemicals.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Signs and symptoms</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Deep tissue destruction - can involve the whole of the dermis and the underlying structures.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White, charred appearance (at first the burn may resemble a second-degree burn).</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The burns may be less painful as there is destruction of the nerve endings.  Pain may be limited to the edges of the burn where the nerve endings are still intact.</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Title 1"/>
          <p:cNvSpPr>
            <a:spLocks noGrp="1"/>
          </p:cNvSpPr>
          <p:nvPr>
            <p:ph type="title"/>
          </p:nvPr>
        </p:nvSpPr>
        <p:spPr>
          <a:xfrm>
            <a:off x="838200" y="365125"/>
            <a:ext cx="10515600" cy="774065"/>
          </a:xfrm>
        </p:spPr>
        <p:txBody>
          <a:bodyPr vert="horz" wrap="square" lIns="91440" tIns="45720" rIns="91440" bIns="45720" anchor="b" anchorCtr="0"/>
          <a:p>
            <a:pPr eaLnBrk="1" hangingPunct="1"/>
            <a:endParaRPr lang="en-US" altLang="en-US" b="1" dirty="0">
              <a:latin typeface="Berlin Sans FB Demi" panose="020E0802020502020306" pitchFamily="34" charset="0"/>
            </a:endParaRPr>
          </a:p>
        </p:txBody>
      </p:sp>
      <p:sp>
        <p:nvSpPr>
          <p:cNvPr id="3" name="Content Placeholder 2"/>
          <p:cNvSpPr>
            <a:spLocks noGrp="1"/>
          </p:cNvSpPr>
          <p:nvPr>
            <p:ph sz="quarter" idx="1"/>
          </p:nvPr>
        </p:nvSpPr>
        <p:spPr>
          <a:xfrm>
            <a:off x="946150" y="1219200"/>
            <a:ext cx="9264650" cy="4937125"/>
          </a:xfrm>
        </p:spPr>
        <p:txBody>
          <a:bodyPr vert="horz" wrap="square" lIns="91440" tIns="45720" rIns="91440" bIns="45720" numCol="1" rtlCol="0" anchor="t" anchorCtr="0" compatLnSpc="1">
            <a:normAutofit/>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Signs and  symptoms cont.</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Loss of plasma into the tissues around the damaged capillaries, leading to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oedema</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(swelling).  The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oedema</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increases the local tension applying pressure to the local capillaries and further reducing the blood flow to the area. This leads to further necrosis of the tissues.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These burns take months of extensive treatment for healing to take place.  They require skin grafts.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Title 1"/>
          <p:cNvSpPr>
            <a:spLocks noGrp="1"/>
          </p:cNvSpPr>
          <p:nvPr>
            <p:ph type="title"/>
          </p:nvPr>
        </p:nvSpPr>
        <p:spPr>
          <a:xfrm>
            <a:off x="838200" y="365125"/>
            <a:ext cx="10515600" cy="635635"/>
          </a:xfrm>
        </p:spPr>
        <p:txBody>
          <a:bodyPr vert="horz" wrap="square" lIns="91440" tIns="45720" rIns="91440" bIns="45720" anchor="b" anchorCtr="0">
            <a:normAutofit fontScale="90000"/>
          </a:bodyPr>
          <a:p>
            <a:pPr eaLnBrk="1" hangingPunct="1"/>
            <a:endParaRPr lang="en-US" altLang="en-US" b="1" dirty="0">
              <a:latin typeface="Berlin Sans FB Demi" panose="020E0802020502020306" pitchFamily="34" charset="0"/>
            </a:endParaRPr>
          </a:p>
        </p:txBody>
      </p:sp>
      <p:sp>
        <p:nvSpPr>
          <p:cNvPr id="3" name="Content Placeholder 2"/>
          <p:cNvSpPr>
            <a:spLocks noGrp="1"/>
          </p:cNvSpPr>
          <p:nvPr>
            <p:ph sz="quarter" idx="1"/>
          </p:nvPr>
        </p:nvSpPr>
        <p:spPr>
          <a:xfrm>
            <a:off x="1037590" y="1219200"/>
            <a:ext cx="9173210" cy="4937125"/>
          </a:xfrm>
        </p:spPr>
        <p:txBody>
          <a:bodyPr vert="horz" wrap="square" lIns="91440" tIns="45720" rIns="91440" bIns="45720" numCol="1" rtlCol="0" anchor="t" anchorCtr="0" compatLnSpc="1">
            <a:normAutofit fontScale="87500" lnSpcReduction="2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TREATMENT</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DO NOT immerse an extensive, deeply burned area in water or apply water over it.  Cold may intensify the shock reaction.</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A cold pack may be applied to the face, hand or feet.</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DO NOT remove stuck particles or charred clothing.</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Cover burns with a dry dressing.  Do not use cotton wool or lint material as these will stick to the burn and interfere with hospital treatment.</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Elevate hands, feet or legs if burnt.</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If medical help will not reach the scene for an hour or more and the victim is conscious and not vomiting, give him water, or a weak solution of salt and soda (1 level teaspoon salt and 1/2 level teaspoon soda to 1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litre</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water) at home and en route.  Allow the victim to sip slowly.  Give 120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mls</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to an adult, 60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mls</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to a child and 30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mls</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to a baby over a period of 15 minutes.  Stop if vomiting occurs.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Provide immediate transport to hospital.</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itle 1"/>
          <p:cNvSpPr>
            <a:spLocks noGrp="1"/>
          </p:cNvSpPr>
          <p:nvPr>
            <p:ph type="title"/>
          </p:nvPr>
        </p:nvSpPr>
        <p:spPr>
          <a:xfrm>
            <a:off x="838200" y="365125"/>
            <a:ext cx="10515600" cy="681990"/>
          </a:xfrm>
        </p:spPr>
        <p:txBody>
          <a:bodyPr vert="horz" wrap="square" lIns="91440" tIns="45720" rIns="91440" bIns="45720" anchor="b" anchorCtr="0">
            <a:normAutofit fontScale="90000"/>
          </a:bodyPr>
          <a:p>
            <a:pPr eaLnBrk="1" hangingPunct="1"/>
            <a:endParaRPr lang="en-US" altLang="en-US" b="1" dirty="0">
              <a:latin typeface="Berlin Sans FB Demi" panose="020E0802020502020306" pitchFamily="34" charset="0"/>
            </a:endParaRPr>
          </a:p>
        </p:txBody>
      </p:sp>
      <p:sp>
        <p:nvSpPr>
          <p:cNvPr id="3" name="Content Placeholder 2"/>
          <p:cNvSpPr>
            <a:spLocks noGrp="1"/>
          </p:cNvSpPr>
          <p:nvPr>
            <p:ph sz="quarter" idx="1"/>
          </p:nvPr>
        </p:nvSpPr>
        <p:spPr>
          <a:xfrm>
            <a:off x="837565" y="1219200"/>
            <a:ext cx="10328275" cy="4937125"/>
          </a:xfrm>
        </p:spPr>
        <p:txBody>
          <a:bodyPr vert="horz" wrap="square" lIns="91440" tIns="45720" rIns="91440" bIns="45720" numCol="1" rtlCol="0" anchor="t" anchorCtr="0" compatLnSpc="1">
            <a:normAutofit fontScale="92500" lnSpcReduction="20000"/>
          </a:bodyPr>
          <a:lstStyle/>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Classification of the burn according to the area of skin loss: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The area of burn is described as a percentage of the total body surface area and is calculated by "the rule of nines".  Each area of the body represents a multiple of 9.</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CALCULATION OF BURNS</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Head and neck-9%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Front of trunk-18%</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Each arm-9%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Back of trunk-18%</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Each leg-18%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None/>
              <a:defRPr/>
            </a:pP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Perineal</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area-1%</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Berlin Sans FB Demi" panose="020E0802020502020306" pitchFamily="34" charset="0"/>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Berlin Sans FB Demi" panose="020E0802020502020306"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3"/>
              </a:buClr>
              <a:buSzPct val="76000"/>
              <a:buFont typeface="Arial" panose="020B0604020202020204" pitchFamily="34" charset="0"/>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itle 1"/>
          <p:cNvSpPr>
            <a:spLocks noGrp="1"/>
          </p:cNvSpPr>
          <p:nvPr>
            <p:ph type="title"/>
          </p:nvPr>
        </p:nvSpPr>
        <p:spPr>
          <a:xfrm>
            <a:off x="838200" y="365125"/>
            <a:ext cx="10515600" cy="853440"/>
          </a:xfrm>
        </p:spPr>
        <p:txBody>
          <a:bodyPr vert="horz" wrap="square" lIns="91440" tIns="45720" rIns="91440" bIns="45720" anchor="b" anchorCtr="0"/>
          <a:p>
            <a:pPr eaLnBrk="1" hangingPunct="1"/>
            <a:r>
              <a:rPr lang="en-US" altLang="en-US" dirty="0">
                <a:latin typeface="Berlin Sans FB Demi" panose="020E0802020502020306" pitchFamily="34" charset="0"/>
              </a:rPr>
              <a:t>EPILEPSY</a:t>
            </a:r>
            <a:endParaRPr lang="en-US" altLang="en-US" dirty="0">
              <a:latin typeface="Berlin Sans FB Demi" panose="020E0802020502020306" pitchFamily="34" charset="0"/>
            </a:endParaRPr>
          </a:p>
        </p:txBody>
      </p:sp>
      <p:sp>
        <p:nvSpPr>
          <p:cNvPr id="66563" name="Content Placeholder 2"/>
          <p:cNvSpPr>
            <a:spLocks noGrp="1"/>
          </p:cNvSpPr>
          <p:nvPr>
            <p:ph sz="quarter" idx="1"/>
          </p:nvPr>
        </p:nvSpPr>
        <p:spPr>
          <a:xfrm>
            <a:off x="579120" y="1219200"/>
            <a:ext cx="10896600" cy="4937125"/>
          </a:xfrm>
        </p:spPr>
        <p:txBody>
          <a:bodyPr vert="horz" wrap="square" lIns="91440" tIns="45720" rIns="91440" bIns="45720" numCol="1" anchor="t" anchorCtr="0" compatLnSpc="1">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When the convulsion ceases the victim falls into a deep sleep.</a:t>
            </a:r>
            <a:endPar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If aroused, he will be confused as to time and place.</a:t>
            </a:r>
            <a:endPar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2" panose="05020102010507070707" pitchFamily="18" charset="2"/>
              <a:buNone/>
              <a:defRPr/>
            </a:pPr>
            <a:r>
              <a:rPr kumimoji="0" lang="en-US" sz="2600" b="1"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TREATMENT</a:t>
            </a:r>
            <a:endParaRPr kumimoji="0" lang="en-US" sz="2600" b="1"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During the convulsion remove any objects such as furniture against which the victim could hurt himself.</a:t>
            </a:r>
            <a:endPar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DO NOT attempt to stop the victim biting his tongue.  DO NOT place your fingers anywhere near his mouth.</a:t>
            </a:r>
            <a:endPar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Keep the victim on his side and the airway clear after the  convulsion.</a:t>
            </a:r>
            <a:endPar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Title 1"/>
          <p:cNvSpPr>
            <a:spLocks noGrp="1"/>
          </p:cNvSpPr>
          <p:nvPr>
            <p:ph type="title"/>
          </p:nvPr>
        </p:nvSpPr>
        <p:spPr>
          <a:xfrm>
            <a:off x="1981200" y="228600"/>
            <a:ext cx="8229600" cy="1143000"/>
          </a:xfrm>
        </p:spPr>
        <p:txBody>
          <a:bodyPr vert="horz" wrap="square" lIns="91440" tIns="45720" rIns="91440" bIns="45720" anchor="b" anchorCtr="0"/>
          <a:p>
            <a:pPr eaLnBrk="1" hangingPunct="1"/>
            <a:r>
              <a:rPr lang="en-US" altLang="en-US" dirty="0">
                <a:latin typeface="Berlin Sans FB Demi" panose="020E0802020502020306" pitchFamily="34" charset="0"/>
              </a:rPr>
              <a:t>EPILEPSY</a:t>
            </a:r>
            <a:endParaRPr lang="en-US" altLang="en-US" dirty="0">
              <a:latin typeface="Berlin Sans FB Demi" panose="020E0802020502020306" pitchFamily="34" charset="0"/>
            </a:endParaRPr>
          </a:p>
        </p:txBody>
      </p:sp>
      <p:sp>
        <p:nvSpPr>
          <p:cNvPr id="37890" name="Content Placeholder 2"/>
          <p:cNvSpPr>
            <a:spLocks noGrp="1"/>
          </p:cNvSpPr>
          <p:nvPr>
            <p:ph sz="quarter" idx="1"/>
          </p:nvPr>
        </p:nvSpPr>
        <p:spPr>
          <a:xfrm>
            <a:off x="996950" y="1524000"/>
            <a:ext cx="9735820" cy="4937125"/>
          </a:xfrm>
        </p:spPr>
        <p:txBody>
          <a:bodyPr vert="horz" wrap="square" lIns="91440" tIns="45720" rIns="91440" bIns="45720" anchor="t" anchorCtr="0"/>
          <a:p>
            <a:pPr eaLnBrk="1" hangingPunct="1">
              <a:buClr>
                <a:schemeClr val="accent1"/>
              </a:buClr>
              <a:buSzPct val="76000"/>
            </a:pPr>
            <a:r>
              <a:rPr lang="en-US" altLang="en-US" dirty="0">
                <a:latin typeface="Calibri" panose="020F0502020204030204" charset="0"/>
                <a:cs typeface="Calibri" panose="020F0502020204030204" charset="0"/>
              </a:rPr>
              <a:t>Once the victim regains consciousness, reassure him.</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If the victim is not a known epileptic, i.e. this is his first convulsion, he should seek medical help</a:t>
            </a:r>
            <a:endParaRPr lang="en-US" altLang="en-US" dirty="0">
              <a:latin typeface="Calibri" panose="020F0502020204030204" charset="0"/>
              <a:cs typeface="Calibri" panose="020F0502020204030204" charset="0"/>
            </a:endParaRPr>
          </a:p>
          <a:p>
            <a:pPr eaLnBrk="1" hangingPunct="1">
              <a:buClr>
                <a:schemeClr val="accent1"/>
              </a:buClr>
              <a:buSzPct val="76000"/>
            </a:pP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b="1" dirty="0">
                <a:latin typeface="Calibri" panose="020F0502020204030204" charset="0"/>
                <a:cs typeface="Calibri" panose="020F0502020204030204" charset="0"/>
              </a:rPr>
              <a:t>TEACHING</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Encourage the victim to take the medication prescribed to him by the doctor.  The medication is aimed at controlling the epilepsy.</a:t>
            </a: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dirty="0">
              <a:latin typeface="Calibri" panose="020F0502020204030204" charset="0"/>
              <a:cs typeface="Calibri" panose="020F050202020403020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Title 1"/>
          <p:cNvSpPr>
            <a:spLocks noGrp="1"/>
          </p:cNvSpPr>
          <p:nvPr>
            <p:ph type="title"/>
          </p:nvPr>
        </p:nvSpPr>
        <p:spPr>
          <a:xfrm>
            <a:off x="838200" y="365125"/>
            <a:ext cx="10515600" cy="693420"/>
          </a:xfrm>
        </p:spPr>
        <p:txBody>
          <a:bodyPr vert="horz" wrap="square" lIns="91440" tIns="45720" rIns="91440" bIns="45720" anchor="b" anchorCtr="0">
            <a:normAutofit fontScale="90000"/>
          </a:bodyPr>
          <a:p>
            <a:pPr eaLnBrk="1" hangingPunct="1"/>
            <a:r>
              <a:rPr lang="en-US" altLang="en-US" dirty="0">
                <a:latin typeface="Berlin Sans FB Demi" panose="020E0802020502020306" pitchFamily="34" charset="0"/>
              </a:rPr>
              <a:t>EPILEPSY</a:t>
            </a:r>
            <a:endParaRPr lang="en-US" altLang="en-US" dirty="0">
              <a:latin typeface="Berlin Sans FB Demi" panose="020E0802020502020306" pitchFamily="34" charset="0"/>
            </a:endParaRPr>
          </a:p>
        </p:txBody>
      </p:sp>
      <p:sp>
        <p:nvSpPr>
          <p:cNvPr id="38914" name="Content Placeholder 2"/>
          <p:cNvSpPr>
            <a:spLocks noGrp="1"/>
          </p:cNvSpPr>
          <p:nvPr>
            <p:ph sz="quarter" idx="1"/>
          </p:nvPr>
        </p:nvSpPr>
        <p:spPr>
          <a:xfrm>
            <a:off x="716280" y="1219200"/>
            <a:ext cx="10081260" cy="4937125"/>
          </a:xfrm>
        </p:spPr>
        <p:txBody>
          <a:bodyPr vert="horz" wrap="square" lIns="91440" tIns="45720" rIns="91440" bIns="45720" anchor="t" anchorCtr="0"/>
          <a:p>
            <a:pPr eaLnBrk="1" hangingPunct="1">
              <a:buClr>
                <a:schemeClr val="accent1"/>
              </a:buClr>
              <a:buSzPct val="76000"/>
            </a:pPr>
            <a:r>
              <a:rPr lang="en-US" altLang="en-US" dirty="0">
                <a:latin typeface="Calibri" panose="020F0502020204030204" charset="0"/>
                <a:cs typeface="Calibri" panose="020F0502020204030204" charset="0"/>
              </a:rPr>
              <a:t>Parents with epileptic children will need to keep a careful watch on their child.  It is particularly important that the child is kept away from dangerous situations like fire and hot water.</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Victims should be encouraged to lead a normal and independent  life.</a:t>
            </a: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dirty="0">
              <a:latin typeface="Calibri" panose="020F0502020204030204" charset="0"/>
              <a:cs typeface="Calibri" panose="020F050202020403020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chemeClr val="tx1"/>
                </a:solidFill>
                <a:effectLst>
                  <a:outerShdw blurRad="38100" dist="19050" dir="2700000" algn="tl" rotWithShape="0">
                    <a:schemeClr val="dk1">
                      <a:alpha val="40000"/>
                    </a:schemeClr>
                  </a:outerShdw>
                </a:effectLst>
              </a:rPr>
              <a:t>BITES AND STINGS</a:t>
            </a:r>
            <a:endParaRPr lang="en-US" b="1">
              <a:solidFill>
                <a:schemeClr val="tx1"/>
              </a:solidFill>
              <a:effectLst>
                <a:outerShdw blurRad="38100" dist="19050" dir="2700000" algn="tl" rotWithShape="0">
                  <a:schemeClr val="dk1">
                    <a:alpha val="40000"/>
                  </a:schemeClr>
                </a:outerShdw>
              </a:effectLst>
            </a:endParaRPr>
          </a:p>
        </p:txBody>
      </p:sp>
      <p:pic>
        <p:nvPicPr>
          <p:cNvPr id="4" name="Content Placeholder 3"/>
          <p:cNvPicPr>
            <a:picLocks noChangeAspect="1"/>
          </p:cNvPicPr>
          <p:nvPr>
            <p:ph idx="1"/>
          </p:nvPr>
        </p:nvPicPr>
        <p:blipFill>
          <a:blip r:embed="rId1"/>
          <a:stretch>
            <a:fillRect/>
          </a:stretch>
        </p:blipFill>
        <p:spPr>
          <a:xfrm>
            <a:off x="1097915" y="1844675"/>
            <a:ext cx="8959850" cy="431292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Title 1"/>
          <p:cNvSpPr>
            <a:spLocks noGrp="1"/>
          </p:cNvSpPr>
          <p:nvPr>
            <p:ph type="title"/>
          </p:nvPr>
        </p:nvSpPr>
        <p:spPr>
          <a:xfrm>
            <a:off x="838200" y="365125"/>
            <a:ext cx="10515600" cy="751205"/>
          </a:xfrm>
        </p:spPr>
        <p:txBody>
          <a:bodyPr vert="horz" wrap="square" lIns="91440" tIns="45720" rIns="91440" bIns="45720" anchor="b" anchorCtr="0"/>
          <a:p>
            <a:pPr eaLnBrk="1" hangingPunct="1"/>
            <a:r>
              <a:rPr lang="en-US" altLang="en-US" dirty="0">
                <a:latin typeface="Berlin Sans FB Demi" panose="020E0802020502020306" pitchFamily="34" charset="0"/>
              </a:rPr>
              <a:t>BITES AND STINGS</a:t>
            </a:r>
            <a:endParaRPr lang="en-US" altLang="en-US" dirty="0">
              <a:latin typeface="Berlin Sans FB Demi" panose="020E0802020502020306" pitchFamily="34" charset="0"/>
            </a:endParaRPr>
          </a:p>
        </p:txBody>
      </p:sp>
      <p:sp>
        <p:nvSpPr>
          <p:cNvPr id="39938" name="Content Placeholder 2"/>
          <p:cNvSpPr>
            <a:spLocks noGrp="1"/>
          </p:cNvSpPr>
          <p:nvPr>
            <p:ph sz="quarter" idx="1"/>
          </p:nvPr>
        </p:nvSpPr>
        <p:spPr>
          <a:xfrm>
            <a:off x="837565" y="1219200"/>
            <a:ext cx="11006455" cy="4937125"/>
          </a:xfrm>
        </p:spPr>
        <p:txBody>
          <a:bodyPr vert="horz" wrap="square" lIns="91440" tIns="45720" rIns="91440" bIns="45720" anchor="t" anchorCtr="0">
            <a:normAutofit lnSpcReduction="10000"/>
          </a:bodyPr>
          <a:p>
            <a:pPr eaLnBrk="1" hangingPunct="1">
              <a:buClr>
                <a:schemeClr val="accent1"/>
              </a:buClr>
              <a:buSzPct val="76000"/>
              <a:buFont typeface="Wingdings 2" panose="05020102010507070707" pitchFamily="18" charset="2"/>
              <a:buNone/>
            </a:pPr>
            <a:r>
              <a:rPr lang="en-US" altLang="en-US" b="1" dirty="0">
                <a:latin typeface="Calibri" panose="020F0502020204030204" charset="0"/>
                <a:cs typeface="Calibri" panose="020F0502020204030204" charset="0"/>
              </a:rPr>
              <a:t>DOG BITES</a:t>
            </a:r>
            <a:endParaRPr lang="en-US" altLang="en-US" b="1"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Dog bites and other animal bites carry with them two serious risks.  The first is rabies. The virus is transmitted in the saliva. The second is tetanus.  All dog bites should therefore be examined by a doctor.</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2" panose="05020102010507070707" pitchFamily="18" charset="2"/>
              <a:buNone/>
            </a:pPr>
            <a:r>
              <a:rPr lang="en-US" altLang="en-US" b="1" dirty="0">
                <a:latin typeface="Calibri" panose="020F0502020204030204" charset="0"/>
                <a:cs typeface="Calibri" panose="020F0502020204030204" charset="0"/>
              </a:rPr>
              <a:t>TREATMENT</a:t>
            </a:r>
            <a:endParaRPr lang="en-US" altLang="en-US" b="1"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Clean the wound well with soap and water.  Flush the wound with water.</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Put a clean dressing over the wound.</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Keep the victim quiet and still until seen by a physician.</a:t>
            </a:r>
            <a:endParaRPr lang="en-US" altLang="en-US" dirty="0">
              <a:latin typeface="Calibri" panose="020F0502020204030204" charset="0"/>
              <a:cs typeface="Calibri" panose="020F0502020204030204" charset="0"/>
            </a:endParaRPr>
          </a:p>
          <a:p>
            <a:pPr marL="0" indent="0" eaLnBrk="1" hangingPunct="1">
              <a:buClr>
                <a:schemeClr val="accent1"/>
              </a:buClr>
              <a:buSzPct val="76000"/>
              <a:buFont typeface="Wingdings 3" panose="05040102010807070707" pitchFamily="18" charset="2"/>
              <a:buNone/>
            </a:pPr>
            <a:endParaRPr lang="en-US" altLang="en-US" dirty="0"/>
          </a:p>
          <a:p>
            <a:pPr eaLnBrk="1" hangingPunct="1">
              <a:buClr>
                <a:schemeClr val="accent1"/>
              </a:buClr>
              <a:buSzPct val="76000"/>
              <a:buFont typeface="Wingdings 3" panose="05040102010807070707" pitchFamily="18" charset="2"/>
              <a:buChar cha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Rectangle 8"/>
          <p:cNvSpPr>
            <a:spLocks noGrp="1" noChangeArrowheads="1"/>
          </p:cNvSpPr>
          <p:nvPr>
            <p:ph type="title"/>
          </p:nvPr>
        </p:nvSpPr>
        <p:spPr>
          <a:xfrm>
            <a:off x="1981200" y="0"/>
            <a:ext cx="8229600" cy="685800"/>
          </a:xfrm>
        </p:spPr>
        <p:txBody>
          <a:bodyPr>
            <a:normAutofit fontScale="90000"/>
          </a:bodyPr>
          <a:lstStyle/>
          <a:p>
            <a:r>
              <a:rPr lang="en-US" b="1" dirty="0" smtClean="0"/>
              <a:t>Management of wounds </a:t>
            </a:r>
            <a:endParaRPr lang="en-US" b="1" dirty="0"/>
          </a:p>
        </p:txBody>
      </p:sp>
      <p:sp>
        <p:nvSpPr>
          <p:cNvPr id="55307" name="Rectangle 11"/>
          <p:cNvSpPr>
            <a:spLocks noGrp="1" noChangeArrowheads="1"/>
          </p:cNvSpPr>
          <p:nvPr>
            <p:ph idx="1"/>
          </p:nvPr>
        </p:nvSpPr>
        <p:spPr>
          <a:xfrm>
            <a:off x="579120" y="914400"/>
            <a:ext cx="10896600" cy="5212080"/>
          </a:xfrm>
        </p:spPr>
        <p:txBody>
          <a:bodyPr>
            <a:normAutofit fontScale="72500"/>
          </a:bodyPr>
          <a:lstStyle/>
          <a:p>
            <a:pPr algn="just">
              <a:lnSpc>
                <a:spcPct val="90000"/>
              </a:lnSpc>
            </a:pPr>
            <a:r>
              <a:rPr lang="en-US" sz="2800" dirty="0"/>
              <a:t>First Priority – Control the bleeding</a:t>
            </a:r>
            <a:r>
              <a:rPr lang="en-US" sz="2800" dirty="0" smtClean="0"/>
              <a:t>!</a:t>
            </a:r>
            <a:endParaRPr lang="en-US" sz="2800" dirty="0" smtClean="0"/>
          </a:p>
          <a:p>
            <a:pPr algn="just">
              <a:lnSpc>
                <a:spcPct val="90000"/>
              </a:lnSpc>
            </a:pPr>
            <a:r>
              <a:rPr lang="en-US" sz="2800" dirty="0" smtClean="0"/>
              <a:t>Then reduce risk of infection </a:t>
            </a:r>
            <a:endParaRPr lang="en-US" sz="2800" dirty="0" smtClean="0"/>
          </a:p>
          <a:p>
            <a:pPr algn="just">
              <a:lnSpc>
                <a:spcPct val="90000"/>
              </a:lnSpc>
              <a:buNone/>
            </a:pPr>
            <a:r>
              <a:rPr lang="en-US" sz="2800" b="1" dirty="0" smtClean="0"/>
              <a:t>Practical Steps </a:t>
            </a:r>
            <a:endParaRPr lang="en-US" sz="2800" b="1" dirty="0" smtClean="0"/>
          </a:p>
          <a:p>
            <a:pPr algn="just">
              <a:lnSpc>
                <a:spcPct val="90000"/>
              </a:lnSpc>
            </a:pPr>
            <a:r>
              <a:rPr lang="en-US" sz="2800" dirty="0" smtClean="0"/>
              <a:t>Stop bleeding</a:t>
            </a:r>
            <a:endParaRPr lang="en-US" sz="2800" dirty="0" smtClean="0"/>
          </a:p>
          <a:p>
            <a:pPr algn="just">
              <a:lnSpc>
                <a:spcPct val="90000"/>
              </a:lnSpc>
            </a:pPr>
            <a:r>
              <a:rPr lang="en-US" sz="2800" dirty="0" smtClean="0"/>
              <a:t>Sit or lie patient down </a:t>
            </a:r>
            <a:endParaRPr lang="en-US" sz="2800" dirty="0" smtClean="0"/>
          </a:p>
          <a:p>
            <a:pPr algn="just">
              <a:lnSpc>
                <a:spcPct val="90000"/>
              </a:lnSpc>
            </a:pPr>
            <a:r>
              <a:rPr lang="en-US" sz="2800" dirty="0" smtClean="0"/>
              <a:t>Expose the wound by removing clothing </a:t>
            </a:r>
            <a:endParaRPr lang="en-US" sz="2800" dirty="0" smtClean="0"/>
          </a:p>
          <a:p>
            <a:pPr algn="just">
              <a:lnSpc>
                <a:spcPct val="90000"/>
              </a:lnSpc>
            </a:pPr>
            <a:r>
              <a:rPr lang="en-US" sz="2800" dirty="0" smtClean="0"/>
              <a:t>Apply temporal dressing and avoid unnecessary exposure to air</a:t>
            </a:r>
            <a:endParaRPr lang="en-US" sz="2800" dirty="0" smtClean="0"/>
          </a:p>
          <a:p>
            <a:pPr algn="just">
              <a:lnSpc>
                <a:spcPct val="90000"/>
              </a:lnSpc>
            </a:pPr>
            <a:r>
              <a:rPr lang="en-US" sz="2800" dirty="0" smtClean="0"/>
              <a:t>Wash hands with soap and water</a:t>
            </a:r>
            <a:endParaRPr lang="en-US" sz="2800" dirty="0" smtClean="0"/>
          </a:p>
          <a:p>
            <a:pPr algn="just">
              <a:lnSpc>
                <a:spcPct val="90000"/>
              </a:lnSpc>
            </a:pPr>
            <a:r>
              <a:rPr lang="en-US" sz="2800" dirty="0" smtClean="0"/>
              <a:t>Remove any foreign bodies with bandage</a:t>
            </a:r>
            <a:endParaRPr lang="en-US" sz="2800" dirty="0" smtClean="0"/>
          </a:p>
          <a:p>
            <a:pPr algn="just">
              <a:lnSpc>
                <a:spcPct val="90000"/>
              </a:lnSpc>
            </a:pPr>
            <a:r>
              <a:rPr lang="en-US" sz="2800" dirty="0" smtClean="0"/>
              <a:t>Clean around the wound with antiseptic except in penetrating wounds of joints and cavities </a:t>
            </a:r>
            <a:endParaRPr lang="en-US" sz="2800" dirty="0" smtClean="0"/>
          </a:p>
          <a:p>
            <a:pPr algn="just">
              <a:lnSpc>
                <a:spcPct val="90000"/>
              </a:lnSpc>
            </a:pPr>
            <a:r>
              <a:rPr lang="en-US" sz="2800" dirty="0" smtClean="0"/>
              <a:t>Apply a clean sterile fresh dressing and firm bandage</a:t>
            </a:r>
            <a:endParaRPr lang="en-US" sz="2800" dirty="0" smtClean="0"/>
          </a:p>
          <a:p>
            <a:pPr algn="just">
              <a:lnSpc>
                <a:spcPct val="90000"/>
              </a:lnSpc>
            </a:pPr>
            <a:r>
              <a:rPr lang="en-US" sz="2800" dirty="0" smtClean="0"/>
              <a:t>Transport to health facility  </a:t>
            </a:r>
            <a:endParaRPr lang="en-US" sz="2800" dirty="0"/>
          </a:p>
        </p:txBody>
      </p:sp>
    </p:spTree>
  </p:cSld>
  <p:clrMapOvr>
    <a:masterClrMapping/>
  </p:clrMapOvr>
  <p:transition>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Title 1"/>
          <p:cNvSpPr>
            <a:spLocks noGrp="1"/>
          </p:cNvSpPr>
          <p:nvPr>
            <p:ph type="title"/>
          </p:nvPr>
        </p:nvSpPr>
        <p:spPr>
          <a:xfrm>
            <a:off x="838200" y="365125"/>
            <a:ext cx="10515600" cy="854075"/>
          </a:xfrm>
        </p:spPr>
        <p:txBody>
          <a:bodyPr vert="horz" wrap="square" lIns="91440" tIns="45720" rIns="91440" bIns="45720" anchor="b" anchorCtr="0"/>
          <a:p>
            <a:pPr eaLnBrk="1" hangingPunct="1"/>
            <a:r>
              <a:rPr lang="en-US" altLang="en-US" dirty="0">
                <a:latin typeface="Berlin Sans FB Demi" panose="020E0802020502020306" pitchFamily="34" charset="0"/>
              </a:rPr>
              <a:t>BITES AND STINGS</a:t>
            </a:r>
            <a:endParaRPr lang="en-US" altLang="en-US" dirty="0">
              <a:latin typeface="Berlin Sans FB Demi" panose="020E0802020502020306" pitchFamily="34" charset="0"/>
            </a:endParaRPr>
          </a:p>
        </p:txBody>
      </p:sp>
      <p:sp>
        <p:nvSpPr>
          <p:cNvPr id="74755" name="Content Placeholder 2"/>
          <p:cNvSpPr>
            <a:spLocks noGrp="1"/>
          </p:cNvSpPr>
          <p:nvPr>
            <p:ph sz="quarter" idx="1"/>
          </p:nvPr>
        </p:nvSpPr>
        <p:spPr>
          <a:xfrm>
            <a:off x="589280" y="1219200"/>
            <a:ext cx="9621520" cy="4937125"/>
          </a:xfrm>
        </p:spPr>
        <p:txBody>
          <a:bodyPr vert="horz" wrap="square" lIns="91440" tIns="45720" rIns="91440" bIns="45720" numCol="1" anchor="t" anchorCtr="0" compatLnSpc="1">
            <a:normAutofit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Find the dog and tie it up for 10 days.  The dog will die during that time if it is rabid.  A bite without provocation is a strong indication that the dog is infected.</a:t>
            </a:r>
            <a:endPar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If the dog is rabid the victim must have a rabies vaccine.</a:t>
            </a:r>
            <a:endPar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Take the victim to hospital.</a:t>
            </a:r>
            <a:endParaRPr kumimoji="0" lang="en-US" sz="2600" b="1"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2" panose="05020102010507070707" pitchFamily="18" charset="2"/>
              <a:buNone/>
              <a:defRPr/>
            </a:pPr>
            <a:r>
              <a:rPr kumimoji="0" lang="en-US" sz="2600" b="1"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HUMAN BITES</a:t>
            </a:r>
            <a:endParaRPr kumimoji="0" lang="en-US" sz="2600" b="1"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rPr>
              <a:t>Human bites that break the skin may become seriously infected because the mouth is heavily contaminated with bacteria.</a:t>
            </a:r>
            <a:endPar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a:p>
            <a:pPr eaLnBrk="1" hangingPunct="1">
              <a:buClr>
                <a:schemeClr val="accent1"/>
              </a:buClr>
              <a:buSzPct val="76000"/>
            </a:pPr>
            <a:r>
              <a:rPr lang="en-US" altLang="en-US" sz="2600" dirty="0">
                <a:latin typeface="Calibri" panose="020F0502020204030204" charset="0"/>
                <a:cs typeface="Calibri" panose="020F0502020204030204" charset="0"/>
                <a:sym typeface="+mn-ea"/>
              </a:rPr>
              <a:t>Flush the wound with water and clean it with soap and water.</a:t>
            </a:r>
            <a:endParaRPr lang="en-US" altLang="en-US" sz="2600" dirty="0">
              <a:latin typeface="Calibri" panose="020F0502020204030204" charset="0"/>
              <a:cs typeface="Calibri" panose="020F0502020204030204" charset="0"/>
            </a:endParaRPr>
          </a:p>
          <a:p>
            <a:pPr eaLnBrk="1" hangingPunct="1">
              <a:buClr>
                <a:schemeClr val="accent1"/>
              </a:buClr>
              <a:buSzPct val="76000"/>
            </a:pPr>
            <a:r>
              <a:rPr lang="en-US" altLang="en-US" sz="2600" dirty="0">
                <a:latin typeface="Calibri" panose="020F0502020204030204" charset="0"/>
                <a:cs typeface="Calibri" panose="020F0502020204030204" charset="0"/>
                <a:sym typeface="+mn-ea"/>
              </a:rPr>
              <a:t>Place a dry dressing over it.</a:t>
            </a:r>
            <a:endParaRPr lang="en-US" altLang="en-US" sz="2600" dirty="0">
              <a:latin typeface="Calibri" panose="020F0502020204030204" charset="0"/>
              <a:cs typeface="Calibri" panose="020F0502020204030204" charset="0"/>
            </a:endParaRPr>
          </a:p>
          <a:p>
            <a:pPr eaLnBrk="1" hangingPunct="1">
              <a:buClr>
                <a:schemeClr val="accent1"/>
              </a:buClr>
              <a:buSzPct val="76000"/>
            </a:pPr>
            <a:r>
              <a:rPr lang="en-US" altLang="en-US" sz="2600" dirty="0">
                <a:latin typeface="Calibri" panose="020F0502020204030204" charset="0"/>
                <a:cs typeface="Calibri" panose="020F0502020204030204" charset="0"/>
                <a:sym typeface="+mn-ea"/>
              </a:rPr>
              <a:t>Take the victim to hospital.</a:t>
            </a:r>
            <a:endParaRPr lang="en-US" altLang="en-US" sz="2600" b="1" dirty="0">
              <a:latin typeface="Calibri" panose="020F0502020204030204" charset="0"/>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buNone/>
              <a:defRPr/>
            </a:pPr>
            <a:endParaRPr kumimoji="0" lang="en-US" sz="2600" b="0" i="0" u="none" strike="noStrike" kern="1200" cap="none" spc="0" normalizeH="0" baseline="0" noProof="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398270" y="179705"/>
            <a:ext cx="10063480" cy="623379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Title 1"/>
          <p:cNvSpPr>
            <a:spLocks noGrp="1"/>
          </p:cNvSpPr>
          <p:nvPr>
            <p:ph type="title"/>
          </p:nvPr>
        </p:nvSpPr>
        <p:spPr>
          <a:xfrm>
            <a:off x="838200" y="365125"/>
            <a:ext cx="10515600" cy="671195"/>
          </a:xfrm>
        </p:spPr>
        <p:txBody>
          <a:bodyPr vert="horz" wrap="square" lIns="91440" tIns="45720" rIns="91440" bIns="45720" anchor="b" anchorCtr="0">
            <a:normAutofit fontScale="90000"/>
          </a:bodyPr>
          <a:p>
            <a:pPr eaLnBrk="1" hangingPunct="1"/>
            <a:r>
              <a:rPr lang="en-US" altLang="en-US" dirty="0">
                <a:latin typeface="Berlin Sans FB Demi" panose="020E0802020502020306" pitchFamily="34" charset="0"/>
              </a:rPr>
              <a:t>BITES AND STINGS</a:t>
            </a:r>
            <a:endParaRPr lang="en-US" altLang="en-US" dirty="0">
              <a:latin typeface="Berlin Sans FB Demi" panose="020E0802020502020306" pitchFamily="34" charset="0"/>
            </a:endParaRPr>
          </a:p>
        </p:txBody>
      </p:sp>
      <p:sp>
        <p:nvSpPr>
          <p:cNvPr id="41986" name="Content Placeholder 2"/>
          <p:cNvSpPr>
            <a:spLocks noGrp="1"/>
          </p:cNvSpPr>
          <p:nvPr>
            <p:ph sz="quarter" idx="1"/>
          </p:nvPr>
        </p:nvSpPr>
        <p:spPr>
          <a:xfrm>
            <a:off x="923925" y="1219200"/>
            <a:ext cx="9286875" cy="4937125"/>
          </a:xfrm>
        </p:spPr>
        <p:txBody>
          <a:bodyPr vert="horz" wrap="square" lIns="91440" tIns="45720" rIns="91440" bIns="45720" anchor="t" anchorCtr="0"/>
          <a:p>
            <a:pPr marL="0" indent="0" eaLnBrk="1" hangingPunct="1">
              <a:buClr>
                <a:schemeClr val="accent1"/>
              </a:buClr>
              <a:buSzPct val="76000"/>
              <a:buNone/>
            </a:pPr>
            <a:r>
              <a:rPr lang="en-US" altLang="en-US" b="1" dirty="0">
                <a:latin typeface="Calibri" panose="020F0502020204030204" charset="0"/>
                <a:cs typeface="Calibri" panose="020F0502020204030204" charset="0"/>
              </a:rPr>
              <a:t>SCORPION BITES</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b="1" dirty="0">
                <a:latin typeface="Calibri" panose="020F0502020204030204" charset="0"/>
                <a:cs typeface="Calibri" panose="020F0502020204030204" charset="0"/>
              </a:rPr>
              <a:t>SIGNS AND SYMPTOMS</a:t>
            </a:r>
            <a:endParaRPr lang="en-US" altLang="en-US" b="1"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Severe local pain immediately after the bite.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Red and edematous wheal (raised area on skin).</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Abdominal pain.</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sym typeface="+mn-ea"/>
              </a:rPr>
              <a:t>Increased salivation.</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sym typeface="+mn-ea"/>
              </a:rPr>
              <a:t>Nausea and vomiting.</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sym typeface="+mn-ea"/>
              </a:rPr>
              <a:t>Depression of respirations</a:t>
            </a: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pPr>
            <a:endParaRPr lang="en-US" altLang="en-US" dirty="0">
              <a:latin typeface="Calibri" panose="020F0502020204030204" charset="0"/>
              <a:cs typeface="Calibri" panose="020F050202020403020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Title 1"/>
          <p:cNvSpPr>
            <a:spLocks noGrp="1"/>
          </p:cNvSpPr>
          <p:nvPr>
            <p:ph type="title"/>
          </p:nvPr>
        </p:nvSpPr>
        <p:spPr>
          <a:xfrm>
            <a:off x="838200" y="365125"/>
            <a:ext cx="10515600" cy="613410"/>
          </a:xfrm>
        </p:spPr>
        <p:txBody>
          <a:bodyPr vert="horz" wrap="square" lIns="91440" tIns="45720" rIns="91440" bIns="45720" anchor="b" anchorCtr="0">
            <a:normAutofit fontScale="90000"/>
          </a:bodyPr>
          <a:p>
            <a:pPr eaLnBrk="1" hangingPunct="1"/>
            <a:r>
              <a:rPr lang="en-US" altLang="en-US" b="1" dirty="0">
                <a:latin typeface="Berlin Sans FB Demi" panose="020E0802020502020306" pitchFamily="34" charset="0"/>
                <a:sym typeface="+mn-ea"/>
              </a:rPr>
              <a:t>TREATMENT </a:t>
            </a:r>
            <a:endParaRPr lang="en-US" altLang="en-US" dirty="0">
              <a:latin typeface="Berlin Sans FB Demi" panose="020E0802020502020306" pitchFamily="34" charset="0"/>
            </a:endParaRPr>
          </a:p>
        </p:txBody>
      </p:sp>
      <p:sp>
        <p:nvSpPr>
          <p:cNvPr id="43010" name="Content Placeholder 2"/>
          <p:cNvSpPr>
            <a:spLocks noGrp="1"/>
          </p:cNvSpPr>
          <p:nvPr>
            <p:ph sz="quarter" idx="1"/>
          </p:nvPr>
        </p:nvSpPr>
        <p:spPr>
          <a:xfrm>
            <a:off x="290195" y="1219200"/>
            <a:ext cx="9920605" cy="4937125"/>
          </a:xfrm>
        </p:spPr>
        <p:txBody>
          <a:bodyPr vert="horz" wrap="square" lIns="91440" tIns="45720" rIns="91440" bIns="45720" anchor="t" anchorCtr="0"/>
          <a:p>
            <a:pPr eaLnBrk="1" hangingPunct="1">
              <a:buClr>
                <a:schemeClr val="accent1"/>
              </a:buClr>
              <a:buSzPct val="76000"/>
            </a:pPr>
            <a:r>
              <a:rPr lang="en-US" altLang="en-US" dirty="0">
                <a:latin typeface="Calibri" panose="020F0502020204030204" charset="0"/>
                <a:cs typeface="Calibri" panose="020F0502020204030204" charset="0"/>
              </a:rPr>
              <a:t>Place a cold compress over the bite to relieve the pain and slow the absorption of venom.</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Elevate the part if possible.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Clean the bite well with soap and water.</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Take the victim to hospital immediately.</a:t>
            </a: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Title 1"/>
          <p:cNvSpPr>
            <a:spLocks noGrp="1"/>
          </p:cNvSpPr>
          <p:nvPr>
            <p:ph type="title"/>
          </p:nvPr>
        </p:nvSpPr>
        <p:spPr>
          <a:xfrm>
            <a:off x="838200" y="365125"/>
            <a:ext cx="10515600" cy="853440"/>
          </a:xfrm>
        </p:spPr>
        <p:txBody>
          <a:bodyPr vert="horz" wrap="square" lIns="91440" tIns="45720" rIns="91440" bIns="45720" anchor="b" anchorCtr="0">
            <a:normAutofit/>
          </a:bodyPr>
          <a:p>
            <a:pPr eaLnBrk="1" hangingPunct="1"/>
            <a:r>
              <a:rPr lang="en-US" altLang="en-US" b="1" dirty="0">
                <a:latin typeface="Berlin Sans FB Demi" panose="020E0802020502020306" pitchFamily="34" charset="0"/>
                <a:sym typeface="+mn-ea"/>
              </a:rPr>
              <a:t>BEE AND WASP STINGS</a:t>
            </a:r>
            <a:endParaRPr lang="en-US" altLang="en-US" dirty="0">
              <a:latin typeface="Berlin Sans FB Demi" panose="020E0802020502020306" pitchFamily="34" charset="0"/>
            </a:endParaRPr>
          </a:p>
        </p:txBody>
      </p:sp>
      <p:sp>
        <p:nvSpPr>
          <p:cNvPr id="44034" name="Content Placeholder 2"/>
          <p:cNvSpPr>
            <a:spLocks noGrp="1"/>
          </p:cNvSpPr>
          <p:nvPr>
            <p:ph sz="quarter" idx="1"/>
          </p:nvPr>
        </p:nvSpPr>
        <p:spPr>
          <a:xfrm>
            <a:off x="838200" y="1219200"/>
            <a:ext cx="9372600" cy="4937125"/>
          </a:xfrm>
        </p:spPr>
        <p:txBody>
          <a:bodyPr vert="horz" wrap="square" lIns="91440" tIns="45720" rIns="91440" bIns="45720" anchor="t" anchorCtr="0">
            <a:normAutofit lnSpcReduction="10000"/>
          </a:bodyPr>
          <a:p>
            <a:pPr eaLnBrk="1" hangingPunct="1">
              <a:buClr>
                <a:schemeClr val="accent1"/>
              </a:buClr>
              <a:buSzPct val="76000"/>
              <a:buFont typeface="Wingdings 2" panose="05020102010507070707" pitchFamily="18" charset="2"/>
              <a:buNone/>
            </a:pPr>
            <a:r>
              <a:rPr lang="en-US" altLang="en-US" b="1" dirty="0">
                <a:latin typeface="Calibri" panose="020F0502020204030204" charset="0"/>
                <a:cs typeface="Calibri" panose="020F0502020204030204" charset="0"/>
              </a:rPr>
              <a:t>Signs and symptoms</a:t>
            </a:r>
            <a:endParaRPr lang="en-US" altLang="en-US" b="1"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Pain at sting site.</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Swelling.</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2" panose="05020102010507070707" pitchFamily="18" charset="2"/>
              <a:buNone/>
            </a:pPr>
            <a:r>
              <a:rPr lang="en-US" altLang="en-US" b="1" dirty="0">
                <a:latin typeface="Calibri" panose="020F0502020204030204" charset="0"/>
                <a:cs typeface="Calibri" panose="020F0502020204030204" charset="0"/>
              </a:rPr>
              <a:t>TREATMENT</a:t>
            </a:r>
            <a:endParaRPr lang="en-US" altLang="en-US" b="1"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Remove the stinger if possible.  The bee sting has a barb with a sac of venom at its base.  If the sting is removed by pulling it out the venom sac will be squeezed into the wound.  Place your finger nail under the sting and scoop it out.  The wasp stings by injection but does not leave the sting in the skin.</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endParaRPr lang="en-US" altLang="en-US" dirty="0">
              <a:latin typeface="Calibri" panose="020F0502020204030204" charset="0"/>
              <a:cs typeface="Calibri" panose="020F050202020403020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Title 1"/>
          <p:cNvSpPr>
            <a:spLocks noGrp="1"/>
          </p:cNvSpPr>
          <p:nvPr>
            <p:ph type="title"/>
          </p:nvPr>
        </p:nvSpPr>
        <p:spPr>
          <a:xfrm>
            <a:off x="838200" y="365125"/>
            <a:ext cx="10515600" cy="474980"/>
          </a:xfrm>
        </p:spPr>
        <p:txBody>
          <a:bodyPr vert="horz" wrap="square" lIns="91440" tIns="45720" rIns="91440" bIns="45720" anchor="b" anchorCtr="0">
            <a:normAutofit fontScale="90000"/>
          </a:bodyPr>
          <a:p>
            <a:pPr eaLnBrk="1" hangingPunct="1"/>
            <a:r>
              <a:rPr lang="en-US" altLang="en-US" dirty="0">
                <a:latin typeface="Berlin Sans FB Demi" panose="020E0802020502020306" pitchFamily="34" charset="0"/>
              </a:rPr>
              <a:t>cont. </a:t>
            </a:r>
            <a:endParaRPr lang="en-US" altLang="en-US" dirty="0">
              <a:latin typeface="Berlin Sans FB Demi" panose="020E0802020502020306" pitchFamily="34" charset="0"/>
            </a:endParaRPr>
          </a:p>
        </p:txBody>
      </p:sp>
      <p:sp>
        <p:nvSpPr>
          <p:cNvPr id="45058" name="Content Placeholder 2"/>
          <p:cNvSpPr>
            <a:spLocks noGrp="1"/>
          </p:cNvSpPr>
          <p:nvPr>
            <p:ph sz="quarter" idx="1"/>
          </p:nvPr>
        </p:nvSpPr>
        <p:spPr>
          <a:xfrm>
            <a:off x="838200" y="1219200"/>
            <a:ext cx="9372600" cy="4937125"/>
          </a:xfrm>
        </p:spPr>
        <p:txBody>
          <a:bodyPr vert="horz" wrap="square" lIns="91440" tIns="45720" rIns="91440" bIns="45720" anchor="t" anchorCtr="0">
            <a:normAutofit lnSpcReduction="10000"/>
          </a:bodyPr>
          <a:p>
            <a:pPr eaLnBrk="1" hangingPunct="1">
              <a:buClr>
                <a:schemeClr val="accent1"/>
              </a:buClr>
              <a:buSzPct val="76000"/>
            </a:pPr>
            <a:r>
              <a:rPr lang="en-US" altLang="en-US" dirty="0">
                <a:latin typeface="Calibri" panose="020F0502020204030204" charset="0"/>
                <a:cs typeface="Calibri" panose="020F0502020204030204" charset="0"/>
              </a:rPr>
              <a:t>Run cold water over and around the sting to relieve the pain and slow the absorption of the venom.</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If possible, make a paste of sodium bicarbonate and water and apply to the sting.</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Some allergic persons react violently to insect stings.  This is an emergency and requires prompt medical aid.  The victim may swell, the airway may then become obstructed and the victim will require a tracheostomy.  These victims, unless very young may know that they have this reaction and request that you get medical help as soon as they are stung.</a:t>
            </a: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b="1" dirty="0"/>
          </a:p>
          <a:p>
            <a:pPr eaLnBrk="1" hangingPunct="1">
              <a:buClr>
                <a:schemeClr val="accent1"/>
              </a:buClr>
              <a:buSzPct val="76000"/>
              <a:buFont typeface="Wingdings 3" panose="05040102010807070707" pitchFamily="18" charset="2"/>
            </a:pPr>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4294967295"/>
          </p:nvPr>
        </p:nvPicPr>
        <p:blipFill>
          <a:blip r:embed="rId1"/>
          <a:stretch>
            <a:fillRect/>
          </a:stretch>
        </p:blipFill>
        <p:spPr>
          <a:xfrm>
            <a:off x="0" y="95885"/>
            <a:ext cx="11232515" cy="719899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Title 1"/>
          <p:cNvSpPr>
            <a:spLocks noGrp="1"/>
          </p:cNvSpPr>
          <p:nvPr>
            <p:ph type="title"/>
          </p:nvPr>
        </p:nvSpPr>
        <p:spPr>
          <a:xfrm>
            <a:off x="838200" y="365125"/>
            <a:ext cx="10515600" cy="854075"/>
          </a:xfrm>
        </p:spPr>
        <p:txBody>
          <a:bodyPr vert="horz" wrap="square" lIns="91440" tIns="45720" rIns="91440" bIns="45720" anchor="b" anchorCtr="0">
            <a:normAutofit fontScale="90000"/>
          </a:bodyPr>
          <a:p>
            <a:pPr eaLnBrk="1" hangingPunct="1"/>
            <a:r>
              <a:rPr lang="en-US" altLang="en-US" b="1" dirty="0">
                <a:latin typeface="Berlin Sans FB Demi" panose="020E0802020502020306" pitchFamily="34" charset="0"/>
                <a:sym typeface="+mn-ea"/>
              </a:rPr>
              <a:t>SNAKE BITES</a:t>
            </a:r>
            <a:br>
              <a:rPr lang="en-US" altLang="en-US" b="1" dirty="0">
                <a:latin typeface="Berlin Sans FB Demi" panose="020E0802020502020306" pitchFamily="34" charset="0"/>
              </a:rPr>
            </a:br>
            <a:endParaRPr lang="en-US" altLang="en-US" b="1" dirty="0">
              <a:latin typeface="Berlin Sans FB Demi" panose="020E0802020502020306" pitchFamily="34" charset="0"/>
            </a:endParaRPr>
          </a:p>
        </p:txBody>
      </p:sp>
      <p:sp>
        <p:nvSpPr>
          <p:cNvPr id="46082" name="Content Placeholder 2"/>
          <p:cNvSpPr>
            <a:spLocks noGrp="1"/>
          </p:cNvSpPr>
          <p:nvPr>
            <p:ph sz="quarter" idx="1"/>
          </p:nvPr>
        </p:nvSpPr>
        <p:spPr>
          <a:xfrm>
            <a:off x="946150" y="1219200"/>
            <a:ext cx="9264650" cy="4937125"/>
          </a:xfrm>
        </p:spPr>
        <p:txBody>
          <a:bodyPr vert="horz" wrap="square" lIns="91440" tIns="45720" rIns="91440" bIns="45720" anchor="t" anchorCtr="0"/>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Not all snake bites are poisonous.  Fear may cause similar symptoms such as cold, clammy skin, feeble pulse and rapid shallow respirations.</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2" panose="05020102010507070707" pitchFamily="18" charset="2"/>
              <a:buNone/>
            </a:pPr>
            <a:r>
              <a:rPr lang="en-US" altLang="en-US" b="1" dirty="0">
                <a:latin typeface="Calibri" panose="020F0502020204030204" charset="0"/>
                <a:cs typeface="Calibri" panose="020F0502020204030204" charset="0"/>
              </a:rPr>
              <a:t>CLASSIFICATION OF SNAKES</a:t>
            </a:r>
            <a:endParaRPr lang="en-US" altLang="en-US" b="1"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b="1" dirty="0">
                <a:latin typeface="Calibri" panose="020F0502020204030204" charset="0"/>
                <a:cs typeface="Calibri" panose="020F0502020204030204" charset="0"/>
              </a:rPr>
              <a:t>Colubridae</a:t>
            </a:r>
            <a:r>
              <a:rPr lang="en-US" altLang="en-US" dirty="0">
                <a:latin typeface="Calibri" panose="020F0502020204030204" charset="0"/>
                <a:cs typeface="Calibri" panose="020F0502020204030204" charset="0"/>
              </a:rPr>
              <a:t> - These snakes like to hang on and chew to inject the venom. The venom is haemotoxic - causes bleeding by interfering with the blood clotting mechanism.</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endParaRPr lang="en-US" altLang="en-US" dirty="0">
              <a:latin typeface="Calibri" panose="020F0502020204030204" charset="0"/>
              <a:cs typeface="Calibri" panose="020F050202020403020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Title 1"/>
          <p:cNvSpPr>
            <a:spLocks noGrp="1"/>
          </p:cNvSpPr>
          <p:nvPr>
            <p:ph type="title"/>
          </p:nvPr>
        </p:nvSpPr>
        <p:spPr>
          <a:xfrm>
            <a:off x="838200" y="365125"/>
            <a:ext cx="10515600" cy="487045"/>
          </a:xfrm>
        </p:spPr>
        <p:txBody>
          <a:bodyPr vert="horz" wrap="square" lIns="91440" tIns="45720" rIns="91440" bIns="45720" anchor="b" anchorCtr="0">
            <a:normAutofit fontScale="90000"/>
          </a:bodyPr>
          <a:p>
            <a:pPr eaLnBrk="1" hangingPunct="1"/>
            <a:endParaRPr lang="en-US" altLang="en-US" dirty="0">
              <a:latin typeface="Berlin Sans FB Demi" panose="020E0802020502020306" pitchFamily="34" charset="0"/>
            </a:endParaRPr>
          </a:p>
        </p:txBody>
      </p:sp>
      <p:sp>
        <p:nvSpPr>
          <p:cNvPr id="47106" name="Content Placeholder 2"/>
          <p:cNvSpPr>
            <a:spLocks noGrp="1"/>
          </p:cNvSpPr>
          <p:nvPr>
            <p:ph sz="quarter" idx="1"/>
          </p:nvPr>
        </p:nvSpPr>
        <p:spPr>
          <a:xfrm>
            <a:off x="837565" y="1219200"/>
            <a:ext cx="9373235" cy="4937125"/>
          </a:xfrm>
        </p:spPr>
        <p:txBody>
          <a:bodyPr vert="horz" wrap="square" lIns="91440" tIns="45720" rIns="91440" bIns="45720" anchor="t" anchorCtr="0"/>
          <a:p>
            <a:pPr eaLnBrk="1" hangingPunct="1">
              <a:buClr>
                <a:schemeClr val="accent1"/>
              </a:buClr>
              <a:buSzPct val="76000"/>
              <a:buFont typeface="Wingdings 2" panose="05020102010507070707" pitchFamily="18" charset="2"/>
              <a:buNone/>
            </a:pPr>
            <a:r>
              <a:rPr lang="en-US" altLang="en-US" b="1" dirty="0">
                <a:latin typeface="Calibri" panose="020F0502020204030204" charset="0"/>
                <a:cs typeface="Calibri" panose="020F0502020204030204" charset="0"/>
              </a:rPr>
              <a:t>SIGNS AND SYMPTOMS</a:t>
            </a:r>
            <a:endParaRPr lang="en-US" altLang="en-US" b="1"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Moderate pain.</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Moderate bleeding at site.</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Dizziness.</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Nausea.</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Severe headache - within 1 hr. of bite.</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Bleeding under the skin and internally (seen in saliva, vomit, urine and faeces).</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endParaRPr lang="en-US" altLang="en-US" dirty="0">
              <a:latin typeface="Calibri" panose="020F0502020204030204" charset="0"/>
              <a:cs typeface="Calibri" panose="020F050202020403020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Title 1"/>
          <p:cNvSpPr>
            <a:spLocks noGrp="1"/>
          </p:cNvSpPr>
          <p:nvPr>
            <p:ph type="title"/>
          </p:nvPr>
        </p:nvSpPr>
        <p:spPr>
          <a:xfrm>
            <a:off x="838200" y="365125"/>
            <a:ext cx="10515600" cy="648335"/>
          </a:xfrm>
        </p:spPr>
        <p:txBody>
          <a:bodyPr vert="horz" wrap="square" lIns="91440" tIns="45720" rIns="91440" bIns="45720" anchor="b" anchorCtr="0">
            <a:normAutofit fontScale="90000"/>
          </a:bodyPr>
          <a:p>
            <a:pPr eaLnBrk="1" hangingPunct="1"/>
            <a:endParaRPr lang="en-US" altLang="en-US" dirty="0">
              <a:latin typeface="Berlin Sans FB Demi" panose="020E0802020502020306" pitchFamily="34" charset="0"/>
            </a:endParaRPr>
          </a:p>
        </p:txBody>
      </p:sp>
      <p:sp>
        <p:nvSpPr>
          <p:cNvPr id="81923" name="Content Placeholder 2"/>
          <p:cNvSpPr>
            <a:spLocks noGrp="1"/>
          </p:cNvSpPr>
          <p:nvPr>
            <p:ph sz="quarter" idx="1"/>
          </p:nvPr>
        </p:nvSpPr>
        <p:spPr>
          <a:xfrm>
            <a:off x="837565" y="1219200"/>
            <a:ext cx="9373235" cy="4937125"/>
          </a:xfrm>
        </p:spPr>
        <p:txBody>
          <a:bodyPr vert="horz" wrap="square" lIns="91440" tIns="45720" rIns="91440" bIns="45720" numCol="1" anchor="t" anchorCtr="0" compatLnSpc="1">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2" panose="05020102010507070707" pitchFamily="18" charset="2"/>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ELAPIDAE</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Spitting cobras and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ringhals</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are capable of ejecting a fine spray for a distance of several meters into the eyes of the aggressor.</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2" panose="05020102010507070707" pitchFamily="18" charset="2"/>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SIGNS AND SYMPTOMS </a:t>
            </a:r>
            <a:endPar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Less pain if bitten.</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Pain if venom in eyes.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Little or no swelling at site of bite.</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Restlessness.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Increase sweating.</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Dizziness.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Difficulty swallowing.</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Abdominal wounds </a:t>
            </a:r>
            <a:endParaRPr lang="en-US" b="1" dirty="0"/>
          </a:p>
        </p:txBody>
      </p:sp>
      <p:sp>
        <p:nvSpPr>
          <p:cNvPr id="3" name="Content Placeholder 2"/>
          <p:cNvSpPr>
            <a:spLocks noGrp="1"/>
          </p:cNvSpPr>
          <p:nvPr>
            <p:ph idx="1"/>
          </p:nvPr>
        </p:nvSpPr>
        <p:spPr/>
        <p:txBody>
          <a:bodyPr/>
          <a:lstStyle/>
          <a:p>
            <a:r>
              <a:rPr lang="en-US" dirty="0" smtClean="0"/>
              <a:t>Relax parts around the wound by rolling a blanket or any clothing and put it under the knees</a:t>
            </a:r>
            <a:endParaRPr lang="en-US" dirty="0" smtClean="0"/>
          </a:p>
          <a:p>
            <a:r>
              <a:rPr lang="en-US" dirty="0" smtClean="0"/>
              <a:t>Do not attempt to return any protruding organ like intestines through the wound</a:t>
            </a:r>
            <a:endParaRPr lang="en-US" dirty="0" smtClean="0"/>
          </a:p>
          <a:p>
            <a:r>
              <a:rPr lang="en-US" dirty="0" smtClean="0"/>
              <a:t>Cover with sterile dressing or clean sheet and fix bandage lightly around it</a:t>
            </a:r>
            <a:endParaRPr lang="en-US" dirty="0" smtClean="0"/>
          </a:p>
          <a:p>
            <a:r>
              <a:rPr lang="en-US" dirty="0" smtClean="0"/>
              <a:t>Transport to health facility immediately</a:t>
            </a:r>
            <a:endParaRPr lang="en-US" dirty="0"/>
          </a:p>
        </p:txBody>
      </p:sp>
    </p:spTree>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Title 1"/>
          <p:cNvSpPr>
            <a:spLocks noGrp="1"/>
          </p:cNvSpPr>
          <p:nvPr>
            <p:ph type="title"/>
          </p:nvPr>
        </p:nvSpPr>
        <p:spPr>
          <a:xfrm>
            <a:off x="838200" y="365125"/>
            <a:ext cx="10515600" cy="636270"/>
          </a:xfrm>
        </p:spPr>
        <p:txBody>
          <a:bodyPr vert="horz" wrap="square" lIns="91440" tIns="45720" rIns="91440" bIns="45720" anchor="b" anchorCtr="0">
            <a:normAutofit fontScale="90000"/>
          </a:bodyPr>
          <a:p>
            <a:pPr eaLnBrk="1" hangingPunct="1"/>
            <a:endParaRPr lang="en-US" altLang="en-US" dirty="0">
              <a:latin typeface="Berlin Sans FB Demi" panose="020E0802020502020306" pitchFamily="34" charset="0"/>
            </a:endParaRPr>
          </a:p>
        </p:txBody>
      </p:sp>
      <p:sp>
        <p:nvSpPr>
          <p:cNvPr id="49154" name="Content Placeholder 2"/>
          <p:cNvSpPr>
            <a:spLocks noGrp="1"/>
          </p:cNvSpPr>
          <p:nvPr>
            <p:ph sz="quarter" idx="1"/>
          </p:nvPr>
        </p:nvSpPr>
        <p:spPr>
          <a:xfrm>
            <a:off x="838200" y="1219200"/>
            <a:ext cx="9372600" cy="4937125"/>
          </a:xfrm>
        </p:spPr>
        <p:txBody>
          <a:bodyPr vert="horz" wrap="square" lIns="91440" tIns="45720" rIns="91440" bIns="45720" anchor="t" anchorCtr="0">
            <a:normAutofit lnSpcReduction="10000"/>
          </a:bodyPr>
          <a:p>
            <a:pPr eaLnBrk="1" hangingPunct="1">
              <a:buClr>
                <a:schemeClr val="accent1"/>
              </a:buClr>
              <a:buSzPct val="76000"/>
              <a:buFont typeface="Wingdings 2" panose="05020102010507070707" pitchFamily="18" charset="2"/>
              <a:buNone/>
            </a:pPr>
            <a:r>
              <a:rPr lang="en-US" altLang="en-US" b="1" dirty="0">
                <a:latin typeface="Calibri" panose="020F0502020204030204" charset="0"/>
                <a:cs typeface="Calibri" panose="020F0502020204030204" charset="0"/>
              </a:rPr>
              <a:t>LATE SIGNS AND SYMPTOMS</a:t>
            </a:r>
            <a:endParaRPr lang="en-US" altLang="en-US" b="1"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Ptosis - dropping of upper eyelid due to paralysis of the 3rd cranial nerve.</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Drooling and slurred speech. Mental confusion. Dyspnoea leading to respiratory failure.</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The neurotoxins in the venom produce paralysis and death from respiratory paralysis.</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b="1" dirty="0">
                <a:latin typeface="Calibri" panose="020F0502020204030204" charset="0"/>
                <a:cs typeface="Calibri" panose="020F0502020204030204" charset="0"/>
              </a:rPr>
              <a:t>Treatment for venom in the eyes:</a:t>
            </a:r>
            <a:endParaRPr lang="en-US" altLang="en-US" b="1"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Speed is important since the venom is absorbed rapidly into the blood stream.</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Flush the eyes with saline or water or urine</a:t>
            </a:r>
            <a:endParaRPr lang="en-US" altLang="en-US" dirty="0">
              <a:latin typeface="Calibri" panose="020F0502020204030204" charset="0"/>
              <a:cs typeface="Calibri" panose="020F050202020403020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Title 1"/>
          <p:cNvSpPr>
            <a:spLocks noGrp="1"/>
          </p:cNvSpPr>
          <p:nvPr>
            <p:ph type="title"/>
          </p:nvPr>
        </p:nvSpPr>
        <p:spPr>
          <a:xfrm>
            <a:off x="838200" y="365125"/>
            <a:ext cx="10515600" cy="854075"/>
          </a:xfrm>
        </p:spPr>
        <p:txBody>
          <a:bodyPr vert="horz" wrap="square" lIns="91440" tIns="45720" rIns="91440" bIns="45720" anchor="b" anchorCtr="0"/>
          <a:p>
            <a:pPr eaLnBrk="1" hangingPunct="1"/>
            <a:endParaRPr lang="en-US" altLang="en-US" dirty="0">
              <a:latin typeface="Berlin Sans FB Demi" panose="020E0802020502020306" pitchFamily="34" charset="0"/>
            </a:endParaRPr>
          </a:p>
        </p:txBody>
      </p:sp>
      <p:sp>
        <p:nvSpPr>
          <p:cNvPr id="50178" name="Content Placeholder 2"/>
          <p:cNvSpPr>
            <a:spLocks noGrp="1"/>
          </p:cNvSpPr>
          <p:nvPr>
            <p:ph sz="quarter" idx="1"/>
          </p:nvPr>
        </p:nvSpPr>
        <p:spPr>
          <a:xfrm>
            <a:off x="837565" y="1219200"/>
            <a:ext cx="9373235" cy="4937125"/>
          </a:xfrm>
        </p:spPr>
        <p:txBody>
          <a:bodyPr vert="horz" wrap="square" lIns="91440" tIns="45720" rIns="91440" bIns="45720" anchor="t" anchorCtr="0">
            <a:normAutofit lnSpcReduction="10000"/>
          </a:bodyPr>
          <a:p>
            <a:pPr eaLnBrk="1" hangingPunct="1">
              <a:buClr>
                <a:schemeClr val="accent1"/>
              </a:buClr>
              <a:buSzPct val="76000"/>
              <a:buFont typeface="Wingdings 2" panose="05020102010507070707" pitchFamily="18" charset="2"/>
              <a:buNone/>
            </a:pPr>
            <a:r>
              <a:rPr lang="en-US" altLang="en-US" b="1" dirty="0">
                <a:latin typeface="Calibri" panose="020F0502020204030204" charset="0"/>
                <a:cs typeface="Calibri" panose="020F0502020204030204" charset="0"/>
              </a:rPr>
              <a:t>VIPERIDAE</a:t>
            </a:r>
            <a:r>
              <a:rPr lang="en-US" altLang="en-US" dirty="0">
                <a:latin typeface="Calibri" panose="020F0502020204030204" charset="0"/>
                <a:cs typeface="Calibri" panose="020F0502020204030204" charset="0"/>
              </a:rPr>
              <a:t>-Their venom is absorbed more slowly through the lymphatic system.  The haemotoxins in the venom interfere with the blood clotting mechanism causing haemorrhages.  The cytotoxins in the venom break down the tissues.</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2" panose="05020102010507070707" pitchFamily="18" charset="2"/>
              <a:buNone/>
            </a:pPr>
            <a:r>
              <a:rPr lang="en-US" altLang="en-US" b="1" dirty="0">
                <a:latin typeface="Calibri" panose="020F0502020204030204" charset="0"/>
                <a:cs typeface="Calibri" panose="020F0502020204030204" charset="0"/>
              </a:rPr>
              <a:t>SIGNS AND SYMPTOMS</a:t>
            </a:r>
            <a:endParaRPr lang="en-US" altLang="en-US" b="1"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Severe pain and swelling at site of bite.</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Nausea and vomiting. May be blistering.</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Loss of tissue in severe cases.</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Char char=""/>
            </a:pPr>
            <a:r>
              <a:rPr lang="en-US" altLang="en-US" dirty="0">
                <a:latin typeface="Calibri" panose="020F0502020204030204" charset="0"/>
                <a:cs typeface="Calibri" panose="020F0502020204030204" charset="0"/>
              </a:rPr>
              <a:t>Blood may appear in saliva and later in urine and </a:t>
            </a:r>
            <a:r>
              <a:rPr lang="en-US" altLang="en-US" dirty="0">
                <a:latin typeface="Berlin Sans FB Demi" panose="020E0802020502020306" pitchFamily="34" charset="0"/>
              </a:rPr>
              <a:t>faeces.</a:t>
            </a:r>
            <a:endParaRPr lang="en-US" altLang="en-US" dirty="0">
              <a:latin typeface="Berlin Sans FB Demi" panose="020E0802020502020306" pitchFamily="34" charset="0"/>
            </a:endParaRPr>
          </a:p>
          <a:p>
            <a:pPr eaLnBrk="1" hangingPunct="1">
              <a:buClr>
                <a:schemeClr val="accent1"/>
              </a:buClr>
              <a:buSzPct val="76000"/>
              <a:buFont typeface="Wingdings 3" panose="05040102010807070707" pitchFamily="18" charset="2"/>
              <a:buChar char=""/>
            </a:pPr>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Title 1"/>
          <p:cNvSpPr>
            <a:spLocks noGrp="1"/>
          </p:cNvSpPr>
          <p:nvPr>
            <p:ph type="title"/>
          </p:nvPr>
        </p:nvSpPr>
        <p:spPr>
          <a:xfrm>
            <a:off x="838200" y="365125"/>
            <a:ext cx="10515600" cy="659130"/>
          </a:xfrm>
        </p:spPr>
        <p:txBody>
          <a:bodyPr vert="horz" wrap="square" lIns="91440" tIns="45720" rIns="91440" bIns="45720" anchor="b" anchorCtr="0">
            <a:normAutofit fontScale="90000"/>
          </a:bodyPr>
          <a:p>
            <a:pPr eaLnBrk="1" hangingPunct="1"/>
            <a:endParaRPr lang="en-US" altLang="en-US" dirty="0">
              <a:latin typeface="Berlin Sans FB Demi" panose="020E0802020502020306" pitchFamily="34" charset="0"/>
            </a:endParaRPr>
          </a:p>
        </p:txBody>
      </p:sp>
      <p:sp>
        <p:nvSpPr>
          <p:cNvPr id="84995" name="Content Placeholder 2"/>
          <p:cNvSpPr>
            <a:spLocks noGrp="1"/>
          </p:cNvSpPr>
          <p:nvPr>
            <p:ph sz="quarter" idx="1"/>
          </p:nvPr>
        </p:nvSpPr>
        <p:spPr>
          <a:xfrm>
            <a:off x="992505" y="1219200"/>
            <a:ext cx="9218295" cy="4937125"/>
          </a:xfrm>
        </p:spPr>
        <p:txBody>
          <a:bodyPr vert="horz" wrap="square" lIns="91440" tIns="45720" rIns="91440" bIns="45720" numCol="1" anchor="t" anchorCtr="0" compatLnSpc="1">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2" panose="05020102010507070707" pitchFamily="18" charset="2"/>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TREATMENT</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The first aider must remain calm but work quickly and improvise with available material.</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If possible, clean wound with soap and water.</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Apply direct pressure over the bite site and maintain it until a pressure bandage is applied.</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Make the victim lie down and keep as quiet as possible.</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Loosen tight clothing and give reassurance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Apply pressure bandage - EXCEPT in cases of swollen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viperine</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bites - it restricts the blood vessels, preventing oxygen from reaching the body tissue causing increased tissue necrosis.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Title 1"/>
          <p:cNvSpPr>
            <a:spLocks noGrp="1"/>
          </p:cNvSpPr>
          <p:nvPr>
            <p:ph type="title"/>
          </p:nvPr>
        </p:nvSpPr>
        <p:spPr>
          <a:xfrm>
            <a:off x="838200" y="365125"/>
            <a:ext cx="10515600" cy="853440"/>
          </a:xfrm>
        </p:spPr>
        <p:txBody>
          <a:bodyPr vert="horz" wrap="square" lIns="91440" tIns="45720" rIns="91440" bIns="45720" anchor="b" anchorCtr="0"/>
          <a:p>
            <a:pPr eaLnBrk="1" hangingPunct="1"/>
            <a:endParaRPr lang="en-US" altLang="en-US" dirty="0">
              <a:latin typeface="Berlin Sans FB Demi" panose="020E0802020502020306" pitchFamily="34" charset="0"/>
            </a:endParaRPr>
          </a:p>
        </p:txBody>
      </p:sp>
      <p:sp>
        <p:nvSpPr>
          <p:cNvPr id="52226" name="Content Placeholder 2"/>
          <p:cNvSpPr>
            <a:spLocks noGrp="1"/>
          </p:cNvSpPr>
          <p:nvPr>
            <p:ph sz="quarter" idx="1"/>
          </p:nvPr>
        </p:nvSpPr>
        <p:spPr>
          <a:xfrm>
            <a:off x="1003300" y="1219200"/>
            <a:ext cx="9207500" cy="4937125"/>
          </a:xfrm>
        </p:spPr>
        <p:txBody>
          <a:bodyPr vert="horz" wrap="square" lIns="91440" tIns="45720" rIns="91440" bIns="45720" anchor="t" anchorCtr="0"/>
          <a:p>
            <a:pPr eaLnBrk="1" hangingPunct="1">
              <a:buClr>
                <a:schemeClr val="accent1"/>
              </a:buClr>
              <a:buSzPct val="76000"/>
            </a:pPr>
            <a:r>
              <a:rPr lang="en-US" altLang="en-US" dirty="0">
                <a:latin typeface="Calibri" panose="020F0502020204030204" charset="0"/>
                <a:cs typeface="Calibri" panose="020F0502020204030204" charset="0"/>
              </a:rPr>
              <a:t>Immobilize the limb with a splint / sling.</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Transport to hospital moving the victim as little as possible.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Take the snake or the head of the snake with you for identification.</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Obtain pertinent information from the victim before or on the way to hospital as he may not be able to give it later on.  This is especially important for the purpose of identification if you have not been able to catch the snake.</a:t>
            </a:r>
            <a:endParaRPr lang="en-US" altLang="en-US" dirty="0">
              <a:latin typeface="Calibri" panose="020F0502020204030204" charset="0"/>
              <a:cs typeface="Calibri" panose="020F050202020403020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Title 1"/>
          <p:cNvSpPr>
            <a:spLocks noGrp="1"/>
          </p:cNvSpPr>
          <p:nvPr>
            <p:ph type="title"/>
          </p:nvPr>
        </p:nvSpPr>
        <p:spPr>
          <a:xfrm>
            <a:off x="838200" y="365125"/>
            <a:ext cx="10515600" cy="762000"/>
          </a:xfrm>
        </p:spPr>
        <p:txBody>
          <a:bodyPr vert="horz" wrap="square" lIns="91440" tIns="45720" rIns="91440" bIns="45720" anchor="b" anchorCtr="0"/>
          <a:p>
            <a:pPr eaLnBrk="1" hangingPunct="1"/>
            <a:endParaRPr lang="en-US" altLang="en-US" dirty="0">
              <a:latin typeface="Berlin Sans FB Demi" panose="020E0802020502020306" pitchFamily="34" charset="0"/>
            </a:endParaRPr>
          </a:p>
        </p:txBody>
      </p:sp>
      <p:sp>
        <p:nvSpPr>
          <p:cNvPr id="53250" name="Content Placeholder 2"/>
          <p:cNvSpPr>
            <a:spLocks noGrp="1"/>
          </p:cNvSpPr>
          <p:nvPr>
            <p:ph sz="quarter" idx="1"/>
          </p:nvPr>
        </p:nvSpPr>
        <p:spPr>
          <a:xfrm>
            <a:off x="980440" y="1219200"/>
            <a:ext cx="9230360" cy="4937125"/>
          </a:xfrm>
        </p:spPr>
        <p:txBody>
          <a:bodyPr vert="horz" wrap="square" lIns="91440" tIns="45720" rIns="91440" bIns="45720" anchor="t" anchorCtr="0">
            <a:normAutofit lnSpcReduction="10000"/>
          </a:bodyPr>
          <a:p>
            <a:pPr eaLnBrk="1" hangingPunct="1">
              <a:buClr>
                <a:schemeClr val="accent1"/>
              </a:buClr>
              <a:buSzPct val="76000"/>
            </a:pPr>
            <a:r>
              <a:rPr lang="en-US" altLang="en-US" dirty="0">
                <a:latin typeface="Calibri" panose="020F0502020204030204" charset="0"/>
                <a:cs typeface="Calibri" panose="020F0502020204030204" charset="0"/>
              </a:rPr>
              <a:t>Continually check for the level of consciousness of the victim and that he is breathing.  Commence artificial respiration or CPR as indicated.  Place in the semi-recumbent position as necessary.</a:t>
            </a:r>
            <a:endParaRPr lang="en-US" altLang="en-US" dirty="0">
              <a:latin typeface="Calibri" panose="020F0502020204030204" charset="0"/>
              <a:cs typeface="Calibri" panose="020F0502020204030204" charset="0"/>
            </a:endParaRPr>
          </a:p>
          <a:p>
            <a:pPr marL="0" indent="0" eaLnBrk="1" hangingPunct="1">
              <a:buClr>
                <a:schemeClr val="accent1"/>
              </a:buClr>
              <a:buSzPct val="76000"/>
              <a:buNone/>
            </a:pPr>
            <a:r>
              <a:rPr lang="en-US" altLang="en-US" b="1" dirty="0">
                <a:latin typeface="Calibri" panose="020F0502020204030204" charset="0"/>
                <a:cs typeface="Calibri" panose="020F0502020204030204" charset="0"/>
              </a:rPr>
              <a:t>ANTIVENOM      </a:t>
            </a:r>
            <a:endParaRPr lang="en-US" altLang="en-US" b="1"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It is expensive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It will keep for years if stored as instructed (it goes cloudy   when unsuitable)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Must be refrigerated but not frozen</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It is almost never too late to give it.</a:t>
            </a:r>
            <a:endParaRPr lang="en-US" altLang="en-US" dirty="0">
              <a:latin typeface="Calibri" panose="020F0502020204030204" charset="0"/>
              <a:cs typeface="Calibri" panose="020F0502020204030204" charset="0"/>
            </a:endParaRPr>
          </a:p>
          <a:p>
            <a:pPr marL="0" indent="0" eaLnBrk="1" hangingPunct="1">
              <a:buClr>
                <a:schemeClr val="accent1"/>
              </a:buClr>
              <a:buSzPct val="76000"/>
              <a:buNone/>
            </a:pP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dirty="0"/>
          </a:p>
          <a:p>
            <a:pPr eaLnBrk="1" hangingPunct="1">
              <a:buClr>
                <a:schemeClr val="accent1"/>
              </a:buClr>
              <a:buSzPct val="76000"/>
              <a:buFont typeface="Wingdings 3" panose="05040102010807070707" pitchFamily="18" charset="2"/>
            </a:pPr>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Title 1"/>
          <p:cNvSpPr>
            <a:spLocks noGrp="1"/>
          </p:cNvSpPr>
          <p:nvPr>
            <p:ph type="title"/>
          </p:nvPr>
        </p:nvSpPr>
        <p:spPr>
          <a:xfrm>
            <a:off x="838200" y="365125"/>
            <a:ext cx="10515600" cy="854075"/>
          </a:xfrm>
        </p:spPr>
        <p:txBody>
          <a:bodyPr vert="horz" wrap="square" lIns="91440" tIns="45720" rIns="91440" bIns="45720" anchor="b" anchorCtr="0"/>
          <a:p>
            <a:pPr eaLnBrk="1" hangingPunct="1"/>
            <a:r>
              <a:rPr lang="en-US" altLang="en-US" dirty="0">
                <a:latin typeface="Berlin Sans FB Demi" panose="020E0802020502020306" pitchFamily="34" charset="0"/>
              </a:rPr>
              <a:t>FOREIGN BODY OR LIQUID</a:t>
            </a:r>
            <a:endParaRPr lang="en-US" altLang="en-US" dirty="0">
              <a:latin typeface="Berlin Sans FB Demi" panose="020E0802020502020306" pitchFamily="34" charset="0"/>
            </a:endParaRPr>
          </a:p>
        </p:txBody>
      </p:sp>
      <p:sp>
        <p:nvSpPr>
          <p:cNvPr id="54274" name="Content Placeholder 2"/>
          <p:cNvSpPr>
            <a:spLocks noGrp="1"/>
          </p:cNvSpPr>
          <p:nvPr>
            <p:ph sz="quarter" idx="1"/>
          </p:nvPr>
        </p:nvSpPr>
        <p:spPr>
          <a:xfrm>
            <a:off x="1073150" y="1219200"/>
            <a:ext cx="9137650" cy="4937125"/>
          </a:xfrm>
        </p:spPr>
        <p:txBody>
          <a:bodyPr vert="horz" wrap="square" lIns="91440" tIns="45720" rIns="91440" bIns="45720" anchor="t" anchorCtr="0">
            <a:normAutofit lnSpcReduction="10000"/>
          </a:bodyPr>
          <a:p>
            <a:pPr eaLnBrk="1" hangingPunct="1">
              <a:buClr>
                <a:schemeClr val="accent1"/>
              </a:buClr>
              <a:buSzPct val="76000"/>
            </a:pPr>
            <a:r>
              <a:rPr lang="en-US" altLang="en-US" dirty="0">
                <a:latin typeface="Calibri" panose="020F0502020204030204" charset="0"/>
                <a:cs typeface="Calibri" panose="020F0502020204030204" charset="0"/>
              </a:rPr>
              <a:t>Foreign objects are often blown  or rubbed into the eyes.  They are harmful not only because of the irritating effect on the eye but because there is a danger that they will scratch or become embedded in the surface of the eye.</a:t>
            </a:r>
            <a:endParaRPr lang="en-US" altLang="en-US" b="1" dirty="0">
              <a:latin typeface="Calibri" panose="020F0502020204030204" charset="0"/>
              <a:cs typeface="Calibri" panose="020F0502020204030204" charset="0"/>
            </a:endParaRPr>
          </a:p>
          <a:p>
            <a:pPr marL="0" indent="0" eaLnBrk="1" hangingPunct="1">
              <a:buClr>
                <a:schemeClr val="accent1"/>
              </a:buClr>
              <a:buSzPct val="76000"/>
              <a:buNone/>
            </a:pPr>
            <a:r>
              <a:rPr lang="en-US" altLang="en-US" b="1" dirty="0">
                <a:latin typeface="Calibri" panose="020F0502020204030204" charset="0"/>
                <a:cs typeface="Calibri" panose="020F0502020204030204" charset="0"/>
              </a:rPr>
              <a:t>SIGNS AND SYMPTOMS</a:t>
            </a:r>
            <a:endParaRPr lang="en-US" altLang="en-US" b="1"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Redness of the eye.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Burning sensation or itching.</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Pain.  Headache.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Overproduction of tears.</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None/>
            </a:pPr>
            <a:r>
              <a:rPr lang="en-US" altLang="en-US" b="1" dirty="0">
                <a:latin typeface="Berlin Sans FB Demi" panose="020E0802020502020306" pitchFamily="34" charset="0"/>
              </a:rPr>
              <a:t> </a:t>
            </a:r>
            <a:endParaRPr lang="en-US" altLang="en-US" dirty="0">
              <a:latin typeface="Berlin Sans FB Demi" panose="020E0802020502020306" pitchFamily="34" charset="0"/>
            </a:endParaRPr>
          </a:p>
          <a:p>
            <a:pPr eaLnBrk="1" hangingPunct="1">
              <a:buClr>
                <a:schemeClr val="accent1"/>
              </a:buClr>
              <a:buSzPct val="76000"/>
              <a:buFont typeface="Wingdings 3" panose="05040102010807070707" pitchFamily="18" charset="2"/>
            </a:pPr>
            <a:endParaRPr lang="en-US"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246380" y="308610"/>
            <a:ext cx="12799060" cy="655002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Title 1"/>
          <p:cNvSpPr>
            <a:spLocks noGrp="1"/>
          </p:cNvSpPr>
          <p:nvPr>
            <p:ph type="title"/>
          </p:nvPr>
        </p:nvSpPr>
        <p:spPr>
          <a:xfrm>
            <a:off x="838200" y="365125"/>
            <a:ext cx="10515600" cy="853440"/>
          </a:xfrm>
        </p:spPr>
        <p:txBody>
          <a:bodyPr vert="horz" wrap="square" lIns="91440" tIns="45720" rIns="91440" bIns="45720" anchor="b" anchorCtr="0"/>
          <a:p>
            <a:pPr eaLnBrk="1" hangingPunct="1"/>
            <a:endParaRPr lang="en-US" altLang="en-US" dirty="0"/>
          </a:p>
        </p:txBody>
      </p:sp>
      <p:sp>
        <p:nvSpPr>
          <p:cNvPr id="55298" name="Content Placeholder 2"/>
          <p:cNvSpPr>
            <a:spLocks noGrp="1"/>
          </p:cNvSpPr>
          <p:nvPr>
            <p:ph sz="quarter" idx="1"/>
          </p:nvPr>
        </p:nvSpPr>
        <p:spPr>
          <a:xfrm>
            <a:off x="838200" y="1219200"/>
            <a:ext cx="9372600" cy="4937125"/>
          </a:xfrm>
        </p:spPr>
        <p:txBody>
          <a:bodyPr vert="horz" wrap="square" lIns="91440" tIns="45720" rIns="91440" bIns="45720" anchor="t" anchorCtr="0">
            <a:normAutofit lnSpcReduction="10000"/>
          </a:bodyPr>
          <a:p>
            <a:pPr eaLnBrk="1" hangingPunct="1">
              <a:buClr>
                <a:schemeClr val="accent1"/>
              </a:buClr>
              <a:buSzPct val="76000"/>
            </a:pPr>
            <a:r>
              <a:rPr lang="en-US" altLang="en-US" b="1" dirty="0">
                <a:latin typeface="Calibri" panose="020F0502020204030204" charset="0"/>
                <a:cs typeface="Calibri" panose="020F0502020204030204" charset="0"/>
              </a:rPr>
              <a:t>PRECAUTIONS</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Keep the victim from rubbing his eye.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Wash your hands well before examining the victim's eye.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Do not attempt to remove the object by inserting a match, toothpick or any other instrument.</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Obtain medical assistance if there is something, or thought to be something embedded in the eye.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b="1" dirty="0">
                <a:latin typeface="Calibri" panose="020F0502020204030204" charset="0"/>
                <a:cs typeface="Calibri" panose="020F0502020204030204" charset="0"/>
                <a:sym typeface="+mn-ea"/>
              </a:rPr>
              <a:t>Removal</a:t>
            </a:r>
            <a:r>
              <a:rPr lang="en-US" altLang="en-US" dirty="0">
                <a:latin typeface="Calibri" panose="020F0502020204030204" charset="0"/>
                <a:cs typeface="Calibri" panose="020F0502020204030204" charset="0"/>
                <a:sym typeface="+mn-ea"/>
              </a:rPr>
              <a:t> from the surface of the eyeball or from the inner surface of the eyelid:</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sym typeface="+mn-ea"/>
              </a:rPr>
              <a:t>Pull down the lower lid to determine whether or not the object lies on the inner surface of the lower lid.</a:t>
            </a: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pPr>
            <a:endParaRPr lang="en-US" altLang="en-US" dirty="0">
              <a:latin typeface="Calibri" panose="020F0502020204030204" charset="0"/>
              <a:cs typeface="Calibri" panose="020F050202020403020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Title 1"/>
          <p:cNvSpPr>
            <a:spLocks noGrp="1"/>
          </p:cNvSpPr>
          <p:nvPr>
            <p:ph type="title"/>
          </p:nvPr>
        </p:nvSpPr>
        <p:spPr>
          <a:xfrm>
            <a:off x="838200" y="365125"/>
            <a:ext cx="10515600" cy="659765"/>
          </a:xfrm>
        </p:spPr>
        <p:txBody>
          <a:bodyPr vert="horz" wrap="square" lIns="91440" tIns="45720" rIns="91440" bIns="45720" anchor="b" anchorCtr="0">
            <a:normAutofit fontScale="90000"/>
          </a:bodyPr>
          <a:p>
            <a:pPr eaLnBrk="1" hangingPunct="1"/>
            <a:endParaRPr lang="en-US" altLang="en-US" dirty="0"/>
          </a:p>
        </p:txBody>
      </p:sp>
      <p:sp>
        <p:nvSpPr>
          <p:cNvPr id="56322" name="Content Placeholder 2"/>
          <p:cNvSpPr>
            <a:spLocks noGrp="1"/>
          </p:cNvSpPr>
          <p:nvPr>
            <p:ph sz="quarter" idx="1"/>
          </p:nvPr>
        </p:nvSpPr>
        <p:spPr>
          <a:xfrm>
            <a:off x="911860" y="1219200"/>
            <a:ext cx="9298940" cy="4937125"/>
          </a:xfrm>
        </p:spPr>
        <p:txBody>
          <a:bodyPr vert="horz" wrap="square" lIns="91440" tIns="45720" rIns="91440" bIns="45720" anchor="t" anchorCtr="0"/>
          <a:p>
            <a:pPr eaLnBrk="1" hangingPunct="1">
              <a:buClr>
                <a:schemeClr val="accent1"/>
              </a:buClr>
              <a:buSzPct val="76000"/>
            </a:pPr>
            <a:r>
              <a:rPr lang="en-US" altLang="en-US" dirty="0">
                <a:latin typeface="Calibri" panose="020F0502020204030204" charset="0"/>
                <a:cs typeface="Calibri" panose="020F0502020204030204" charset="0"/>
              </a:rPr>
              <a:t>If the object lies on the inner surface, lift gently with the corner of a clean handkerchief or paper tissue.  Never use dry cotton wool around the eye as it can leave pieces in the eye.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If the object has not been located, it may be lodged beneath the upper lid.</a:t>
            </a: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dirty="0">
              <a:latin typeface="Calibri" panose="020F0502020204030204" charset="0"/>
              <a:cs typeface="Calibri" panose="020F050202020403020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Title 1"/>
          <p:cNvSpPr>
            <a:spLocks noGrp="1"/>
          </p:cNvSpPr>
          <p:nvPr>
            <p:ph type="title"/>
          </p:nvPr>
        </p:nvSpPr>
        <p:spPr>
          <a:xfrm>
            <a:off x="838200" y="365125"/>
            <a:ext cx="10515600" cy="566420"/>
          </a:xfrm>
        </p:spPr>
        <p:txBody>
          <a:bodyPr vert="horz" wrap="square" lIns="91440" tIns="45720" rIns="91440" bIns="45720" anchor="b" anchorCtr="0">
            <a:normAutofit fontScale="90000"/>
          </a:bodyPr>
          <a:p>
            <a:pPr eaLnBrk="1" hangingPunct="1"/>
            <a:endParaRPr lang="en-US" altLang="en-US" dirty="0"/>
          </a:p>
        </p:txBody>
      </p:sp>
      <p:sp>
        <p:nvSpPr>
          <p:cNvPr id="91139" name="Content Placeholder 2"/>
          <p:cNvSpPr>
            <a:spLocks noGrp="1"/>
          </p:cNvSpPr>
          <p:nvPr>
            <p:ph sz="quarter" idx="1"/>
          </p:nvPr>
        </p:nvSpPr>
        <p:spPr>
          <a:xfrm>
            <a:off x="704850" y="1219200"/>
            <a:ext cx="9505950" cy="4937125"/>
          </a:xfrm>
        </p:spPr>
        <p:txBody>
          <a:bodyPr vert="horz" wrap="square" lIns="91440" tIns="45720" rIns="91440" bIns="45720" numCol="1" anchor="t" anchorCtr="0" compatLnSpc="1">
            <a:normAutofit fontScale="92500"/>
          </a:bodyPr>
          <a:lstStyle/>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REMOVAL FROM THE UPPER EYELID:</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While the victim looks down, grasp the lashes of the upper lid gently.</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Pull the upper lid forward and down over the lower lid.  Tears will dislodge the foreign object.</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If the foreign object has not been dislodged, depress the victim's upper lid with a matchstick or similar object placed horizontally on the top of the cartilage and pull upward on the lashes against the matchstick.  Lift off the foreign object with the corner of a clean handkerchief and replace the lid by pulling downward gently on the lashes.</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buNone/>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2819400"/>
            <a:ext cx="8229600" cy="1143000"/>
          </a:xfrm>
        </p:spPr>
        <p:txBody>
          <a:bodyPr/>
          <a:lstStyle/>
          <a:p>
            <a:r>
              <a:rPr lang="en-US" b="1" dirty="0" smtClean="0"/>
              <a:t>Bleeding (Hemorrhage) </a:t>
            </a:r>
            <a:endParaRPr lang="en-US" dirty="0"/>
          </a:p>
        </p:txBody>
      </p:sp>
    </p:spTree>
  </p:cSld>
  <p:clrMapOvr>
    <a:masterClrMapping/>
  </p:clrMapOvr>
  <p:transition>
    <p:zoom dir="in"/>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Title 1"/>
          <p:cNvSpPr>
            <a:spLocks noGrp="1"/>
          </p:cNvSpPr>
          <p:nvPr>
            <p:ph type="title"/>
          </p:nvPr>
        </p:nvSpPr>
        <p:spPr>
          <a:xfrm>
            <a:off x="838200" y="365125"/>
            <a:ext cx="10515600" cy="589280"/>
          </a:xfrm>
        </p:spPr>
        <p:txBody>
          <a:bodyPr vert="horz" wrap="square" lIns="91440" tIns="45720" rIns="91440" bIns="45720" anchor="b" anchorCtr="0">
            <a:normAutofit fontScale="90000"/>
          </a:bodyPr>
          <a:p>
            <a:pPr eaLnBrk="1" hangingPunct="1"/>
            <a:endParaRPr lang="en-US" altLang="en-US" dirty="0"/>
          </a:p>
        </p:txBody>
      </p:sp>
      <p:sp>
        <p:nvSpPr>
          <p:cNvPr id="58370" name="Content Placeholder 2"/>
          <p:cNvSpPr>
            <a:spLocks noGrp="1"/>
          </p:cNvSpPr>
          <p:nvPr>
            <p:ph sz="quarter" idx="1"/>
          </p:nvPr>
        </p:nvSpPr>
        <p:spPr>
          <a:xfrm>
            <a:off x="838200" y="1219200"/>
            <a:ext cx="9372600" cy="4937125"/>
          </a:xfrm>
        </p:spPr>
        <p:txBody>
          <a:bodyPr vert="horz" wrap="square" lIns="91440" tIns="45720" rIns="91440" bIns="45720" anchor="t" anchorCtr="0">
            <a:normAutofit lnSpcReduction="10000"/>
          </a:bodyPr>
          <a:p>
            <a:pPr eaLnBrk="1" hangingPunct="1">
              <a:buClr>
                <a:schemeClr val="accent1"/>
              </a:buClr>
              <a:buSzPct val="76000"/>
            </a:pPr>
            <a:r>
              <a:rPr lang="en-US" altLang="en-US" dirty="0">
                <a:latin typeface="Calibri" panose="020F0502020204030204" charset="0"/>
                <a:cs typeface="Calibri" panose="020F0502020204030204" charset="0"/>
              </a:rPr>
              <a:t>Flush the eye with water - pouring lukewarm water from the inside corner of the eye across the eye.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If the object is still not removed and is suspected to be embedded apply a dry protective dressing and take the victim to hospital.</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If the foreign substance in the eye is a liquid such as acid flush the eye as follows:</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Liquid in the </a:t>
            </a:r>
            <a:r>
              <a:rPr lang="en-US" altLang="en-US" b="1" dirty="0">
                <a:latin typeface="Calibri" panose="020F0502020204030204" charset="0"/>
                <a:cs typeface="Calibri" panose="020F0502020204030204" charset="0"/>
              </a:rPr>
              <a:t>eye</a:t>
            </a:r>
            <a:r>
              <a:rPr lang="en-US" altLang="en-US" dirty="0">
                <a:latin typeface="Calibri" panose="020F0502020204030204" charset="0"/>
                <a:cs typeface="Calibri" panose="020F0502020204030204" charset="0"/>
              </a:rPr>
              <a:t> = </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Acid - flush the eye for at least 5 minutes with a solution of sodium bicarbonate - 5ml / 500mls water.</a:t>
            </a:r>
            <a:endParaRPr lang="en-US" altLang="en-US" dirty="0">
              <a:latin typeface="Calibri" panose="020F0502020204030204" charset="0"/>
              <a:cs typeface="Calibri" panose="020F050202020403020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Title 1"/>
          <p:cNvSpPr>
            <a:spLocks noGrp="1"/>
          </p:cNvSpPr>
          <p:nvPr>
            <p:ph type="title"/>
          </p:nvPr>
        </p:nvSpPr>
        <p:spPr>
          <a:xfrm>
            <a:off x="838200" y="365125"/>
            <a:ext cx="10515600" cy="544195"/>
          </a:xfrm>
        </p:spPr>
        <p:txBody>
          <a:bodyPr vert="horz" wrap="square" lIns="91440" tIns="45720" rIns="91440" bIns="45720" anchor="b" anchorCtr="0">
            <a:normAutofit fontScale="90000"/>
          </a:bodyPr>
          <a:p>
            <a:pPr eaLnBrk="1" hangingPunct="1"/>
            <a:endParaRPr lang="en-US" altLang="en-US" dirty="0"/>
          </a:p>
        </p:txBody>
      </p:sp>
      <p:sp>
        <p:nvSpPr>
          <p:cNvPr id="59394" name="Content Placeholder 2"/>
          <p:cNvSpPr>
            <a:spLocks noGrp="1"/>
          </p:cNvSpPr>
          <p:nvPr>
            <p:ph sz="quarter" idx="1"/>
          </p:nvPr>
        </p:nvSpPr>
        <p:spPr>
          <a:xfrm>
            <a:off x="838200" y="1219200"/>
            <a:ext cx="9372600" cy="4937125"/>
          </a:xfrm>
        </p:spPr>
        <p:txBody>
          <a:bodyPr vert="horz" wrap="square" lIns="91440" tIns="45720" rIns="91440" bIns="45720" anchor="t" anchorCtr="0">
            <a:normAutofit lnSpcReduction="20000"/>
          </a:bodyPr>
          <a:p>
            <a:pPr eaLnBrk="1" hangingPunct="1">
              <a:buClr>
                <a:schemeClr val="accent1"/>
              </a:buClr>
              <a:buSzPct val="76000"/>
            </a:pPr>
            <a:r>
              <a:rPr lang="en-US" altLang="en-US" dirty="0">
                <a:latin typeface="Calibri" panose="020F0502020204030204" charset="0"/>
                <a:cs typeface="Calibri" panose="020F0502020204030204" charset="0"/>
              </a:rPr>
              <a:t>Alkaline- flush the eye for at least 15 minutes with water.</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b="1" dirty="0">
                <a:latin typeface="Calibri" panose="020F0502020204030204" charset="0"/>
                <a:cs typeface="Calibri" panose="020F0502020204030204" charset="0"/>
              </a:rPr>
              <a:t>Ear</a:t>
            </a:r>
            <a:r>
              <a:rPr lang="en-US" altLang="en-US" dirty="0">
                <a:latin typeface="Calibri" panose="020F0502020204030204" charset="0"/>
                <a:cs typeface="Calibri" panose="020F0502020204030204" charset="0"/>
              </a:rPr>
              <a:t> - treatment of a foreign body in the external canal of the ear.</a:t>
            </a:r>
            <a:endParaRPr lang="en-US" altLang="en-US" dirty="0">
              <a:latin typeface="Calibri" panose="020F0502020204030204" charset="0"/>
              <a:cs typeface="Calibri" panose="020F0502020204030204" charset="0"/>
            </a:endParaRPr>
          </a:p>
          <a:p>
            <a:pPr marL="0" indent="0" eaLnBrk="1" hangingPunct="1">
              <a:buClr>
                <a:schemeClr val="accent1"/>
              </a:buClr>
              <a:buSzPct val="76000"/>
              <a:buNone/>
            </a:pPr>
            <a:r>
              <a:rPr lang="en-US" altLang="en-US" b="1" dirty="0">
                <a:latin typeface="Calibri" panose="020F0502020204030204" charset="0"/>
                <a:cs typeface="Calibri" panose="020F0502020204030204" charset="0"/>
              </a:rPr>
              <a:t>PRECAUTIONS</a:t>
            </a:r>
            <a:endParaRPr lang="en-US" altLang="en-US" b="1" dirty="0">
              <a:latin typeface="Calibri" panose="020F0502020204030204" charset="0"/>
              <a:cs typeface="Calibri" panose="020F0502020204030204" charset="0"/>
            </a:endParaRPr>
          </a:p>
          <a:p>
            <a:pPr eaLnBrk="1" hangingPunct="1">
              <a:buClr>
                <a:schemeClr val="accent1"/>
              </a:buClr>
              <a:buSzPct val="76000"/>
            </a:pPr>
            <a:r>
              <a:rPr lang="en-US" altLang="en-US" dirty="0">
                <a:cs typeface="+mn-lt"/>
              </a:rPr>
              <a:t>If the object is something that will absorb liquid and swell do not put water or oil in the ear (e.g. bean, corn, berries).</a:t>
            </a:r>
            <a:endParaRPr lang="en-US" altLang="en-US" dirty="0">
              <a:cs typeface="+mn-lt"/>
            </a:endParaRPr>
          </a:p>
          <a:p>
            <a:pPr eaLnBrk="1" hangingPunct="1">
              <a:buClr>
                <a:schemeClr val="accent1"/>
              </a:buClr>
              <a:buSzPct val="76000"/>
            </a:pPr>
            <a:r>
              <a:rPr lang="en-US" altLang="en-US" dirty="0">
                <a:cs typeface="+mn-lt"/>
              </a:rPr>
              <a:t>Do not probe for the object as this may push it further in and cause injury to the eardrum.</a:t>
            </a:r>
            <a:endParaRPr lang="en-US" altLang="en-US" dirty="0">
              <a:cs typeface="+mn-lt"/>
            </a:endParaRPr>
          </a:p>
          <a:p>
            <a:pPr eaLnBrk="1" hangingPunct="1">
              <a:buClr>
                <a:schemeClr val="accent1"/>
              </a:buClr>
              <a:buSzPct val="76000"/>
            </a:pPr>
            <a:r>
              <a:rPr lang="en-US" altLang="en-US" dirty="0">
                <a:cs typeface="+mn-lt"/>
                <a:sym typeface="+mn-ea"/>
              </a:rPr>
              <a:t>Place a dressing over the ear to prevent the victim poking his fingers into his ear (these victim's are commonly children).</a:t>
            </a:r>
            <a:endParaRPr lang="en-US" altLang="en-US" dirty="0">
              <a:cs typeface="+mn-lt"/>
            </a:endParaRPr>
          </a:p>
          <a:p>
            <a:pPr eaLnBrk="1" hangingPunct="1">
              <a:buClr>
                <a:schemeClr val="accent1"/>
              </a:buClr>
              <a:buSzPct val="76000"/>
            </a:pPr>
            <a:r>
              <a:rPr lang="en-US" altLang="en-US" dirty="0">
                <a:cs typeface="+mn-lt"/>
                <a:sym typeface="+mn-ea"/>
              </a:rPr>
              <a:t>Take the victim to hospital in order to have the object removed.</a:t>
            </a:r>
            <a:endParaRPr lang="en-US" altLang="en-US" dirty="0">
              <a:cs typeface="+mn-lt"/>
            </a:endParaRPr>
          </a:p>
          <a:p>
            <a:pPr eaLnBrk="1" hangingPunct="1">
              <a:buClr>
                <a:schemeClr val="accent1"/>
              </a:buClr>
              <a:buSzPct val="76000"/>
              <a:buNone/>
            </a:pPr>
            <a:endParaRPr lang="en-US" altLang="en-US" dirty="0"/>
          </a:p>
          <a:p>
            <a:pPr eaLnBrk="1" hangingPunct="1">
              <a:buClr>
                <a:schemeClr val="accent1"/>
              </a:buClr>
              <a:buSzPct val="76000"/>
              <a:buFont typeface="Wingdings 3" panose="05040102010807070707" pitchFamily="18" charset="2"/>
            </a:pPr>
            <a:endParaRPr lang="en-US" altLang="en-US" dirty="0"/>
          </a:p>
          <a:p>
            <a:pPr eaLnBrk="1" hangingPunct="1">
              <a:buClr>
                <a:schemeClr val="accent1"/>
              </a:buClr>
              <a:buSzPct val="76000"/>
              <a:buFont typeface="Wingdings 3" panose="05040102010807070707" pitchFamily="18" charset="2"/>
            </a:pPr>
            <a:endParaRPr lang="en-US"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914400" y="607060"/>
            <a:ext cx="9995535" cy="5643245"/>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Title 1"/>
          <p:cNvSpPr>
            <a:spLocks noGrp="1"/>
          </p:cNvSpPr>
          <p:nvPr>
            <p:ph type="title"/>
          </p:nvPr>
        </p:nvSpPr>
        <p:spPr>
          <a:xfrm>
            <a:off x="838200" y="365125"/>
            <a:ext cx="10515600" cy="785495"/>
          </a:xfrm>
        </p:spPr>
        <p:txBody>
          <a:bodyPr vert="horz" wrap="square" lIns="91440" tIns="45720" rIns="91440" bIns="45720" anchor="b" anchorCtr="0">
            <a:normAutofit/>
          </a:bodyPr>
          <a:p>
            <a:pPr eaLnBrk="1" hangingPunct="1"/>
            <a:r>
              <a:rPr lang="en-US" b="1" noProof="0" dirty="0" smtClean="0">
                <a:ln>
                  <a:noFill/>
                </a:ln>
                <a:effectLst/>
                <a:uLnTx/>
                <a:uFillTx/>
                <a:latin typeface="Berlin Sans FB Demi" panose="020E0802020502020306" pitchFamily="34" charset="0"/>
                <a:ea typeface="+mn-ea"/>
                <a:cs typeface="+mn-cs"/>
                <a:sym typeface="+mn-ea"/>
              </a:rPr>
              <a:t>AN INSECT IN THE EAR:</a:t>
            </a:r>
            <a:endParaRPr kumimoji="0" lang="en-US" altLang="en-US" b="0" i="0" u="none" strike="noStrike" kern="1200" cap="none" spc="0" normalizeH="0" baseline="0" noProof="0" dirty="0" smtClean="0">
              <a:ln>
                <a:noFill/>
              </a:ln>
              <a:solidFill>
                <a:schemeClr val="tx1"/>
              </a:solidFill>
              <a:effectLst/>
              <a:uLnTx/>
              <a:uFillTx/>
              <a:latin typeface="Berlin Sans FB Demi" panose="020E0802020502020306" pitchFamily="34" charset="0"/>
              <a:ea typeface="+mn-ea"/>
              <a:cs typeface="+mn-cs"/>
            </a:endParaRPr>
          </a:p>
        </p:txBody>
      </p:sp>
      <p:sp>
        <p:nvSpPr>
          <p:cNvPr id="95235" name="Content Placeholder 2"/>
          <p:cNvSpPr>
            <a:spLocks noGrp="1"/>
          </p:cNvSpPr>
          <p:nvPr>
            <p:ph sz="quarter" idx="1"/>
          </p:nvPr>
        </p:nvSpPr>
        <p:spPr>
          <a:xfrm>
            <a:off x="1004570" y="1219200"/>
            <a:ext cx="9206230" cy="4937125"/>
          </a:xfrm>
        </p:spPr>
        <p:txBody>
          <a:bodyPr vert="horz" wrap="square" lIns="91440" tIns="45720" rIns="91440" bIns="45720" numCol="1" anchor="t" anchorCtr="0" compatLnSpc="1">
            <a:normAutofit lnSpcReduction="10000"/>
          </a:bodyPr>
          <a:lstStyle/>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Try shining a torch near the opening of the ear.  Often the insect will crawl out.</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Place a few drops of warm oil (it must not be too hot) into the ear and it will float out.</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0" marR="0" lvl="0" indent="0" algn="l" defTabSz="914400" rtl="0" eaLnBrk="1" fontAlgn="auto" latinLnBrk="0" hangingPunct="1">
              <a:lnSpc>
                <a:spcPct val="100000"/>
              </a:lnSpc>
              <a:spcBef>
                <a:spcPts val="600"/>
              </a:spcBef>
              <a:spcAft>
                <a:spcPts val="0"/>
              </a:spcAft>
              <a:buClr>
                <a:schemeClr val="accent1"/>
              </a:buClr>
              <a:buSzPct val="7600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NOSE: TREATMENT OF</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FOREIGN BODY IN THE NOSE</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Instruct the victim to blow his nose making sure that he inspires through his mouth.</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This is made more effective by blocking the unaffected nostril and blowing out of the affected nostril.</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Instruct the victim to breathe through his mouth.</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lang="en-US" altLang="en-US" sz="2600" dirty="0">
                <a:latin typeface="Calibri" panose="020F0502020204030204" charset="0"/>
                <a:cs typeface="Calibri" panose="020F0502020204030204" charset="0"/>
                <a:sym typeface="+mn-ea"/>
              </a:rPr>
              <a:t>Take the victim to hospital if the object has not been dislodged by the above measures.</a:t>
            </a:r>
            <a:endParaRPr lang="en-US" altLang="en-US" sz="2600" dirty="0">
              <a:latin typeface="Calibri" panose="020F0502020204030204" charset="0"/>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buNone/>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Title 1"/>
          <p:cNvSpPr>
            <a:spLocks noGrp="1"/>
          </p:cNvSpPr>
          <p:nvPr>
            <p:ph type="title"/>
          </p:nvPr>
        </p:nvSpPr>
        <p:spPr>
          <a:xfrm>
            <a:off x="838200" y="365125"/>
            <a:ext cx="10515600" cy="853440"/>
          </a:xfrm>
        </p:spPr>
        <p:txBody>
          <a:bodyPr vert="horz" wrap="square" lIns="91440" tIns="45720" rIns="91440" bIns="45720" anchor="b" anchorCtr="0"/>
          <a:p>
            <a:pPr eaLnBrk="1" hangingPunct="1"/>
            <a:endParaRPr lang="en-US" altLang="en-US" dirty="0">
              <a:latin typeface="Berlin Sans FB Demi" panose="020E0802020502020306" pitchFamily="34" charset="0"/>
            </a:endParaRPr>
          </a:p>
        </p:txBody>
      </p:sp>
      <p:sp>
        <p:nvSpPr>
          <p:cNvPr id="62466" name="Content Placeholder 2"/>
          <p:cNvSpPr>
            <a:spLocks noGrp="1"/>
          </p:cNvSpPr>
          <p:nvPr>
            <p:ph sz="quarter" idx="1"/>
          </p:nvPr>
        </p:nvSpPr>
        <p:spPr>
          <a:xfrm>
            <a:off x="838200" y="1219200"/>
            <a:ext cx="9372600" cy="4937125"/>
          </a:xfrm>
        </p:spPr>
        <p:txBody>
          <a:bodyPr vert="horz" wrap="square" lIns="91440" tIns="45720" rIns="91440" bIns="45720" anchor="t" anchorCtr="0"/>
          <a:p>
            <a:pPr eaLnBrk="1" hangingPunct="1">
              <a:buClr>
                <a:schemeClr val="accent1"/>
              </a:buClr>
              <a:buSzPct val="76000"/>
              <a:buFont typeface="Wingdings 3" panose="05040102010807070707" pitchFamily="18" charset="2"/>
            </a:pPr>
            <a:r>
              <a:rPr lang="en-US" altLang="en-US" dirty="0">
                <a:latin typeface="Calibri" panose="020F0502020204030204" charset="0"/>
                <a:cs typeface="Calibri" panose="020F0502020204030204" charset="0"/>
              </a:rPr>
              <a:t>If the victim is a child, keep a close eye on him to make sure that he does not put his fingers in his nose.  This will push the object further up with the risk of inhalation of the object.</a:t>
            </a:r>
            <a:endParaRPr lang="en-US" altLang="en-US" dirty="0">
              <a:latin typeface="Calibri" panose="020F0502020204030204" charset="0"/>
              <a:cs typeface="Calibri" panose="020F0502020204030204" charset="0"/>
            </a:endParaRPr>
          </a:p>
          <a:p>
            <a:pPr eaLnBrk="1" hangingPunct="1">
              <a:buClr>
                <a:schemeClr val="accent1"/>
              </a:buClr>
              <a:buSzPct val="76000"/>
              <a:buFont typeface="Wingdings 3" panose="05040102010807070707" pitchFamily="18" charset="2"/>
              <a:buNone/>
            </a:pPr>
            <a:endParaRPr lang="en-US" altLang="en-US" dirty="0">
              <a:latin typeface="Berlin Sans FB Demi" panose="020E0802020502020306" pitchFamily="34" charset="0"/>
            </a:endParaRPr>
          </a:p>
          <a:p>
            <a:pPr eaLnBrk="1" hangingPunct="1">
              <a:buClr>
                <a:schemeClr val="accent1"/>
              </a:buClr>
              <a:buSzPct val="76000"/>
              <a:buFont typeface="Wingdings 3" panose="05040102010807070707" pitchFamily="18" charset="2"/>
            </a:pPr>
            <a:endParaRPr lang="en-US"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Title 1"/>
          <p:cNvSpPr>
            <a:spLocks noGrp="1"/>
          </p:cNvSpPr>
          <p:nvPr>
            <p:ph type="title"/>
          </p:nvPr>
        </p:nvSpPr>
        <p:spPr>
          <a:xfrm>
            <a:off x="838200" y="365125"/>
            <a:ext cx="10515600" cy="853440"/>
          </a:xfrm>
        </p:spPr>
        <p:txBody>
          <a:bodyPr vert="horz" wrap="square" lIns="91440" tIns="45720" rIns="91440" bIns="45720" anchor="b" anchorCtr="0">
            <a:normAutofit fontScale="90000"/>
          </a:bodyPr>
          <a:p>
            <a:pPr eaLnBrk="1" hangingPunct="1"/>
            <a:r>
              <a:rPr lang="en-US" altLang="en-US" b="1" dirty="0">
                <a:latin typeface="Berlin Sans FB Demi" panose="020E0802020502020306" pitchFamily="34" charset="0"/>
                <a:sym typeface="+mn-ea"/>
              </a:rPr>
              <a:t>DIGESTIVE TRACT</a:t>
            </a:r>
            <a:br>
              <a:rPr lang="en-US" altLang="en-US" dirty="0">
                <a:latin typeface="Berlin Sans FB Demi" panose="020E0802020502020306" pitchFamily="34" charset="0"/>
              </a:rPr>
            </a:br>
            <a:endParaRPr lang="en-US" altLang="en-US" dirty="0">
              <a:latin typeface="Berlin Sans FB Demi" panose="020E0802020502020306" pitchFamily="34" charset="0"/>
            </a:endParaRPr>
          </a:p>
        </p:txBody>
      </p:sp>
      <p:sp>
        <p:nvSpPr>
          <p:cNvPr id="63490" name="Content Placeholder 2"/>
          <p:cNvSpPr>
            <a:spLocks noGrp="1"/>
          </p:cNvSpPr>
          <p:nvPr>
            <p:ph sz="quarter" idx="1"/>
          </p:nvPr>
        </p:nvSpPr>
        <p:spPr>
          <a:xfrm>
            <a:off x="1073150" y="1219200"/>
            <a:ext cx="9137650" cy="4937125"/>
          </a:xfrm>
        </p:spPr>
        <p:txBody>
          <a:bodyPr vert="horz" wrap="square" lIns="91440" tIns="45720" rIns="91440" bIns="45720" anchor="t" anchorCtr="0"/>
          <a:p>
            <a:pPr eaLnBrk="1" hangingPunct="1">
              <a:buClr>
                <a:schemeClr val="accent1"/>
              </a:buClr>
              <a:buSzPct val="76000"/>
            </a:pPr>
            <a:r>
              <a:rPr lang="en-US" altLang="en-US" dirty="0">
                <a:latin typeface="Calibri" panose="020F0502020204030204" charset="0"/>
                <a:cs typeface="Calibri" panose="020F0502020204030204" charset="0"/>
              </a:rPr>
              <a:t>In the case of swallowing a foreign body, watch the stool to see if the foreign body is passed in the stool.</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If the object was sharp e.g. safety pin or piece of glass, take the victim to hospital.  An x-ray may detect the position of the object in the gut.</a:t>
            </a:r>
            <a:endParaRPr lang="en-US" altLang="en-US" dirty="0">
              <a:latin typeface="Calibri" panose="020F0502020204030204" charset="0"/>
              <a:cs typeface="Calibri" panose="020F0502020204030204" charset="0"/>
            </a:endParaRPr>
          </a:p>
          <a:p>
            <a:pPr eaLnBrk="1" hangingPunct="1">
              <a:buClr>
                <a:schemeClr val="accent1"/>
              </a:buClr>
              <a:buSzPct val="76000"/>
              <a:buNone/>
            </a:pPr>
            <a:r>
              <a:rPr lang="en-US" altLang="en-US" dirty="0">
                <a:latin typeface="Berlin Sans FB Demi" panose="020E0802020502020306" pitchFamily="34" charset="0"/>
              </a:rPr>
              <a:t> </a:t>
            </a:r>
            <a:endParaRPr lang="en-US" altLang="en-US" dirty="0">
              <a:latin typeface="Berlin Sans FB Demi" panose="020E0802020502020306" pitchFamily="34" charset="0"/>
            </a:endParaRPr>
          </a:p>
          <a:p>
            <a:pPr eaLnBrk="1" hangingPunct="1">
              <a:buClr>
                <a:schemeClr val="accent1"/>
              </a:buClr>
              <a:buSzPct val="76000"/>
              <a:buFont typeface="Wingdings 3" panose="05040102010807070707" pitchFamily="18" charset="2"/>
            </a:pPr>
            <a:endParaRPr lang="en-US"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903605" y="102870"/>
            <a:ext cx="11443970" cy="6608445"/>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Title 1"/>
          <p:cNvSpPr>
            <a:spLocks noGrp="1"/>
          </p:cNvSpPr>
          <p:nvPr>
            <p:ph type="title"/>
          </p:nvPr>
        </p:nvSpPr>
        <p:spPr>
          <a:xfrm>
            <a:off x="838200" y="365125"/>
            <a:ext cx="10515600" cy="555625"/>
          </a:xfrm>
        </p:spPr>
        <p:txBody>
          <a:bodyPr vert="horz" wrap="square" lIns="91440" tIns="45720" rIns="91440" bIns="45720" anchor="b" anchorCtr="0">
            <a:normAutofit fontScale="90000"/>
          </a:bodyPr>
          <a:p>
            <a:pPr eaLnBrk="1" hangingPunct="1"/>
            <a:r>
              <a:rPr lang="en-US" altLang="en-US" b="1" dirty="0">
                <a:latin typeface="Berlin Sans FB Demi" panose="020E0802020502020306" pitchFamily="34" charset="0"/>
                <a:sym typeface="+mn-ea"/>
              </a:rPr>
              <a:t>RESPIRATORY TRACT</a:t>
            </a:r>
            <a:endParaRPr lang="en-US" altLang="en-US" dirty="0">
              <a:latin typeface="Berlin Sans FB Demi" panose="020E0802020502020306" pitchFamily="34" charset="0"/>
            </a:endParaRPr>
          </a:p>
        </p:txBody>
      </p:sp>
      <p:sp>
        <p:nvSpPr>
          <p:cNvPr id="64514" name="Content Placeholder 2"/>
          <p:cNvSpPr>
            <a:spLocks noGrp="1"/>
          </p:cNvSpPr>
          <p:nvPr>
            <p:ph sz="quarter" idx="1"/>
          </p:nvPr>
        </p:nvSpPr>
        <p:spPr>
          <a:xfrm>
            <a:off x="1118870" y="1219200"/>
            <a:ext cx="9091930" cy="4937125"/>
          </a:xfrm>
        </p:spPr>
        <p:txBody>
          <a:bodyPr vert="horz" wrap="square" lIns="91440" tIns="45720" rIns="91440" bIns="45720" anchor="t" anchorCtr="0"/>
          <a:p>
            <a:pPr eaLnBrk="1" hangingPunct="1">
              <a:buClr>
                <a:schemeClr val="accent1"/>
              </a:buClr>
              <a:buSzPct val="76000"/>
            </a:pPr>
            <a:r>
              <a:rPr lang="en-US" altLang="en-US" dirty="0">
                <a:latin typeface="Calibri" panose="020F0502020204030204" charset="0"/>
                <a:cs typeface="Calibri" panose="020F0502020204030204" charset="0"/>
              </a:rPr>
              <a:t>It is possible for foreign bodies to be inhaled.  This may cause choking and therefore requires appropriate first aid.  However, the object may succeed in passing right into the bronchus where it will need immediate medical attention.</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Observe the victim for signs of respiratory distress.</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Get him to hospital immediately.</a:t>
            </a: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dirty="0"/>
          </a:p>
          <a:p>
            <a:pPr eaLnBrk="1" hangingPunct="1">
              <a:buClr>
                <a:schemeClr val="accent1"/>
              </a:buClr>
              <a:buSzPct val="76000"/>
              <a:buFont typeface="Wingdings 3" panose="05040102010807070707" pitchFamily="18" charset="2"/>
            </a:pPr>
            <a:endParaRPr lang="en-US" altLang="en-US" dirty="0"/>
          </a:p>
          <a:p>
            <a:pPr eaLnBrk="1" hangingPunct="1">
              <a:buClr>
                <a:schemeClr val="accent1"/>
              </a:buClr>
              <a:buSzPct val="76000"/>
              <a:buFont typeface="Wingdings 3" panose="05040102010807070707" pitchFamily="18" charset="2"/>
            </a:pPr>
            <a:endParaRPr lang="en-US"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132840" y="619125"/>
            <a:ext cx="10431780" cy="548259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22885" y="0"/>
            <a:ext cx="12753975" cy="65843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smtClean="0"/>
              <a:t>Hemorrhage</a:t>
            </a:r>
            <a:r>
              <a:rPr lang="en-US" dirty="0" smtClean="0"/>
              <a:t> </a:t>
            </a:r>
            <a:endParaRPr lang="en-US" dirty="0"/>
          </a:p>
        </p:txBody>
      </p:sp>
      <p:sp>
        <p:nvSpPr>
          <p:cNvPr id="3" name="Content Placeholder 2"/>
          <p:cNvSpPr>
            <a:spLocks noGrp="1"/>
          </p:cNvSpPr>
          <p:nvPr>
            <p:ph idx="1"/>
          </p:nvPr>
        </p:nvSpPr>
        <p:spPr>
          <a:xfrm>
            <a:off x="911225" y="1066800"/>
            <a:ext cx="10450195" cy="5059680"/>
          </a:xfrm>
        </p:spPr>
        <p:txBody>
          <a:bodyPr>
            <a:normAutofit/>
          </a:bodyPr>
          <a:lstStyle/>
          <a:p>
            <a:r>
              <a:rPr lang="en-US" dirty="0" smtClean="0"/>
              <a:t>Loss of blood from the circulation or blood vessel i.e. arteries, capillaries  or veins</a:t>
            </a:r>
            <a:endParaRPr lang="en-US" dirty="0" smtClean="0"/>
          </a:p>
          <a:p>
            <a:r>
              <a:rPr lang="en-US" b="1" dirty="0" smtClean="0"/>
              <a:t>Arteries</a:t>
            </a:r>
            <a:r>
              <a:rPr lang="en-US" dirty="0" smtClean="0"/>
              <a:t>- High pressure and blood sparks in jets and is bright red in </a:t>
            </a:r>
            <a:r>
              <a:rPr lang="en-US" dirty="0" err="1" smtClean="0"/>
              <a:t>colour</a:t>
            </a:r>
            <a:endParaRPr lang="en-US" dirty="0" smtClean="0"/>
          </a:p>
          <a:p>
            <a:r>
              <a:rPr lang="en-US" b="1" dirty="0" smtClean="0"/>
              <a:t>Capillaries</a:t>
            </a:r>
            <a:r>
              <a:rPr lang="en-US" dirty="0" smtClean="0"/>
              <a:t>- low pressure, blood oozes and it is dark brown since it is a mixture of oxygenated and deoxygenated blood</a:t>
            </a:r>
            <a:endParaRPr lang="en-US" dirty="0" smtClean="0"/>
          </a:p>
          <a:p>
            <a:r>
              <a:rPr lang="en-US" b="1" dirty="0" smtClean="0"/>
              <a:t>Veins</a:t>
            </a:r>
            <a:r>
              <a:rPr lang="en-US" dirty="0" smtClean="0"/>
              <a:t>- Low pressure in which blood flows out continuously and is dark red or purple</a:t>
            </a:r>
            <a:endParaRPr lang="en-US" dirty="0"/>
          </a:p>
        </p:txBody>
      </p:sp>
    </p:spTree>
  </p:cSld>
  <p:clrMapOvr>
    <a:masterClrMapping/>
  </p:clrMapOvr>
  <p:transition>
    <p:zoom dir="in"/>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73660" y="158750"/>
            <a:ext cx="12266295" cy="6816725"/>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Title 1"/>
          <p:cNvSpPr>
            <a:spLocks noGrp="1"/>
          </p:cNvSpPr>
          <p:nvPr>
            <p:ph type="title"/>
          </p:nvPr>
        </p:nvSpPr>
        <p:spPr>
          <a:xfrm>
            <a:off x="838200" y="365125"/>
            <a:ext cx="10515600" cy="578485"/>
          </a:xfrm>
        </p:spPr>
        <p:txBody>
          <a:bodyPr vert="horz" wrap="square" lIns="91440" tIns="45720" rIns="91440" bIns="45720" anchor="b" anchorCtr="0">
            <a:normAutofit fontScale="90000"/>
          </a:bodyPr>
          <a:p>
            <a:pPr eaLnBrk="1" hangingPunct="1"/>
            <a:r>
              <a:rPr lang="en-US" altLang="en-US" dirty="0">
                <a:latin typeface="Berlin Sans FB Demi" panose="020E0802020502020306" pitchFamily="34" charset="0"/>
              </a:rPr>
              <a:t>FIRE PREVENTION</a:t>
            </a:r>
            <a:endParaRPr lang="en-US" altLang="en-US" dirty="0"/>
          </a:p>
        </p:txBody>
      </p:sp>
      <p:sp>
        <p:nvSpPr>
          <p:cNvPr id="65538" name="Content Placeholder 2"/>
          <p:cNvSpPr>
            <a:spLocks noGrp="1"/>
          </p:cNvSpPr>
          <p:nvPr>
            <p:ph sz="quarter" idx="1"/>
          </p:nvPr>
        </p:nvSpPr>
        <p:spPr>
          <a:xfrm>
            <a:off x="1096010" y="1219200"/>
            <a:ext cx="9114790" cy="4937125"/>
          </a:xfrm>
        </p:spPr>
        <p:txBody>
          <a:bodyPr vert="horz" wrap="square" lIns="91440" tIns="45720" rIns="91440" bIns="45720" anchor="t" anchorCtr="0">
            <a:normAutofit fontScale="90000"/>
          </a:bodyPr>
          <a:p>
            <a:pPr eaLnBrk="1" hangingPunct="1">
              <a:buClr>
                <a:schemeClr val="accent1"/>
              </a:buClr>
              <a:buSzPct val="76000"/>
            </a:pPr>
            <a:r>
              <a:rPr lang="en-US" altLang="en-US" b="1" dirty="0">
                <a:latin typeface="Calibri" panose="020F0502020204030204" charset="0"/>
                <a:cs typeface="Calibri" panose="020F0502020204030204" charset="0"/>
              </a:rPr>
              <a:t>IN THE HOME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Never leave fire or water heating on the fire unattended.</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Never allow children to play near fire or hot water.</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Teach children the dangers of fire from an early age.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Never go to sleep with a candle burning or a brassier burning.</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Never have an open fire in the house unless used in a fireplace.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sym typeface="+mn-ea"/>
              </a:rPr>
              <a:t>Place all flammable liquids in sealed containers and store them in a cool place.</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sym typeface="+mn-ea"/>
              </a:rPr>
              <a:t>Never leave flammable liquids in open containers - they give off flammable vapours which will ignite in the presence of heat or fire.</a:t>
            </a:r>
            <a:endParaRPr lang="en-US" altLang="en-US" dirty="0">
              <a:latin typeface="Calibri" panose="020F0502020204030204" charset="0"/>
              <a:cs typeface="Calibri" panose="020F0502020204030204" charset="0"/>
            </a:endParaRPr>
          </a:p>
          <a:p>
            <a:pPr eaLnBrk="1" hangingPunct="1">
              <a:buClr>
                <a:schemeClr val="accent1"/>
              </a:buClr>
              <a:buSzPct val="76000"/>
            </a:pPr>
            <a:endParaRPr lang="en-US" altLang="en-US" dirty="0">
              <a:latin typeface="Calibri" panose="020F0502020204030204" charset="0"/>
              <a:cs typeface="Calibri" panose="020F050202020403020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01295" y="100965"/>
            <a:ext cx="11823700" cy="6757035"/>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Title 1"/>
          <p:cNvSpPr>
            <a:spLocks noGrp="1"/>
          </p:cNvSpPr>
          <p:nvPr>
            <p:ph type="title"/>
          </p:nvPr>
        </p:nvSpPr>
        <p:spPr>
          <a:xfrm>
            <a:off x="838200" y="365125"/>
            <a:ext cx="10515600" cy="555625"/>
          </a:xfrm>
        </p:spPr>
        <p:txBody>
          <a:bodyPr vert="horz" wrap="square" lIns="91440" tIns="45720" rIns="91440" bIns="45720" anchor="b" anchorCtr="0">
            <a:normAutofit fontScale="90000"/>
          </a:bodyPr>
          <a:p>
            <a:pPr eaLnBrk="1" hangingPunct="1"/>
            <a:r>
              <a:rPr lang="en-US" altLang="en-US" dirty="0">
                <a:latin typeface="Berlin Sans FB Demi" panose="020E0802020502020306" pitchFamily="34" charset="0"/>
              </a:rPr>
              <a:t>FIRE PREVENTION</a:t>
            </a:r>
            <a:endParaRPr lang="en-US" altLang="en-US" dirty="0"/>
          </a:p>
        </p:txBody>
      </p:sp>
      <p:sp>
        <p:nvSpPr>
          <p:cNvPr id="66562" name="Content Placeholder 2"/>
          <p:cNvSpPr>
            <a:spLocks noGrp="1"/>
          </p:cNvSpPr>
          <p:nvPr>
            <p:ph sz="quarter" idx="1"/>
          </p:nvPr>
        </p:nvSpPr>
        <p:spPr>
          <a:xfrm>
            <a:off x="1026795" y="1219200"/>
            <a:ext cx="9184005" cy="4937125"/>
          </a:xfrm>
        </p:spPr>
        <p:txBody>
          <a:bodyPr vert="horz" wrap="square" lIns="91440" tIns="45720" rIns="91440" bIns="45720" anchor="t" anchorCtr="0"/>
          <a:p>
            <a:pPr eaLnBrk="1" hangingPunct="1">
              <a:buClr>
                <a:schemeClr val="accent1"/>
              </a:buClr>
              <a:buSzPct val="76000"/>
            </a:pPr>
            <a:r>
              <a:rPr lang="en-US" altLang="en-US" dirty="0">
                <a:latin typeface="Calibri" panose="020F0502020204030204" charset="0"/>
                <a:cs typeface="Calibri" panose="020F0502020204030204" charset="0"/>
              </a:rPr>
              <a:t>Hang clothes well away from stoves or fireplaces.</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Store matches in a metal container and out of reach of children.</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If using a stove, turn pot handles away from the edge of the stove so that children cannot grasp them or people knock them as they pass.</a:t>
            </a: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dirty="0"/>
          </a:p>
          <a:p>
            <a:pPr eaLnBrk="1" hangingPunct="1">
              <a:buClr>
                <a:schemeClr val="accent1"/>
              </a:buClr>
              <a:buSzPct val="76000"/>
              <a:buFont typeface="Wingdings 3" panose="05040102010807070707" pitchFamily="18" charset="2"/>
            </a:pPr>
            <a:endParaRPr lang="en-US"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Title 1"/>
          <p:cNvSpPr>
            <a:spLocks noGrp="1"/>
          </p:cNvSpPr>
          <p:nvPr>
            <p:ph type="title"/>
          </p:nvPr>
        </p:nvSpPr>
        <p:spPr>
          <a:xfrm>
            <a:off x="838200" y="365125"/>
            <a:ext cx="10515600" cy="774700"/>
          </a:xfrm>
        </p:spPr>
        <p:txBody>
          <a:bodyPr vert="horz" wrap="square" lIns="91440" tIns="45720" rIns="91440" bIns="45720" anchor="b" anchorCtr="0"/>
          <a:p>
            <a:pPr eaLnBrk="1" hangingPunct="1"/>
            <a:r>
              <a:rPr lang="en-US" altLang="en-US" dirty="0">
                <a:latin typeface="Berlin Sans FB Demi" panose="020E0802020502020306" pitchFamily="34" charset="0"/>
              </a:rPr>
              <a:t>FIRE PREVENTION</a:t>
            </a:r>
            <a:endParaRPr lang="en-US" altLang="en-US" dirty="0">
              <a:latin typeface="Berlin Sans FB Demi" panose="020E0802020502020306" pitchFamily="34" charset="0"/>
            </a:endParaRPr>
          </a:p>
        </p:txBody>
      </p:sp>
      <p:sp>
        <p:nvSpPr>
          <p:cNvPr id="101379" name="Content Placeholder 2"/>
          <p:cNvSpPr>
            <a:spLocks noGrp="1"/>
          </p:cNvSpPr>
          <p:nvPr>
            <p:ph sz="quarter" idx="1"/>
          </p:nvPr>
        </p:nvSpPr>
        <p:spPr>
          <a:xfrm>
            <a:off x="837565" y="1219200"/>
            <a:ext cx="9373235" cy="4937125"/>
          </a:xfrm>
        </p:spPr>
        <p:txBody>
          <a:bodyPr vert="horz" wrap="square" lIns="91440" tIns="45720" rIns="91440" bIns="45720" numCol="1" anchor="t" anchorCtr="0" compatLnSpc="1">
            <a:normAutofit lnSpcReduction="10000"/>
          </a:bodyPr>
          <a:lstStyle/>
          <a:p>
            <a:pPr marL="0" marR="0" lvl="0" indent="0" algn="l" defTabSz="914400" rtl="0" eaLnBrk="1" fontAlgn="auto" latinLnBrk="0" hangingPunct="1">
              <a:lnSpc>
                <a:spcPct val="100000"/>
              </a:lnSpc>
              <a:spcBef>
                <a:spcPts val="600"/>
              </a:spcBef>
              <a:spcAft>
                <a:spcPts val="0"/>
              </a:spcAft>
              <a:buClr>
                <a:schemeClr val="accent1"/>
              </a:buClr>
              <a:buSzPct val="76000"/>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ON THE WARD</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No smoking on the ward.</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No open fires or charcoal </a:t>
            </a:r>
            <a:r>
              <a:rPr kumimoji="0" lang="en-US" sz="2600" b="0" i="0" u="none" strike="noStrike" kern="1200" cap="none" spc="0" normalizeH="0" baseline="0" noProof="0" dirty="0" err="1" smtClean="0">
                <a:ln>
                  <a:noFill/>
                </a:ln>
                <a:solidFill>
                  <a:schemeClr val="tx1"/>
                </a:solidFill>
                <a:effectLst/>
                <a:uLnTx/>
                <a:uFillTx/>
                <a:latin typeface="Calibri" panose="020F0502020204030204" charset="0"/>
                <a:ea typeface="+mn-ea"/>
                <a:cs typeface="Calibri" panose="020F0502020204030204" charset="0"/>
              </a:rPr>
              <a:t>brasiers</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on the ward.</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Make sure that all electrical cords are properly insulated, with no bare wire showing.</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Report all malfunctioning electrical equipment </a:t>
            </a: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IMMEDIATELY.</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All electrical equipment should be checked by an electrician at regular intervals and the date of the check, displayed on the item.</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Keep all heating elements away from curtains or other flammable material.</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R="0" lvl="0" algn="l" defTabSz="914400" rtl="0" eaLnBrk="1" fontAlgn="auto" latinLnBrk="0" hangingPunct="1">
              <a:lnSpc>
                <a:spcPct val="100000"/>
              </a:lnSpc>
              <a:spcBef>
                <a:spcPts val="600"/>
              </a:spcBef>
              <a:spcAft>
                <a:spcPts val="0"/>
              </a:spcAft>
              <a:buClr>
                <a:schemeClr val="accent1"/>
              </a:buClr>
              <a:buSzPct val="76000"/>
              <a:buNone/>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Title 1"/>
          <p:cNvSpPr>
            <a:spLocks noGrp="1"/>
          </p:cNvSpPr>
          <p:nvPr>
            <p:ph type="title"/>
          </p:nvPr>
        </p:nvSpPr>
        <p:spPr>
          <a:xfrm>
            <a:off x="838200" y="365125"/>
            <a:ext cx="10515600" cy="705485"/>
          </a:xfrm>
        </p:spPr>
        <p:txBody>
          <a:bodyPr vert="horz" wrap="square" lIns="91440" tIns="45720" rIns="91440" bIns="45720" anchor="b" anchorCtr="0">
            <a:normAutofit fontScale="90000"/>
          </a:bodyPr>
          <a:p>
            <a:pPr eaLnBrk="1" hangingPunct="1"/>
            <a:endParaRPr lang="en-US" altLang="en-US" dirty="0"/>
          </a:p>
        </p:txBody>
      </p:sp>
      <p:sp>
        <p:nvSpPr>
          <p:cNvPr id="68610" name="Content Placeholder 2"/>
          <p:cNvSpPr>
            <a:spLocks noGrp="1"/>
          </p:cNvSpPr>
          <p:nvPr>
            <p:ph sz="quarter" idx="1"/>
          </p:nvPr>
        </p:nvSpPr>
        <p:spPr>
          <a:xfrm>
            <a:off x="992505" y="1219200"/>
            <a:ext cx="9218295" cy="4937125"/>
          </a:xfrm>
        </p:spPr>
        <p:txBody>
          <a:bodyPr vert="horz" wrap="square" lIns="91440" tIns="45720" rIns="91440" bIns="45720" anchor="t" anchorCtr="0"/>
          <a:p>
            <a:pPr marL="0" indent="0" eaLnBrk="1" hangingPunct="1">
              <a:buClr>
                <a:schemeClr val="accent1"/>
              </a:buClr>
              <a:buSzPct val="76000"/>
              <a:buNone/>
            </a:pPr>
            <a:r>
              <a:rPr lang="en-US" altLang="en-US" b="1" dirty="0">
                <a:latin typeface="Calibri" panose="020F0502020204030204" charset="0"/>
                <a:cs typeface="Calibri" panose="020F0502020204030204" charset="0"/>
              </a:rPr>
              <a:t>FROM COOKING:</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If the contents of a pan catches fire, FIRST place a lid or damp cloth over the top, keeping your hands shielded by the lid or cloth.</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WHEN the pan is covered, remove the pan from the heat and keep it covered until cool.  DO NOT lift the cover to investigate as the influx of oxygen will cause the fire to re-ignite. </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b="1" dirty="0">
                <a:latin typeface="Calibri" panose="020F0502020204030204" charset="0"/>
                <a:cs typeface="Calibri" panose="020F0502020204030204" charset="0"/>
              </a:rPr>
              <a:t>FROM ELECTRICAL APPLIANCIES:</a:t>
            </a:r>
            <a:endParaRPr lang="en-US" altLang="en-US" dirty="0">
              <a:latin typeface="Calibri" panose="020F0502020204030204" charset="0"/>
              <a:cs typeface="Calibri" panose="020F0502020204030204" charset="0"/>
            </a:endParaRPr>
          </a:p>
          <a:p>
            <a:pPr eaLnBrk="1" hangingPunct="1">
              <a:buClr>
                <a:schemeClr val="accent1"/>
              </a:buClr>
              <a:buSzPct val="76000"/>
            </a:pPr>
            <a:r>
              <a:rPr lang="en-US" altLang="en-US" dirty="0">
                <a:latin typeface="Calibri" panose="020F0502020204030204" charset="0"/>
                <a:cs typeface="Calibri" panose="020F0502020204030204" charset="0"/>
              </a:rPr>
              <a:t>Smother the fire with a blanket.  NEVER use water.</a:t>
            </a:r>
            <a:endParaRPr lang="en-US" altLang="en-US" dirty="0">
              <a:latin typeface="Calibri" panose="020F0502020204030204" charset="0"/>
              <a:cs typeface="Calibri" panose="020F0502020204030204" charset="0"/>
            </a:endParaRPr>
          </a:p>
          <a:p>
            <a:pPr eaLnBrk="1" hangingPunct="1">
              <a:buClr>
                <a:schemeClr val="accent1"/>
              </a:buClr>
              <a:buSzPct val="76000"/>
              <a:buNone/>
            </a:pPr>
            <a:endParaRPr lang="en-US" altLang="en-US" dirty="0"/>
          </a:p>
          <a:p>
            <a:pPr eaLnBrk="1" hangingPunct="1">
              <a:buClr>
                <a:schemeClr val="accent1"/>
              </a:buClr>
              <a:buSzPct val="76000"/>
              <a:buFont typeface="Wingdings 3" panose="05040102010807070707" pitchFamily="18" charset="2"/>
            </a:pPr>
            <a:endParaRPr lang="en-US"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Title 1"/>
          <p:cNvSpPr>
            <a:spLocks noGrp="1"/>
          </p:cNvSpPr>
          <p:nvPr>
            <p:ph type="title"/>
          </p:nvPr>
        </p:nvSpPr>
        <p:spPr>
          <a:xfrm>
            <a:off x="838200" y="365125"/>
            <a:ext cx="10515600" cy="669925"/>
          </a:xfrm>
        </p:spPr>
        <p:txBody>
          <a:bodyPr vert="horz" wrap="square" lIns="91440" tIns="45720" rIns="91440" bIns="45720" anchor="b" anchorCtr="0">
            <a:normAutofit fontScale="90000"/>
          </a:bodyPr>
          <a:p>
            <a:pPr eaLnBrk="1" hangingPunct="1"/>
            <a:r>
              <a:rPr lang="en-US" altLang="en-US" b="1" dirty="0">
                <a:latin typeface="Berlin Sans FB Demi" panose="020E0802020502020306" pitchFamily="34" charset="0"/>
              </a:rPr>
              <a:t>FIRE PREVENTION</a:t>
            </a:r>
            <a:endParaRPr lang="en-US" altLang="en-US" dirty="0"/>
          </a:p>
        </p:txBody>
      </p:sp>
      <p:sp>
        <p:nvSpPr>
          <p:cNvPr id="103427" name="Content Placeholder 2"/>
          <p:cNvSpPr>
            <a:spLocks noGrp="1"/>
          </p:cNvSpPr>
          <p:nvPr>
            <p:ph sz="quarter" idx="1"/>
          </p:nvPr>
        </p:nvSpPr>
        <p:spPr>
          <a:xfrm>
            <a:off x="1083945" y="1219200"/>
            <a:ext cx="9126855" cy="4937125"/>
          </a:xfrm>
        </p:spPr>
        <p:txBody>
          <a:bodyPr vert="horz" wrap="square" lIns="91440" tIns="45720" rIns="91440" bIns="45720" numCol="1" anchor="t" anchorCtr="0" compatLnSpc="1">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Unplug the electrical appliance.  If the fire is at the socket, switch the electricity off at the main electrical box (the mains). </a:t>
            </a:r>
            <a:endParaRPr kumimoji="0" lang="en-US"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When staying in a building or working environment, make sure you find out where the mains switch or electrical box is.  In the case of an emergency, you will save valuable time by knowing where to locate it.</a:t>
            </a:r>
            <a:endParaRPr kumimoji="0" lang="en-US"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Keep the electrical appliance covered for several hours to allow all elements to cool down.  Appliances like televisions or videos take a long time to cool and will re-ignite if in the presence of oxygen.</a:t>
            </a:r>
            <a:endParaRPr kumimoji="0" lang="en-US"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endParaRPr kumimoji="0" lang="en-US"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Title 1"/>
          <p:cNvSpPr>
            <a:spLocks noGrp="1"/>
          </p:cNvSpPr>
          <p:nvPr>
            <p:ph type="title"/>
          </p:nvPr>
        </p:nvSpPr>
        <p:spPr>
          <a:xfrm>
            <a:off x="838200" y="365125"/>
            <a:ext cx="10515600" cy="751205"/>
          </a:xfrm>
        </p:spPr>
        <p:txBody>
          <a:bodyPr vert="horz" wrap="square" lIns="91440" tIns="45720" rIns="91440" bIns="45720" anchor="b" anchorCtr="0"/>
          <a:p>
            <a:pPr eaLnBrk="1" hangingPunct="1"/>
            <a:r>
              <a:rPr lang="en-US" altLang="en-US" b="1" dirty="0">
                <a:latin typeface="Berlin Sans FB Demi" panose="020E0802020502020306" pitchFamily="34" charset="0"/>
              </a:rPr>
              <a:t>FIRE PREVENTION</a:t>
            </a:r>
            <a:endParaRPr lang="en-US" altLang="en-US" dirty="0"/>
          </a:p>
        </p:txBody>
      </p:sp>
      <p:sp>
        <p:nvSpPr>
          <p:cNvPr id="104451" name="Content Placeholder 2"/>
          <p:cNvSpPr>
            <a:spLocks noGrp="1"/>
          </p:cNvSpPr>
          <p:nvPr>
            <p:ph sz="quarter" idx="1"/>
          </p:nvPr>
        </p:nvSpPr>
        <p:spPr>
          <a:xfrm>
            <a:off x="911860" y="1219200"/>
            <a:ext cx="9298940" cy="4937125"/>
          </a:xfrm>
        </p:spPr>
        <p:txBody>
          <a:bodyPr vert="horz" wrap="square" lIns="91440" tIns="45720" rIns="91440" bIns="45720" numCol="1" anchor="t" anchorCtr="0" compatLnSpc="1">
            <a:normAutofit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None/>
              <a:defRPr/>
            </a:pPr>
            <a:r>
              <a:rPr kumimoji="0" lang="en-US" sz="2600" b="1"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HOUSE FIRE:</a:t>
            </a: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 </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If the fire is small attempt to put it out by smothering it with a cloth or blanket.  Only use water if readily available (by the time you have filled a bucket of water, the fire will have got much bigger).  Only use water if you are certain that the cause of the fire is not electrical.</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rPr>
              <a:t>If the fire is large, close all windows in the room (if you can do so without danger to yourself) and vacate the building closing the doors as you pass through them. A door is an effective barrier to prevent rapid spread of fire.</a:t>
            </a: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Char char=""/>
              <a:defRPr/>
            </a:pPr>
            <a:r>
              <a:rPr lang="en-US" altLang="en-US" sz="2600" dirty="0">
                <a:latin typeface="Calibri" panose="020F0502020204030204" charset="0"/>
                <a:cs typeface="Calibri" panose="020F0502020204030204" charset="0"/>
                <a:sym typeface="+mn-ea"/>
              </a:rPr>
              <a:t>At the same time as evacuating the room shout to other members of the household to get out of the house.  They should close doors behind them.  Always walk NEVER run.</a:t>
            </a:r>
            <a:endParaRPr lang="en-US" altLang="en-US" sz="2600" dirty="0">
              <a:latin typeface="Calibri" panose="020F0502020204030204" charset="0"/>
              <a:cs typeface="Calibri" panose="020F0502020204030204" charset="0"/>
            </a:endParaRPr>
          </a:p>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panose="05040102010807070707"/>
              <a:buNone/>
              <a:defRPr/>
            </a:pPr>
            <a:endParaRPr kumimoji="0" lang="en-US" sz="2600" b="0" i="0" u="none" strike="noStrike" kern="1200" cap="none" spc="0" normalizeH="0" baseline="0" noProof="0" dirty="0" smtClean="0">
              <a:ln>
                <a:noFill/>
              </a:ln>
              <a:solidFill>
                <a:schemeClr val="tx1"/>
              </a:solidFill>
              <a:effectLst/>
              <a:uLnTx/>
              <a:uFillTx/>
              <a:latin typeface="Calibri" panose="020F0502020204030204" charset="0"/>
              <a:ea typeface="+mn-ea"/>
              <a:cs typeface="Calibri" panose="020F050202020403020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2819400"/>
            <a:ext cx="7772796" cy="1143000"/>
          </a:xfrm>
        </p:spPr>
        <p:txBody>
          <a:bodyPr>
            <a:normAutofit fontScale="90000"/>
          </a:bodyPr>
          <a:lstStyle/>
          <a:p>
            <a:pPr algn="ctr"/>
            <a:r>
              <a:rPr lang="en-US" b="1" dirty="0" smtClean="0"/>
              <a:t>Artificial Respirations (Respiratory Resuscitation)</a:t>
            </a:r>
            <a:r>
              <a:rPr lang="en-US" dirty="0" smtClean="0"/>
              <a:t> </a:t>
            </a:r>
            <a:endParaRPr lang="en-US" dirty="0"/>
          </a:p>
        </p:txBody>
      </p:sp>
    </p:spTree>
  </p:cSld>
  <p:clrMapOvr>
    <a:masterClrMapping/>
  </p:clrMapOvr>
  <p:transition>
    <p:zoom dir="in"/>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Definition </a:t>
            </a:r>
            <a:endParaRPr lang="en-US" b="1" dirty="0"/>
          </a:p>
        </p:txBody>
      </p:sp>
      <p:sp>
        <p:nvSpPr>
          <p:cNvPr id="4" name="Content Placeholder 3"/>
          <p:cNvSpPr>
            <a:spLocks noGrp="1"/>
          </p:cNvSpPr>
          <p:nvPr>
            <p:ph idx="1"/>
          </p:nvPr>
        </p:nvSpPr>
        <p:spPr/>
        <p:txBody>
          <a:bodyPr/>
          <a:lstStyle/>
          <a:p>
            <a:r>
              <a:rPr lang="en-US" dirty="0" smtClean="0"/>
              <a:t>Artificial respiration is the act of  providing air to assist or stimulate the  metabolic process of exchanging of gases in the body</a:t>
            </a:r>
            <a:endParaRPr lang="en-US" dirty="0" smtClean="0"/>
          </a:p>
          <a:p>
            <a:endParaRPr lang="en-US" dirty="0" smtClean="0"/>
          </a:p>
          <a:p>
            <a:r>
              <a:rPr lang="en-US" b="1" dirty="0" smtClean="0"/>
              <a:t>Note:</a:t>
            </a:r>
            <a:r>
              <a:rPr lang="en-US" dirty="0" smtClean="0"/>
              <a:t> Even if the casualty is breathing, but the breathing is not normal, it is wise to start artificial respiration. </a:t>
            </a:r>
            <a:endParaRPr lang="en-US" dirty="0" smtClean="0"/>
          </a:p>
          <a:p>
            <a:pPr>
              <a:buNone/>
            </a:pPr>
            <a:endParaRPr lang="en-US" dirty="0"/>
          </a:p>
        </p:txBody>
      </p:sp>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33833</Words>
  <Application>WPS Presentation</Application>
  <PresentationFormat>Widescreen</PresentationFormat>
  <Paragraphs>806</Paragraphs>
  <Slides>119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119</vt:i4>
      </vt:variant>
    </vt:vector>
  </HeadingPairs>
  <TitlesOfParts>
    <vt:vector size="134" baseType="lpstr">
      <vt:lpstr>Arial</vt:lpstr>
      <vt:lpstr>SimSun</vt:lpstr>
      <vt:lpstr>Wingdings</vt:lpstr>
      <vt:lpstr>Lucida Calligraphy</vt:lpstr>
      <vt:lpstr>Times New Roman</vt:lpstr>
      <vt:lpstr>Calibri Light</vt:lpstr>
      <vt:lpstr>Microsoft YaHei</vt:lpstr>
      <vt:lpstr>Arial Unicode MS</vt:lpstr>
      <vt:lpstr>Calibri</vt:lpstr>
      <vt:lpstr>Arial Black</vt:lpstr>
      <vt:lpstr>Berlin Sans FB Demi</vt:lpstr>
      <vt:lpstr>Wingdings 3</vt:lpstr>
      <vt:lpstr>Wingdings 2</vt:lpstr>
      <vt:lpstr>Wingdings 3</vt:lpstr>
      <vt:lpstr>Office Theme</vt:lpstr>
      <vt:lpstr>Wounds, Bleeding and Fractures</vt:lpstr>
      <vt:lpstr>Wounds</vt:lpstr>
      <vt:lpstr>Types of wounds</vt:lpstr>
      <vt:lpstr>Types of Wounds cont.</vt:lpstr>
      <vt:lpstr>Types of wounds cont’</vt:lpstr>
      <vt:lpstr>Management of wounds </vt:lpstr>
      <vt:lpstr>Abdominal wounds </vt:lpstr>
      <vt:lpstr>Bleeding (Hemorrhage) </vt:lpstr>
      <vt:lpstr>Hemorrhage </vt:lpstr>
      <vt:lpstr>Effects of Hemorrhage</vt:lpstr>
      <vt:lpstr>Types of Hemorrhage</vt:lpstr>
      <vt:lpstr>Management of bleeding </vt:lpstr>
      <vt:lpstr>Management of bleeding Cont’ </vt:lpstr>
      <vt:lpstr>Nose bleeds (Epistaxis) </vt:lpstr>
      <vt:lpstr>PowerPoint 演示文稿</vt:lpstr>
      <vt:lpstr>PowerPoint 演示文稿</vt:lpstr>
      <vt:lpstr>FRACTURES</vt:lpstr>
      <vt:lpstr>PowerPoint 演示文稿</vt:lpstr>
      <vt:lpstr>PowerPoint 演示文稿</vt:lpstr>
      <vt:lpstr>PowerPoint 演示文稿</vt:lpstr>
      <vt:lpstr>Other types of fractures</vt:lpstr>
      <vt:lpstr>FRACTURES</vt:lpstr>
      <vt:lpstr>FRACTURES</vt:lpstr>
      <vt:lpstr>PowerPoint 演示文稿</vt:lpstr>
      <vt:lpstr>FIRST AID FOR SPECIFIC TYPES OF FRACTURES</vt:lpstr>
      <vt:lpstr>FIRST AID FOR SPECIFIC TYPES OF FRACTURES</vt:lpstr>
      <vt:lpstr>FIRST AID FOR SPECIFIC TYPES OF FRACTURES</vt:lpstr>
      <vt:lpstr>FIRST AID FOR SPECIFIC TYPES OF FRACTURES</vt:lpstr>
      <vt:lpstr>FIRST AID FOR SPECIFIC TYPES OF FRACTURES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DISLOCATION</vt:lpstr>
      <vt:lpstr>DISLOCATION</vt:lpstr>
      <vt:lpstr>SPRAINS AND STRAINS</vt:lpstr>
      <vt:lpstr>SPRAINS AND STRAINS</vt:lpstr>
      <vt:lpstr>SPRAINS AND STRAINS</vt:lpstr>
      <vt:lpstr>PowerPoint 演示文稿</vt:lpstr>
      <vt:lpstr>BURNS AND SCALDS</vt:lpstr>
      <vt:lpstr>BURNS AND SCALDS</vt:lpstr>
      <vt:lpstr>BURNS AND SCALDS</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EPILEPSY</vt:lpstr>
      <vt:lpstr>EPILEPSY</vt:lpstr>
      <vt:lpstr>EPILEPSY</vt:lpstr>
      <vt:lpstr>BITES AND STINGS</vt:lpstr>
      <vt:lpstr>BITES AND STINGS</vt:lpstr>
      <vt:lpstr>BITES AND STINGS</vt:lpstr>
      <vt:lpstr>PowerPoint 演示文稿</vt:lpstr>
      <vt:lpstr>BITES AND STINGS</vt:lpstr>
      <vt:lpstr>TREATMENT </vt:lpstr>
      <vt:lpstr>BEE AND WASP STINGS</vt:lpstr>
      <vt:lpstr>PowerPoint 演示文稿</vt:lpstr>
      <vt:lpstr>PowerPoint 演示文稿</vt:lpstr>
      <vt:lpstr>SNAKE BITES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FOREIGN BODY OR LIQUID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AN INSECT IN THE EAR:</vt:lpstr>
      <vt:lpstr>PowerPoint 演示文稿</vt:lpstr>
      <vt:lpstr>DIGESTIVE TRACT </vt:lpstr>
      <vt:lpstr>PowerPoint 演示文稿</vt:lpstr>
      <vt:lpstr>RESPIRATORY TRACT</vt:lpstr>
      <vt:lpstr>PowerPoint 演示文稿</vt:lpstr>
      <vt:lpstr>PowerPoint 演示文稿</vt:lpstr>
      <vt:lpstr>PowerPoint 演示文稿</vt:lpstr>
      <vt:lpstr>FIRE PREVENTION</vt:lpstr>
      <vt:lpstr>PowerPoint 演示文稿</vt:lpstr>
      <vt:lpstr>FIRE PREVENTION</vt:lpstr>
      <vt:lpstr>FIRE PREVENTION</vt:lpstr>
      <vt:lpstr>PowerPoint 演示文稿</vt:lpstr>
      <vt:lpstr>FIRE PREVENTION</vt:lpstr>
      <vt:lpstr>FIRE PREVENTION</vt:lpstr>
      <vt:lpstr>Artificial Respirations (Respiratory Resuscitation) </vt:lpstr>
      <vt:lpstr>Definition </vt:lpstr>
      <vt:lpstr>Golden rules of artificial respiration </vt:lpstr>
      <vt:lpstr>Method of artificial respiration</vt:lpstr>
      <vt:lpstr>Expired air Resuscitation</vt:lpstr>
      <vt:lpstr>. Expired air Resuscitation cont’</vt:lpstr>
      <vt:lpstr>Mouth-to-Mouth  </vt:lpstr>
      <vt:lpstr>Mouth-to-Mouth cont’</vt:lpstr>
      <vt:lpstr>Mouth-to-nose </vt:lpstr>
      <vt:lpstr>Cardiac Massage</vt:lpstr>
      <vt:lpstr>Cardiac Massage  cont’</vt:lpstr>
      <vt:lpstr>External Heart Compression </vt:lpstr>
      <vt:lpstr>External Heart Compression cont’</vt:lpstr>
      <vt:lpstr>External Heart Compression cont’</vt:lpstr>
      <vt:lpstr>Signs of recovery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Wounds, Bleeding and Fractures</dc:title>
  <dc:creator/>
  <cp:lastModifiedBy>marth</cp:lastModifiedBy>
  <cp:revision>6</cp:revision>
  <dcterms:created xsi:type="dcterms:W3CDTF">2022-11-30T19:04:00Z</dcterms:created>
  <dcterms:modified xsi:type="dcterms:W3CDTF">2022-12-02T07:47:26Z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82CD0C88BA7443A593193E4051FB2F8B</vt:lpwstr>
  </property>
  <property fmtid="{D5CDD505-2E9C-101B-9397-08002B2CF9AE}" pid="3" name="KSOProductBuildVer">
    <vt:lpwstr>1033-11.2.0.11214</vt:lpwstr>
  </property>
</Properties>
</file>