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312" r:id="rId4"/>
    <p:sldId id="361" r:id="rId5"/>
    <p:sldId id="379" r:id="rId6"/>
    <p:sldId id="380" r:id="rId7"/>
    <p:sldId id="376" r:id="rId8"/>
    <p:sldId id="365" r:id="rId9"/>
    <p:sldId id="367" r:id="rId10"/>
    <p:sldId id="377" r:id="rId11"/>
    <p:sldId id="371" r:id="rId12"/>
    <p:sldId id="378" r:id="rId13"/>
    <p:sldId id="373" r:id="rId14"/>
    <p:sldId id="374" r:id="rId15"/>
    <p:sldId id="314" r:id="rId16"/>
    <p:sldId id="315" r:id="rId17"/>
    <p:sldId id="317" r:id="rId18"/>
    <p:sldId id="318" r:id="rId19"/>
    <p:sldId id="320" r:id="rId20"/>
    <p:sldId id="257" r:id="rId21"/>
    <p:sldId id="258" r:id="rId22"/>
    <p:sldId id="321" r:id="rId23"/>
    <p:sldId id="259" r:id="rId24"/>
    <p:sldId id="260" r:id="rId25"/>
    <p:sldId id="261" r:id="rId26"/>
    <p:sldId id="262" r:id="rId27"/>
    <p:sldId id="322" r:id="rId28"/>
    <p:sldId id="263" r:id="rId29"/>
    <p:sldId id="264" r:id="rId30"/>
    <p:sldId id="265" r:id="rId31"/>
    <p:sldId id="324" r:id="rId32"/>
    <p:sldId id="266" r:id="rId33"/>
    <p:sldId id="362" r:id="rId34"/>
    <p:sldId id="267" r:id="rId35"/>
    <p:sldId id="325" r:id="rId36"/>
    <p:sldId id="269" r:id="rId37"/>
    <p:sldId id="270" r:id="rId38"/>
    <p:sldId id="271" r:id="rId39"/>
    <p:sldId id="273" r:id="rId40"/>
    <p:sldId id="274" r:id="rId41"/>
    <p:sldId id="275" r:id="rId42"/>
    <p:sldId id="276" r:id="rId43"/>
    <p:sldId id="277" r:id="rId44"/>
    <p:sldId id="278" r:id="rId45"/>
    <p:sldId id="279" r:id="rId46"/>
    <p:sldId id="280" r:id="rId47"/>
    <p:sldId id="309" r:id="rId48"/>
    <p:sldId id="359" r:id="rId49"/>
    <p:sldId id="281" r:id="rId50"/>
    <p:sldId id="310" r:id="rId51"/>
    <p:sldId id="360" r:id="rId52"/>
    <p:sldId id="282" r:id="rId53"/>
    <p:sldId id="311" r:id="rId54"/>
    <p:sldId id="283" r:id="rId55"/>
    <p:sldId id="284" r:id="rId56"/>
    <p:sldId id="285" r:id="rId5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684" autoAdjust="0"/>
  </p:normalViewPr>
  <p:slideViewPr>
    <p:cSldViewPr>
      <p:cViewPr varScale="1">
        <p:scale>
          <a:sx n="48" d="100"/>
          <a:sy n="48" d="100"/>
        </p:scale>
        <p:origin x="-1146" y="-90"/>
      </p:cViewPr>
      <p:guideLst>
        <p:guide orient="horz" pos="2160"/>
        <p:guide pos="2880"/>
      </p:guideLst>
    </p:cSldViewPr>
  </p:slideViewPr>
  <p:outlineViewPr>
    <p:cViewPr>
      <p:scale>
        <a:sx n="33" d="100"/>
        <a:sy n="33" d="100"/>
      </p:scale>
      <p:origin x="48"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0" Type="http://schemas.openxmlformats.org/officeDocument/2006/relationships/tableStyles" Target="tableStyles.xml"/><Relationship Id="rId6" Type="http://schemas.openxmlformats.org/officeDocument/2006/relationships/slide" Target="slides/slide4.xml"/><Relationship Id="rId59" Type="http://schemas.openxmlformats.org/officeDocument/2006/relationships/viewProps" Target="viewProps.xml"/><Relationship Id="rId58" Type="http://schemas.openxmlformats.org/officeDocument/2006/relationships/presProps" Target="presProps.xml"/><Relationship Id="rId57" Type="http://schemas.openxmlformats.org/officeDocument/2006/relationships/slide" Target="slides/slide55.xml"/><Relationship Id="rId56" Type="http://schemas.openxmlformats.org/officeDocument/2006/relationships/slide" Target="slides/slide54.xml"/><Relationship Id="rId55" Type="http://schemas.openxmlformats.org/officeDocument/2006/relationships/slide" Target="slides/slide53.xml"/><Relationship Id="rId54" Type="http://schemas.openxmlformats.org/officeDocument/2006/relationships/slide" Target="slides/slide52.xml"/><Relationship Id="rId53" Type="http://schemas.openxmlformats.org/officeDocument/2006/relationships/slide" Target="slides/slide51.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2C024FF-C8ED-4378-B8A6-EFAF4641F26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56ACD1-2213-4060-8423-4E5D52894FDD}"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32C024FF-C8ED-4378-B8A6-EFAF4641F26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56ACD1-2213-4060-8423-4E5D52894FDD}"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32C024FF-C8ED-4378-B8A6-EFAF4641F26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56ACD1-2213-4060-8423-4E5D52894FDD}"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32C024FF-C8ED-4378-B8A6-EFAF4641F26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56ACD1-2213-4060-8423-4E5D52894FDD}"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32C024FF-C8ED-4378-B8A6-EFAF4641F26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56ACD1-2213-4060-8423-4E5D52894FDD}"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32C024FF-C8ED-4378-B8A6-EFAF4641F26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56ACD1-2213-4060-8423-4E5D52894FDD}"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32C024FF-C8ED-4378-B8A6-EFAF4641F264}"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56ACD1-2213-4060-8423-4E5D52894FDD}"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2C024FF-C8ED-4378-B8A6-EFAF4641F264}"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56ACD1-2213-4060-8423-4E5D52894FDD}"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C024FF-C8ED-4378-B8A6-EFAF4641F264}"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56ACD1-2213-4060-8423-4E5D52894FDD}"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32C024FF-C8ED-4378-B8A6-EFAF4641F26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56ACD1-2213-4060-8423-4E5D52894FDD}"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32C024FF-C8ED-4378-B8A6-EFAF4641F26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56ACD1-2213-4060-8423-4E5D52894FDD}"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C024FF-C8ED-4378-B8A6-EFAF4641F264}"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56ACD1-2213-4060-8423-4E5D52894FDD}"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CONCEPT OF COMMUNITY DIAGNOSIS</a:t>
            </a:r>
            <a:endParaRPr lang="en-US" dirty="0"/>
          </a:p>
        </p:txBody>
      </p:sp>
      <p:sp>
        <p:nvSpPr>
          <p:cNvPr id="3" name="Subtitle 2"/>
          <p:cNvSpPr>
            <a:spLocks noGrp="1"/>
          </p:cNvSpPr>
          <p:nvPr>
            <p:ph type="subTitle" idx="1"/>
          </p:nvPr>
        </p:nvSpPr>
        <p:spPr/>
        <p:txBody>
          <a:bodyPr/>
          <a:lstStyle/>
          <a:p>
            <a:r>
              <a:rPr lang="en-GB" altLang="en-US" sz="3600" b="1" dirty="0" smtClean="0">
                <a:solidFill>
                  <a:schemeClr val="tx1"/>
                </a:solidFill>
              </a:rPr>
              <a:t>Martha Mwelwa</a:t>
            </a:r>
            <a:r>
              <a:rPr lang="en-US" sz="3600" b="1" dirty="0" smtClean="0">
                <a:solidFill>
                  <a:schemeClr val="tx1"/>
                </a:solidFill>
              </a:rPr>
              <a:t> </a:t>
            </a:r>
            <a:endParaRPr lang="en-US" sz="3600" b="1"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955"/>
            <a:ext cx="8229600" cy="626110"/>
          </a:xfrm>
        </p:spPr>
        <p:txBody>
          <a:bodyPr>
            <a:normAutofit fontScale="90000"/>
          </a:bodyPr>
          <a:lstStyle/>
          <a:p>
            <a:pPr algn="ctr"/>
            <a:r>
              <a:rPr lang="en-GB" altLang="en-US" dirty="0"/>
              <a:t>cont.</a:t>
            </a:r>
            <a:endParaRPr lang="en-GB" altLang="en-US" dirty="0"/>
          </a:p>
        </p:txBody>
      </p:sp>
      <p:sp>
        <p:nvSpPr>
          <p:cNvPr id="3" name="Content Placeholder 2"/>
          <p:cNvSpPr>
            <a:spLocks noGrp="1"/>
          </p:cNvSpPr>
          <p:nvPr>
            <p:ph idx="1"/>
          </p:nvPr>
        </p:nvSpPr>
        <p:spPr>
          <a:xfrm>
            <a:off x="457200" y="1139190"/>
            <a:ext cx="8229600" cy="4987290"/>
          </a:xfrm>
        </p:spPr>
        <p:txBody>
          <a:bodyPr>
            <a:noAutofit/>
          </a:bodyPr>
          <a:lstStyle/>
          <a:p>
            <a:pPr>
              <a:buNone/>
            </a:pPr>
            <a:r>
              <a:rPr lang="en-US" sz="2400" b="1" dirty="0" smtClean="0"/>
              <a:t>Primary Prevention</a:t>
            </a:r>
            <a:r>
              <a:rPr lang="en-US" sz="2400" dirty="0" smtClean="0"/>
              <a:t>: this involves health</a:t>
            </a:r>
            <a:r>
              <a:rPr lang="en-GB" altLang="en-US" sz="2400" dirty="0" smtClean="0"/>
              <a:t> </a:t>
            </a:r>
            <a:r>
              <a:rPr lang="en-US" sz="2400" dirty="0" smtClean="0"/>
              <a:t>maintenance through:</a:t>
            </a:r>
            <a:endParaRPr lang="en-US" sz="2400" dirty="0" smtClean="0"/>
          </a:p>
          <a:p>
            <a:pPr lvl="0">
              <a:buNone/>
            </a:pPr>
            <a:r>
              <a:rPr lang="en-US" sz="2400" b="1" dirty="0" smtClean="0"/>
              <a:t>a) Health Promotion</a:t>
            </a:r>
            <a:r>
              <a:rPr lang="en-GB" altLang="en-US" sz="2400" b="1" dirty="0" smtClean="0"/>
              <a:t>-</a:t>
            </a:r>
            <a:r>
              <a:rPr lang="en-US" sz="2400" b="1" dirty="0" smtClean="0"/>
              <a:t> </a:t>
            </a:r>
            <a:endParaRPr lang="en-US" sz="2400" dirty="0" smtClean="0"/>
          </a:p>
          <a:p>
            <a:pPr lvl="0"/>
            <a:r>
              <a:rPr lang="en-US" sz="2400" dirty="0" smtClean="0"/>
              <a:t> Involves cultivating good nutrition, adjusting to various phrases of development, healthy living practices, attention to personality development, good housing, recreation, occupation, receiving education on safe living, sex education, marriage counseling, regular medical examinations even when not sick, </a:t>
            </a:r>
            <a:r>
              <a:rPr lang="en-US" sz="2400" dirty="0" smtClean="0">
                <a:sym typeface="+mn-ea"/>
              </a:rPr>
              <a:t>practicing good personal hygiene and any activities of daily living that promote health.</a:t>
            </a:r>
            <a:endParaRPr lang="en-US" sz="2400" dirty="0" smtClean="0">
              <a:sym typeface="+mn-ea"/>
            </a:endParaRPr>
          </a:p>
          <a:p>
            <a:pPr lvl="0"/>
            <a:r>
              <a:rPr lang="en-US" sz="2400" dirty="0" smtClean="0">
                <a:sym typeface="+mn-ea"/>
              </a:rPr>
              <a:t>Sensitization through Health Education is essential for health promotion.</a:t>
            </a:r>
            <a:endParaRPr lang="en-US" sz="2400" dirty="0" smtClean="0">
              <a:sym typeface="+mn-ea"/>
            </a:endParaRPr>
          </a:p>
        </p:txBody>
      </p:sp>
      <p:sp>
        <p:nvSpPr>
          <p:cNvPr id="4" name="Date Placeholder 3"/>
          <p:cNvSpPr>
            <a:spLocks noGrp="1"/>
          </p:cNvSpPr>
          <p:nvPr>
            <p:ph type="dt" sz="half" idx="10"/>
          </p:nvPr>
        </p:nvSpPr>
        <p:spPr/>
        <p:txBody>
          <a:bodyPr/>
          <a:lstStyle/>
          <a:p>
            <a:fld id="{83AF1F63-AE35-415C-B017-7F554EC3A532}" type="datetime1">
              <a:rPr lang="en-US" smtClean="0"/>
            </a:fld>
            <a:endParaRPr lang="en-US"/>
          </a:p>
        </p:txBody>
      </p:sp>
      <p:sp>
        <p:nvSpPr>
          <p:cNvPr id="5" name="Slide Number Placeholder 4"/>
          <p:cNvSpPr>
            <a:spLocks noGrp="1"/>
          </p:cNvSpPr>
          <p:nvPr>
            <p:ph type="sldNum" sz="quarter" idx="12"/>
          </p:nvPr>
        </p:nvSpPr>
        <p:spPr/>
        <p:txBody>
          <a:bodyPr/>
          <a:lstStyle/>
          <a:p>
            <a:fld id="{B6D4E617-E09F-431F-A2EC-6C67641B3E7D}" type="slidenum">
              <a:rPr lang="en-US" smtClean="0"/>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457200" y="274955"/>
            <a:ext cx="8229600" cy="307975"/>
          </a:xfrm>
        </p:spPr>
        <p:txBody>
          <a:bodyPr>
            <a:normAutofit fontScale="90000"/>
          </a:bodyPr>
          <a:p>
            <a:endParaRPr lang="en-GB" altLang="en-US"/>
          </a:p>
        </p:txBody>
      </p:sp>
      <p:sp>
        <p:nvSpPr>
          <p:cNvPr id="3" name="Content Placeholder 2"/>
          <p:cNvSpPr>
            <a:spLocks noGrp="1"/>
          </p:cNvSpPr>
          <p:nvPr>
            <p:ph idx="1"/>
          </p:nvPr>
        </p:nvSpPr>
        <p:spPr>
          <a:xfrm>
            <a:off x="457200" y="793750"/>
            <a:ext cx="8229600" cy="5332730"/>
          </a:xfrm>
        </p:spPr>
        <p:txBody>
          <a:bodyPr>
            <a:normAutofit lnSpcReduction="20000"/>
          </a:bodyPr>
          <a:p>
            <a:pPr lvl="0">
              <a:buNone/>
            </a:pPr>
            <a:r>
              <a:rPr lang="en-US" b="1" dirty="0" smtClean="0">
                <a:sym typeface="+mn-ea"/>
              </a:rPr>
              <a:t>b) Specific Protection </a:t>
            </a:r>
            <a:r>
              <a:rPr lang="en-US" dirty="0" smtClean="0">
                <a:sym typeface="+mn-ea"/>
              </a:rPr>
              <a:t>Specific protection against specific diseases e.g. through Immunizations that can be active or passive by:</a:t>
            </a:r>
            <a:endParaRPr lang="en-US" dirty="0" smtClean="0"/>
          </a:p>
          <a:p>
            <a:pPr lvl="0"/>
            <a:r>
              <a:rPr lang="en-US" dirty="0" smtClean="0">
                <a:sym typeface="+mn-ea"/>
              </a:rPr>
              <a:t>Routine immunizations of infants</a:t>
            </a:r>
            <a:endParaRPr lang="en-US" dirty="0" smtClean="0"/>
          </a:p>
          <a:p>
            <a:pPr lvl="0"/>
            <a:r>
              <a:rPr lang="en-US" dirty="0" smtClean="0">
                <a:sym typeface="+mn-ea"/>
              </a:rPr>
              <a:t>Routine immunizations for all ages</a:t>
            </a:r>
            <a:endParaRPr lang="en-US" dirty="0" smtClean="0"/>
          </a:p>
          <a:p>
            <a:pPr lvl="0"/>
            <a:r>
              <a:rPr lang="en-US" dirty="0" smtClean="0">
                <a:sym typeface="+mn-ea"/>
              </a:rPr>
              <a:t>Selective immunization based on risk of exposure</a:t>
            </a:r>
            <a:endParaRPr lang="en-US" dirty="0" smtClean="0">
              <a:sym typeface="+mn-ea"/>
            </a:endParaRPr>
          </a:p>
          <a:p>
            <a:pPr lvl="0"/>
            <a:r>
              <a:rPr lang="en-US" dirty="0" smtClean="0">
                <a:sym typeface="+mn-ea"/>
              </a:rPr>
              <a:t>Chemoprophylaxis</a:t>
            </a:r>
            <a:endParaRPr lang="en-US" dirty="0" smtClean="0"/>
          </a:p>
          <a:p>
            <a:pPr lvl="0"/>
            <a:r>
              <a:rPr lang="en-US" dirty="0" smtClean="0">
                <a:sym typeface="+mn-ea"/>
              </a:rPr>
              <a:t>Isolation and quarantine</a:t>
            </a:r>
            <a:endParaRPr lang="en-US" dirty="0" smtClean="0"/>
          </a:p>
          <a:p>
            <a:pPr lvl="0"/>
            <a:r>
              <a:rPr lang="en-US" dirty="0" smtClean="0">
                <a:sym typeface="+mn-ea"/>
              </a:rPr>
              <a:t>Vector control combined with techniques for protection of human contact with vectors</a:t>
            </a:r>
            <a:endParaRPr lang="en-US" dirty="0" smtClean="0"/>
          </a:p>
          <a:p>
            <a:endParaRPr lang="en-GB"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endParaRPr lang="en-US" dirty="0"/>
          </a:p>
        </p:txBody>
      </p:sp>
      <p:sp>
        <p:nvSpPr>
          <p:cNvPr id="3" name="Content Placeholder 2"/>
          <p:cNvSpPr>
            <a:spLocks noGrp="1"/>
          </p:cNvSpPr>
          <p:nvPr>
            <p:ph idx="1"/>
          </p:nvPr>
        </p:nvSpPr>
        <p:spPr/>
        <p:txBody>
          <a:bodyPr/>
          <a:lstStyle/>
          <a:p>
            <a:pPr>
              <a:buNone/>
            </a:pPr>
            <a:r>
              <a:rPr lang="en-US" sz="3600" b="1" dirty="0" smtClean="0"/>
              <a:t>Secondary Prevention </a:t>
            </a:r>
            <a:r>
              <a:rPr lang="en-US" sz="3600" dirty="0" smtClean="0"/>
              <a:t>Quick Health restoration which involves:</a:t>
            </a:r>
            <a:endParaRPr lang="en-US" sz="3600" dirty="0" smtClean="0"/>
          </a:p>
          <a:p>
            <a:pPr lvl="0"/>
            <a:r>
              <a:rPr lang="en-US" sz="3600" dirty="0" smtClean="0"/>
              <a:t>Early diagnosis and treatment</a:t>
            </a:r>
            <a:endParaRPr lang="en-US" sz="3600" dirty="0" smtClean="0"/>
          </a:p>
          <a:p>
            <a:pPr lvl="0"/>
            <a:r>
              <a:rPr lang="en-US" sz="3600" dirty="0" smtClean="0"/>
              <a:t>Prevent or limit disability</a:t>
            </a:r>
            <a:endParaRPr lang="en-US" sz="3600" dirty="0" smtClean="0"/>
          </a:p>
          <a:p>
            <a:pPr lvl="0"/>
            <a:r>
              <a:rPr lang="en-US" sz="3600" dirty="0" smtClean="0"/>
              <a:t>Arrest/stop disease process early in order to prevent further complications</a:t>
            </a:r>
            <a:endParaRPr lang="en-US" sz="3600" dirty="0" smtClean="0"/>
          </a:p>
          <a:p>
            <a:endParaRPr lang="en-US" dirty="0"/>
          </a:p>
        </p:txBody>
      </p:sp>
      <p:sp>
        <p:nvSpPr>
          <p:cNvPr id="4" name="Date Placeholder 3"/>
          <p:cNvSpPr>
            <a:spLocks noGrp="1"/>
          </p:cNvSpPr>
          <p:nvPr>
            <p:ph type="dt" sz="half" idx="10"/>
          </p:nvPr>
        </p:nvSpPr>
        <p:spPr/>
        <p:txBody>
          <a:bodyPr/>
          <a:lstStyle/>
          <a:p>
            <a:fld id="{2B09C970-1764-4ACB-B003-86704B14FAE9}" type="datetime1">
              <a:rPr lang="en-US" smtClean="0"/>
            </a:fld>
            <a:endParaRPr lang="en-US"/>
          </a:p>
        </p:txBody>
      </p:sp>
      <p:sp>
        <p:nvSpPr>
          <p:cNvPr id="5" name="Slide Number Placeholder 4"/>
          <p:cNvSpPr>
            <a:spLocks noGrp="1"/>
          </p:cNvSpPr>
          <p:nvPr>
            <p:ph type="sldNum" sz="quarter" idx="12"/>
          </p:nvPr>
        </p:nvSpPr>
        <p:spPr/>
        <p:txBody>
          <a:bodyPr/>
          <a:lstStyle/>
          <a:p>
            <a:fld id="{B6D4E617-E09F-431F-A2EC-6C67641B3E7D}" type="slidenum">
              <a:rPr lang="en-US" smtClean="0"/>
            </a:fld>
            <a:endParaRPr lang="en-US"/>
          </a:p>
        </p:txBody>
      </p:sp>
      <p:sp>
        <p:nvSpPr>
          <p:cNvPr id="6" name="Footer Placeholder 5"/>
          <p:cNvSpPr>
            <a:spLocks noGrp="1"/>
          </p:cNvSpPr>
          <p:nvPr>
            <p:ph type="ftr" sz="quarter" idx="11"/>
          </p:nvPr>
        </p:nvSpPr>
        <p:spPr/>
        <p:txBody>
          <a:bodyPr/>
          <a:lstStyle/>
          <a:p>
            <a:r>
              <a:rPr lang="en-US" smtClean="0"/>
              <a:t>Caroline Zulu</a:t>
            </a:r>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endParaRPr lang="en-US" dirty="0"/>
          </a:p>
        </p:txBody>
      </p:sp>
      <p:sp>
        <p:nvSpPr>
          <p:cNvPr id="3" name="Content Placeholder 2"/>
          <p:cNvSpPr>
            <a:spLocks noGrp="1"/>
          </p:cNvSpPr>
          <p:nvPr>
            <p:ph idx="1"/>
          </p:nvPr>
        </p:nvSpPr>
        <p:spPr>
          <a:xfrm>
            <a:off x="457200" y="1592580"/>
            <a:ext cx="8229600" cy="4777740"/>
          </a:xfrm>
        </p:spPr>
        <p:txBody>
          <a:bodyPr>
            <a:normAutofit fontScale="90000" lnSpcReduction="10000"/>
          </a:bodyPr>
          <a:lstStyle/>
          <a:p>
            <a:pPr>
              <a:buNone/>
            </a:pPr>
            <a:r>
              <a:rPr lang="en-US" sz="3600" b="1" dirty="0" smtClean="0"/>
              <a:t>Tertiary Protection </a:t>
            </a:r>
            <a:r>
              <a:rPr lang="en-US" sz="3600" dirty="0" smtClean="0"/>
              <a:t>Rehabilitation after terminal or chronic illness by providing:</a:t>
            </a:r>
            <a:endParaRPr lang="en-US" sz="3600" dirty="0" smtClean="0"/>
          </a:p>
          <a:p>
            <a:pPr lvl="0"/>
            <a:r>
              <a:rPr lang="en-US" sz="3600" dirty="0" smtClean="0"/>
              <a:t>Health Education</a:t>
            </a:r>
            <a:endParaRPr lang="en-US" sz="3600" dirty="0" smtClean="0"/>
          </a:p>
          <a:p>
            <a:pPr lvl="0"/>
            <a:r>
              <a:rPr lang="en-US" sz="3600" dirty="0" smtClean="0"/>
              <a:t>Training how to cope</a:t>
            </a:r>
            <a:endParaRPr lang="en-US" sz="3600" dirty="0" smtClean="0"/>
          </a:p>
          <a:p>
            <a:pPr lvl="0"/>
            <a:r>
              <a:rPr lang="en-US" sz="3600" dirty="0" smtClean="0"/>
              <a:t>Counseling </a:t>
            </a:r>
            <a:endParaRPr lang="en-US" sz="3600" dirty="0" smtClean="0"/>
          </a:p>
          <a:p>
            <a:pPr lvl="0"/>
            <a:r>
              <a:rPr lang="en-US" sz="3600" dirty="0" smtClean="0">
                <a:sym typeface="+mn-ea"/>
              </a:rPr>
              <a:t>Referral to other agencies/organisations for further management</a:t>
            </a:r>
            <a:endParaRPr lang="en-US" sz="3600" dirty="0" smtClean="0"/>
          </a:p>
          <a:p>
            <a:pPr lvl="0"/>
            <a:r>
              <a:rPr lang="en-US" sz="3600" dirty="0" smtClean="0">
                <a:sym typeface="+mn-ea"/>
              </a:rPr>
              <a:t>Engage relevant community and other health organisations</a:t>
            </a:r>
            <a:endParaRPr lang="en-US" sz="3600" dirty="0" smtClean="0"/>
          </a:p>
          <a:p>
            <a:pPr lvl="0"/>
            <a:endParaRPr lang="en-US" sz="3600" dirty="0" smtClean="0"/>
          </a:p>
          <a:p>
            <a:endParaRPr lang="en-US" dirty="0"/>
          </a:p>
        </p:txBody>
      </p:sp>
      <p:sp>
        <p:nvSpPr>
          <p:cNvPr id="4" name="Date Placeholder 3"/>
          <p:cNvSpPr>
            <a:spLocks noGrp="1"/>
          </p:cNvSpPr>
          <p:nvPr>
            <p:ph type="dt" sz="half" idx="10"/>
          </p:nvPr>
        </p:nvSpPr>
        <p:spPr/>
        <p:txBody>
          <a:bodyPr/>
          <a:lstStyle/>
          <a:p>
            <a:fld id="{DE42A607-B355-449F-9E09-2BD7CD8338D1}" type="datetime1">
              <a:rPr lang="en-US" smtClean="0"/>
            </a:fld>
            <a:endParaRPr lang="en-US"/>
          </a:p>
        </p:txBody>
      </p:sp>
      <p:sp>
        <p:nvSpPr>
          <p:cNvPr id="5" name="Slide Number Placeholder 4"/>
          <p:cNvSpPr>
            <a:spLocks noGrp="1"/>
          </p:cNvSpPr>
          <p:nvPr>
            <p:ph type="sldNum" sz="quarter" idx="12"/>
          </p:nvPr>
        </p:nvSpPr>
        <p:spPr/>
        <p:txBody>
          <a:bodyPr/>
          <a:lstStyle/>
          <a:p>
            <a:fld id="{B6D4E617-E09F-431F-A2EC-6C67641B3E7D}" type="slidenum">
              <a:rPr lang="en-US" smtClean="0"/>
            </a:fld>
            <a:endParaRPr lang="en-US"/>
          </a:p>
        </p:txBody>
      </p:sp>
      <p:sp>
        <p:nvSpPr>
          <p:cNvPr id="6" name="Footer Placeholder 5"/>
          <p:cNvSpPr>
            <a:spLocks noGrp="1"/>
          </p:cNvSpPr>
          <p:nvPr>
            <p:ph type="ftr" sz="quarter" idx="11"/>
          </p:nvPr>
        </p:nvSpPr>
        <p:spPr/>
        <p:txBody>
          <a:bodyPr/>
          <a:lstStyle/>
          <a:p>
            <a:r>
              <a:rPr lang="en-US" smtClean="0"/>
              <a:t>Caroline Zulu</a:t>
            </a: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Types of communities</a:t>
            </a:r>
            <a:endParaRPr lang="en-GB" dirty="0"/>
          </a:p>
        </p:txBody>
      </p:sp>
      <p:sp>
        <p:nvSpPr>
          <p:cNvPr id="3" name="Content Placeholder 2"/>
          <p:cNvSpPr>
            <a:spLocks noGrp="1"/>
          </p:cNvSpPr>
          <p:nvPr>
            <p:ph idx="1"/>
          </p:nvPr>
        </p:nvSpPr>
        <p:spPr/>
        <p:txBody>
          <a:bodyPr/>
          <a:lstStyle/>
          <a:p>
            <a:pPr>
              <a:buNone/>
            </a:pPr>
            <a:r>
              <a:rPr lang="en-GB" b="1" dirty="0" smtClean="0"/>
              <a:t>Rural community</a:t>
            </a:r>
            <a:endParaRPr lang="en-GB" b="1" dirty="0" smtClean="0"/>
          </a:p>
          <a:p>
            <a:r>
              <a:rPr lang="en-GB" dirty="0" smtClean="0"/>
              <a:t>Consists of villages.</a:t>
            </a:r>
            <a:endParaRPr lang="en-GB" dirty="0" smtClean="0"/>
          </a:p>
          <a:p>
            <a:r>
              <a:rPr lang="en-GB" dirty="0" smtClean="0"/>
              <a:t>These villages are self sufficient units. They provide routine requirements to their members.</a:t>
            </a:r>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Urban community</a:t>
            </a:r>
            <a:endParaRPr lang="en-GB" dirty="0"/>
          </a:p>
        </p:txBody>
      </p:sp>
      <p:sp>
        <p:nvSpPr>
          <p:cNvPr id="3" name="Content Placeholder 2"/>
          <p:cNvSpPr>
            <a:spLocks noGrp="1"/>
          </p:cNvSpPr>
          <p:nvPr>
            <p:ph idx="1"/>
          </p:nvPr>
        </p:nvSpPr>
        <p:spPr/>
        <p:txBody>
          <a:bodyPr>
            <a:normAutofit fontScale="90000"/>
          </a:bodyPr>
          <a:lstStyle/>
          <a:p>
            <a:r>
              <a:rPr lang="en-GB" dirty="0" smtClean="0"/>
              <a:t>Towns and cities comprise of the urban community.</a:t>
            </a:r>
            <a:endParaRPr lang="en-GB" dirty="0" smtClean="0"/>
          </a:p>
          <a:p>
            <a:r>
              <a:rPr lang="en-GB" dirty="0" smtClean="0"/>
              <a:t>Relatively large and dense communities.</a:t>
            </a:r>
            <a:endParaRPr lang="en-GB" dirty="0" smtClean="0"/>
          </a:p>
          <a:p>
            <a:r>
              <a:rPr lang="en-GB" dirty="0" smtClean="0"/>
              <a:t>Life style is diverse and Morden.</a:t>
            </a:r>
            <a:endParaRPr lang="en-GB" dirty="0" smtClean="0"/>
          </a:p>
          <a:p>
            <a:r>
              <a:rPr lang="en-GB" dirty="0" smtClean="0"/>
              <a:t>Occupation is diverse and different.</a:t>
            </a:r>
            <a:endParaRPr lang="en-GB" dirty="0" smtClean="0"/>
          </a:p>
          <a:p>
            <a:r>
              <a:rPr lang="en-GB" dirty="0" smtClean="0">
                <a:sym typeface="+mn-ea"/>
              </a:rPr>
              <a:t>Social life is less intimate, traditional pattern of belief and behaviour tends to be broken down.</a:t>
            </a:r>
            <a:endParaRPr lang="en-GB" dirty="0" smtClean="0">
              <a:sym typeface="+mn-ea"/>
            </a:endParaRPr>
          </a:p>
          <a:p>
            <a:r>
              <a:rPr lang="en-GB" dirty="0" smtClean="0">
                <a:sym typeface="+mn-ea"/>
              </a:rPr>
              <a:t>The ideas and behaviours tends to spread to the rural community.</a:t>
            </a:r>
            <a:endParaRPr lang="en-GB" dirty="0" smtClean="0"/>
          </a:p>
          <a:p>
            <a:endParaRPr lang="en-GB"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Peri</a:t>
            </a:r>
            <a:r>
              <a:rPr lang="en-GB" dirty="0" smtClean="0"/>
              <a:t> – urban community</a:t>
            </a:r>
            <a:endParaRPr lang="en-GB" dirty="0"/>
          </a:p>
        </p:txBody>
      </p:sp>
      <p:sp>
        <p:nvSpPr>
          <p:cNvPr id="3" name="Content Placeholder 2"/>
          <p:cNvSpPr>
            <a:spLocks noGrp="1"/>
          </p:cNvSpPr>
          <p:nvPr>
            <p:ph idx="1"/>
          </p:nvPr>
        </p:nvSpPr>
        <p:spPr/>
        <p:txBody>
          <a:bodyPr>
            <a:normAutofit/>
          </a:bodyPr>
          <a:lstStyle/>
          <a:p>
            <a:r>
              <a:rPr lang="en-GB" dirty="0" smtClean="0"/>
              <a:t>These are communities near cities.</a:t>
            </a:r>
            <a:endParaRPr lang="en-GB" dirty="0" smtClean="0"/>
          </a:p>
          <a:p>
            <a:r>
              <a:rPr lang="en-GB" dirty="0" smtClean="0"/>
              <a:t>They are dependant to the cities for jobs, recreation, business and economic activities.</a:t>
            </a:r>
            <a:endParaRPr lang="en-GB" dirty="0" smtClean="0"/>
          </a:p>
          <a:p>
            <a:r>
              <a:rPr lang="en-GB" dirty="0" smtClean="0"/>
              <a:t>Members have little in common.</a:t>
            </a:r>
            <a:endParaRPr lang="en-GB" dirty="0" smtClean="0"/>
          </a:p>
          <a:p>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Characteristics of communities.</a:t>
            </a:r>
            <a:endParaRPr lang="en-GB" dirty="0"/>
          </a:p>
        </p:txBody>
      </p:sp>
      <p:sp>
        <p:nvSpPr>
          <p:cNvPr id="3" name="Content Placeholder 2"/>
          <p:cNvSpPr>
            <a:spLocks noGrp="1"/>
          </p:cNvSpPr>
          <p:nvPr>
            <p:ph idx="1"/>
          </p:nvPr>
        </p:nvSpPr>
        <p:spPr/>
        <p:txBody>
          <a:bodyPr>
            <a:normAutofit/>
          </a:bodyPr>
          <a:lstStyle/>
          <a:p>
            <a:r>
              <a:rPr lang="en-GB" dirty="0" smtClean="0"/>
              <a:t>People living together.</a:t>
            </a:r>
            <a:endParaRPr lang="en-GB" dirty="0" smtClean="0"/>
          </a:p>
          <a:p>
            <a:r>
              <a:rPr lang="en-GB" dirty="0" smtClean="0"/>
              <a:t>Has a continuous geographical  area.</a:t>
            </a:r>
            <a:endParaRPr lang="en-GB" dirty="0" smtClean="0"/>
          </a:p>
          <a:p>
            <a:r>
              <a:rPr lang="en-GB" dirty="0" smtClean="0"/>
              <a:t>There is co-operation in meeting their needs.</a:t>
            </a:r>
            <a:endParaRPr lang="en-GB" dirty="0" smtClean="0"/>
          </a:p>
          <a:p>
            <a:r>
              <a:rPr lang="en-GB" dirty="0" smtClean="0"/>
              <a:t>Members share common organisation such as markets , schools, hospitals/clinics etc.</a:t>
            </a:r>
            <a:endParaRPr lang="en-GB" dirty="0" smtClean="0"/>
          </a:p>
          <a:p>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Purpose of community diagnosis</a:t>
            </a:r>
            <a:endParaRPr lang="en-GB" dirty="0"/>
          </a:p>
        </p:txBody>
      </p:sp>
      <p:sp>
        <p:nvSpPr>
          <p:cNvPr id="3" name="Content Placeholder 2"/>
          <p:cNvSpPr>
            <a:spLocks noGrp="1"/>
          </p:cNvSpPr>
          <p:nvPr>
            <p:ph idx="1"/>
          </p:nvPr>
        </p:nvSpPr>
        <p:spPr/>
        <p:txBody>
          <a:bodyPr>
            <a:normAutofit/>
          </a:bodyPr>
          <a:lstStyle/>
          <a:p>
            <a:r>
              <a:rPr lang="en-GB" dirty="0" smtClean="0"/>
              <a:t>Helps to identify community needs.</a:t>
            </a:r>
            <a:endParaRPr lang="en-GB" dirty="0" smtClean="0"/>
          </a:p>
          <a:p>
            <a:r>
              <a:rPr lang="en-GB" dirty="0" smtClean="0"/>
              <a:t>Helps to clarify community problems.</a:t>
            </a:r>
            <a:endParaRPr lang="en-GB" dirty="0" smtClean="0"/>
          </a:p>
          <a:p>
            <a:r>
              <a:rPr lang="en-GB" dirty="0" smtClean="0"/>
              <a:t>Helps to identify the community resources and strengths</a:t>
            </a:r>
            <a:r>
              <a:rPr lang="en-GB" sz="4400" dirty="0" smtClean="0"/>
              <a:t>.</a:t>
            </a:r>
            <a:endParaRPr lang="en-GB" sz="4400" dirty="0" smtClean="0"/>
          </a:p>
          <a:p>
            <a:endParaRPr lang="en-GB" sz="4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GB" b="1" dirty="0" smtClean="0"/>
            </a:br>
            <a:r>
              <a:rPr lang="en-GB" b="1" dirty="0" smtClean="0"/>
              <a:t>COMMUNITY DIAGNOSIS</a:t>
            </a:r>
            <a:br>
              <a:rPr lang="en-US" dirty="0" smtClean="0"/>
            </a:br>
            <a:endParaRPr lang="en-US" dirty="0"/>
          </a:p>
        </p:txBody>
      </p:sp>
      <p:sp>
        <p:nvSpPr>
          <p:cNvPr id="3" name="Content Placeholder 2"/>
          <p:cNvSpPr>
            <a:spLocks noGrp="1"/>
          </p:cNvSpPr>
          <p:nvPr>
            <p:ph idx="1"/>
          </p:nvPr>
        </p:nvSpPr>
        <p:spPr/>
        <p:txBody>
          <a:bodyPr>
            <a:normAutofit lnSpcReduction="10000"/>
          </a:bodyPr>
          <a:lstStyle/>
          <a:p>
            <a:pPr marL="0" indent="0">
              <a:buNone/>
            </a:pPr>
            <a:r>
              <a:rPr lang="en-GB" b="1" dirty="0" smtClean="0"/>
              <a:t>A Profile </a:t>
            </a:r>
            <a:endParaRPr lang="en-GB" dirty="0" smtClean="0"/>
          </a:p>
          <a:p>
            <a:r>
              <a:rPr lang="en-GB" dirty="0" smtClean="0"/>
              <a:t> </a:t>
            </a:r>
            <a:r>
              <a:rPr lang="en-GB" dirty="0"/>
              <a:t>it is a description of the community’s state of health as determined by physical, economic, political and social factors. It defines the community and states the community problems.</a:t>
            </a:r>
            <a:endParaRPr lang="en-US" dirty="0"/>
          </a:p>
          <a:p>
            <a:r>
              <a:rPr lang="en-GB" dirty="0" smtClean="0"/>
              <a:t>Purpose </a:t>
            </a:r>
            <a:r>
              <a:rPr lang="en-GB" dirty="0"/>
              <a:t>of a community profile: To be able to obtain a quick picture of a community which is as accurate as possible.</a:t>
            </a:r>
            <a:endParaRPr lang="en-US" dirty="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 </a:t>
            </a:r>
            <a:endParaRPr lang="en-US" dirty="0"/>
          </a:p>
        </p:txBody>
      </p:sp>
      <p:sp>
        <p:nvSpPr>
          <p:cNvPr id="3" name="Content Placeholder 2"/>
          <p:cNvSpPr>
            <a:spLocks noGrp="1"/>
          </p:cNvSpPr>
          <p:nvPr>
            <p:ph idx="1"/>
          </p:nvPr>
        </p:nvSpPr>
        <p:spPr>
          <a:xfrm>
            <a:off x="0" y="1295400"/>
            <a:ext cx="9144000" cy="5334000"/>
          </a:xfrm>
        </p:spPr>
        <p:txBody>
          <a:bodyPr>
            <a:normAutofit fontScale="32500" lnSpcReduction="20000"/>
          </a:bodyPr>
          <a:lstStyle/>
          <a:p>
            <a:pPr>
              <a:lnSpc>
                <a:spcPct val="120000"/>
              </a:lnSpc>
            </a:pPr>
            <a:r>
              <a:rPr lang="en-GB" sz="11100" dirty="0" smtClean="0"/>
              <a:t>OutlIne the overview of community health nursing</a:t>
            </a:r>
            <a:endParaRPr lang="en-GB" sz="11100" dirty="0" smtClean="0"/>
          </a:p>
          <a:p>
            <a:pPr>
              <a:lnSpc>
                <a:spcPct val="120000"/>
              </a:lnSpc>
            </a:pPr>
            <a:r>
              <a:rPr lang="en-GB" sz="11100" dirty="0" smtClean="0"/>
              <a:t>Define Community and Community diagnosis </a:t>
            </a:r>
            <a:endParaRPr lang="en-GB" sz="11100" dirty="0" smtClean="0"/>
          </a:p>
          <a:p>
            <a:pPr>
              <a:lnSpc>
                <a:spcPct val="120000"/>
              </a:lnSpc>
            </a:pPr>
            <a:r>
              <a:rPr lang="en-GB" sz="11100" dirty="0" smtClean="0"/>
              <a:t>State the Purpose of community diagnosis</a:t>
            </a:r>
            <a:endParaRPr lang="en-GB" sz="11100" dirty="0" smtClean="0"/>
          </a:p>
          <a:p>
            <a:pPr>
              <a:lnSpc>
                <a:spcPct val="120000"/>
              </a:lnSpc>
            </a:pPr>
            <a:r>
              <a:rPr lang="en-GB" sz="11100" dirty="0" smtClean="0"/>
              <a:t>Describe the types of community diagnosis </a:t>
            </a:r>
            <a:endParaRPr lang="en-GB" sz="11100" dirty="0" smtClean="0"/>
          </a:p>
          <a:p>
            <a:pPr>
              <a:lnSpc>
                <a:spcPct val="120000"/>
              </a:lnSpc>
            </a:pPr>
            <a:r>
              <a:rPr lang="en-GB" sz="11100" dirty="0" smtClean="0"/>
              <a:t>Describe the community diagnosis process</a:t>
            </a:r>
            <a:endParaRPr lang="en-GB" sz="11100" dirty="0" smtClean="0"/>
          </a:p>
          <a:p>
            <a:endParaRPr lang="en-US" dirty="0" smtClean="0"/>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A community profile it should:</a:t>
            </a:r>
            <a:endParaRPr lang="en-US" dirty="0"/>
          </a:p>
          <a:p>
            <a:r>
              <a:rPr lang="en-GB" dirty="0"/>
              <a:t>Summarize information;</a:t>
            </a:r>
            <a:endParaRPr lang="en-US" dirty="0"/>
          </a:p>
          <a:p>
            <a:r>
              <a:rPr lang="en-GB" dirty="0"/>
              <a:t>Present results and figures clearly;</a:t>
            </a:r>
            <a:endParaRPr lang="en-US" dirty="0"/>
          </a:p>
          <a:p>
            <a:r>
              <a:rPr lang="en-GB" dirty="0"/>
              <a:t>Be useful for planning and monitoring;</a:t>
            </a:r>
            <a:endParaRPr lang="en-US" dirty="0"/>
          </a:p>
          <a:p>
            <a:pPr marL="0" indent="0">
              <a:buNone/>
            </a:pPr>
            <a:endParaRPr lang="en-US" dirty="0"/>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Com Dsis As a PROCESS</a:t>
            </a:r>
            <a:endParaRPr lang="en-US" dirty="0"/>
          </a:p>
        </p:txBody>
      </p:sp>
      <p:sp>
        <p:nvSpPr>
          <p:cNvPr id="3" name="Content Placeholder 2"/>
          <p:cNvSpPr>
            <a:spLocks noGrp="1"/>
          </p:cNvSpPr>
          <p:nvPr>
            <p:ph idx="1"/>
          </p:nvPr>
        </p:nvSpPr>
        <p:spPr/>
        <p:txBody>
          <a:bodyPr>
            <a:normAutofit lnSpcReduction="10000"/>
          </a:bodyPr>
          <a:lstStyle/>
          <a:p>
            <a:r>
              <a:rPr lang="en-GB" dirty="0" smtClean="0"/>
              <a:t>It is a continuous learning experience for the program coordinator and the staff, as well as the community people, for the following reasons:</a:t>
            </a:r>
            <a:endParaRPr lang="en-US" dirty="0" smtClean="0"/>
          </a:p>
          <a:p>
            <a:pPr lvl="0"/>
            <a:r>
              <a:rPr lang="en-GB" dirty="0" smtClean="0"/>
              <a:t>It enables the PHO/program coordinator/ staff to adjust or alter the program for optimum effectiveness.</a:t>
            </a:r>
            <a:endParaRPr lang="en-US" dirty="0" smtClean="0"/>
          </a:p>
          <a:p>
            <a:pPr lvl="0"/>
            <a:r>
              <a:rPr lang="en-GB" dirty="0" smtClean="0"/>
              <a:t>It allows the community to gradually become aware of the problems and solutions.</a:t>
            </a:r>
            <a:endParaRPr lang="en-US" dirty="0" smtClean="0"/>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a:t>cont.</a:t>
            </a:r>
            <a:endParaRPr lang="en-GB" altLang="en-US"/>
          </a:p>
        </p:txBody>
      </p:sp>
      <p:sp>
        <p:nvSpPr>
          <p:cNvPr id="3" name="Content Placeholder 2"/>
          <p:cNvSpPr>
            <a:spLocks noGrp="1"/>
          </p:cNvSpPr>
          <p:nvPr>
            <p:ph idx="1"/>
          </p:nvPr>
        </p:nvSpPr>
        <p:spPr/>
        <p:txBody>
          <a:bodyPr>
            <a:noAutofit/>
          </a:bodyPr>
          <a:lstStyle/>
          <a:p>
            <a:pPr lvl="0"/>
            <a:r>
              <a:rPr lang="en-GB" dirty="0" smtClean="0"/>
              <a:t>It </a:t>
            </a:r>
            <a:r>
              <a:rPr lang="en-GB" dirty="0"/>
              <a:t>is an organized attempt to involve people in recognizing and resolving problems that concern them most.</a:t>
            </a:r>
            <a:endParaRPr lang="en-US" dirty="0"/>
          </a:p>
          <a:p>
            <a:pPr lvl="0"/>
            <a:r>
              <a:rPr lang="en-GB" dirty="0"/>
              <a:t>It enables the community to understand at its own pace the potential advantages or change, which may eventually lead to alterations in attitudes, values, and behaviour</a:t>
            </a:r>
            <a:endParaRPr lang="en-US" dirty="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Why undertake community diagnosis?</a:t>
            </a:r>
            <a:endParaRPr lang="en-US" dirty="0"/>
          </a:p>
        </p:txBody>
      </p:sp>
      <p:sp>
        <p:nvSpPr>
          <p:cNvPr id="3" name="Content Placeholder 2"/>
          <p:cNvSpPr>
            <a:spLocks noGrp="1"/>
          </p:cNvSpPr>
          <p:nvPr>
            <p:ph idx="1"/>
          </p:nvPr>
        </p:nvSpPr>
        <p:spPr/>
        <p:txBody>
          <a:bodyPr>
            <a:normAutofit lnSpcReduction="20000"/>
          </a:bodyPr>
          <a:lstStyle/>
          <a:p>
            <a:r>
              <a:rPr lang="en-GB" sz="3460" dirty="0" smtClean="0"/>
              <a:t>To </a:t>
            </a:r>
            <a:r>
              <a:rPr lang="en-GB" sz="3460" dirty="0"/>
              <a:t>have a clear picture of the problems of the community and to identify the resources available to the community people. </a:t>
            </a:r>
            <a:endParaRPr lang="en-GB" sz="3460" dirty="0" smtClean="0"/>
          </a:p>
          <a:p>
            <a:r>
              <a:rPr lang="en-GB" sz="3460" dirty="0" smtClean="0"/>
              <a:t>To set </a:t>
            </a:r>
            <a:r>
              <a:rPr lang="en-GB" sz="3460" dirty="0"/>
              <a:t>priorities for planning and developing programs of health care for the community. </a:t>
            </a:r>
            <a:endParaRPr lang="en-GB" sz="3460" dirty="0" smtClean="0"/>
          </a:p>
          <a:p>
            <a:r>
              <a:rPr lang="en-GB" sz="3460" dirty="0" smtClean="0"/>
              <a:t>The </a:t>
            </a:r>
            <a:r>
              <a:rPr lang="en-GB" sz="3460" dirty="0"/>
              <a:t>data gathered through the process serve as the material for analysis.</a:t>
            </a:r>
            <a:endParaRPr lang="en-US" sz="3460" dirty="0"/>
          </a:p>
          <a:p>
            <a:endParaRPr lang="en-US" sz="346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t>Types of community diagnosis?</a:t>
            </a:r>
            <a:endParaRPr lang="en-US" dirty="0"/>
          </a:p>
        </p:txBody>
      </p:sp>
      <p:sp>
        <p:nvSpPr>
          <p:cNvPr id="3" name="Content Placeholder 2"/>
          <p:cNvSpPr>
            <a:spLocks noGrp="1"/>
          </p:cNvSpPr>
          <p:nvPr>
            <p:ph idx="1"/>
          </p:nvPr>
        </p:nvSpPr>
        <p:spPr/>
        <p:txBody>
          <a:bodyPr>
            <a:normAutofit/>
          </a:bodyPr>
          <a:lstStyle/>
          <a:p>
            <a:pPr marL="0" indent="0">
              <a:buNone/>
            </a:pPr>
            <a:r>
              <a:rPr lang="en-GB" dirty="0" smtClean="0"/>
              <a:t>The </a:t>
            </a:r>
            <a:r>
              <a:rPr lang="en-GB" dirty="0"/>
              <a:t>types </a:t>
            </a:r>
            <a:r>
              <a:rPr lang="en-GB" dirty="0" smtClean="0"/>
              <a:t>may </a:t>
            </a:r>
            <a:r>
              <a:rPr lang="en-GB" dirty="0"/>
              <a:t>vary according to:</a:t>
            </a:r>
            <a:endParaRPr lang="en-US" dirty="0"/>
          </a:p>
          <a:p>
            <a:pPr lvl="0"/>
            <a:r>
              <a:rPr lang="en-GB" dirty="0"/>
              <a:t>The objectives or degree of detail or depth of the assessment</a:t>
            </a:r>
            <a:endParaRPr lang="en-US" dirty="0"/>
          </a:p>
          <a:p>
            <a:pPr lvl="0"/>
            <a:r>
              <a:rPr lang="en-GB" dirty="0"/>
              <a:t>The resources, </a:t>
            </a:r>
            <a:r>
              <a:rPr lang="en-GB" dirty="0" smtClean="0"/>
              <a:t>and  </a:t>
            </a:r>
            <a:r>
              <a:rPr lang="en-GB" dirty="0"/>
              <a:t>time available </a:t>
            </a:r>
            <a:r>
              <a:rPr lang="en-GB" dirty="0" smtClean="0"/>
              <a:t>to </a:t>
            </a:r>
            <a:r>
              <a:rPr lang="en-GB" dirty="0"/>
              <a:t>conduct the community diagnosis.</a:t>
            </a:r>
            <a:endParaRPr lang="en-US" dirty="0"/>
          </a:p>
          <a:p>
            <a:pPr marL="0" indent="0">
              <a:buNone/>
            </a:pP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a:t>
            </a:r>
            <a:endParaRPr lang="en-US" dirty="0"/>
          </a:p>
        </p:txBody>
      </p:sp>
      <p:sp>
        <p:nvSpPr>
          <p:cNvPr id="3" name="Content Placeholder 2"/>
          <p:cNvSpPr>
            <a:spLocks noGrp="1"/>
          </p:cNvSpPr>
          <p:nvPr>
            <p:ph idx="1"/>
          </p:nvPr>
        </p:nvSpPr>
        <p:spPr/>
        <p:txBody>
          <a:bodyPr>
            <a:normAutofit/>
          </a:bodyPr>
          <a:lstStyle/>
          <a:p>
            <a:pPr marL="0" indent="0">
              <a:buNone/>
            </a:pPr>
            <a:r>
              <a:rPr lang="en-GB" b="1" dirty="0" smtClean="0"/>
              <a:t>a. COMPREHENSIVE COMMUNITY </a:t>
            </a:r>
            <a:r>
              <a:rPr lang="en-GB" b="1" dirty="0"/>
              <a:t>DIAGNOSIS</a:t>
            </a:r>
            <a:endParaRPr lang="en-US" dirty="0"/>
          </a:p>
          <a:p>
            <a:r>
              <a:rPr lang="en-GB" dirty="0"/>
              <a:t>Aims  to obtain general information about the community or a certain population group.</a:t>
            </a:r>
            <a:endParaRPr lang="en-US" dirty="0"/>
          </a:p>
          <a:p>
            <a:pPr marL="0" indent="0">
              <a:buNone/>
            </a:pPr>
            <a:r>
              <a:rPr lang="en-GB" b="1" dirty="0" smtClean="0"/>
              <a:t>b. PROBLEM-ORIENTED </a:t>
            </a:r>
            <a:r>
              <a:rPr lang="en-GB" b="1" dirty="0"/>
              <a:t>COMMUNITY DIAGNOSIS  </a:t>
            </a:r>
            <a:endParaRPr lang="en-US" dirty="0"/>
          </a:p>
          <a:p>
            <a:r>
              <a:rPr lang="en-GB" dirty="0"/>
              <a:t>Is a type of assessment that responds to a particular </a:t>
            </a:r>
            <a:r>
              <a:rPr lang="en-GB" dirty="0" smtClean="0"/>
              <a:t>need. For Example</a:t>
            </a:r>
            <a:r>
              <a:rPr lang="en-GB" dirty="0"/>
              <a:t>:</a:t>
            </a:r>
            <a:endParaRPr lang="en-US" dirty="0"/>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smtClean="0"/>
              <a:t>You are confronted with health and medical problem resulting from industrial waste being disposed into river systems by an industry. </a:t>
            </a:r>
            <a:endParaRPr lang="en-GB" dirty="0" smtClean="0"/>
          </a:p>
          <a:p>
            <a:r>
              <a:rPr lang="en-GB" dirty="0" smtClean="0"/>
              <a:t>You start by investigating the meaning of the problem to the community people,</a:t>
            </a:r>
            <a:endParaRPr lang="en-GB" dirty="0" smtClean="0"/>
          </a:p>
          <a:p>
            <a:r>
              <a:rPr lang="en-GB" dirty="0" smtClean="0"/>
              <a:t>Proceeds to identifying the population affected by the hazards of the industrial waste,</a:t>
            </a:r>
            <a:endParaRPr lang="en-GB" dirty="0" smtClean="0"/>
          </a:p>
          <a:p>
            <a:r>
              <a:rPr lang="en-GB" dirty="0" smtClean="0"/>
              <a:t>You characterize the environmental factors and other elements relevant to the problem.</a:t>
            </a:r>
            <a:endParaRPr lang="en-US" dirty="0" smtClean="0"/>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GB" dirty="0" smtClean="0"/>
            </a:br>
            <a:r>
              <a:rPr lang="en-GB" dirty="0" smtClean="0"/>
              <a:t>The ELEMENTS of a comprehensive community diagnosis </a:t>
            </a:r>
            <a:br>
              <a:rPr lang="en-US" dirty="0" smtClean="0"/>
            </a:br>
            <a:endParaRPr lang="en-US" dirty="0"/>
          </a:p>
        </p:txBody>
      </p:sp>
      <p:sp>
        <p:nvSpPr>
          <p:cNvPr id="3" name="Content Placeholder 2"/>
          <p:cNvSpPr>
            <a:spLocks noGrp="1"/>
          </p:cNvSpPr>
          <p:nvPr>
            <p:ph idx="1"/>
          </p:nvPr>
        </p:nvSpPr>
        <p:spPr/>
        <p:txBody>
          <a:bodyPr/>
          <a:lstStyle/>
          <a:p>
            <a:pPr marL="0" indent="0">
              <a:buNone/>
            </a:pPr>
            <a:r>
              <a:rPr lang="en-GB" dirty="0" smtClean="0"/>
              <a:t>According </a:t>
            </a:r>
            <a:r>
              <a:rPr lang="en-GB" dirty="0"/>
              <a:t>to the </a:t>
            </a:r>
            <a:r>
              <a:rPr lang="en-GB" dirty="0" err="1"/>
              <a:t>Dones</a:t>
            </a:r>
            <a:r>
              <a:rPr lang="en-GB" dirty="0"/>
              <a:t>, as cited in </a:t>
            </a:r>
            <a:r>
              <a:rPr lang="en-GB" dirty="0" err="1"/>
              <a:t>Maglaya</a:t>
            </a:r>
            <a:r>
              <a:rPr lang="en-GB" dirty="0"/>
              <a:t> (2003), the following are elements of a comprehensive community diagnosis:</a:t>
            </a:r>
            <a:endParaRPr lang="en-GB" dirty="0"/>
          </a:p>
          <a:p>
            <a:pPr marL="0" indent="0">
              <a:buNone/>
            </a:pPr>
            <a:r>
              <a:rPr lang="en-GB" b="1" dirty="0"/>
              <a:t>a. Demographic Variables</a:t>
            </a:r>
            <a:endParaRPr lang="en-GB" b="1" dirty="0"/>
          </a:p>
          <a:p>
            <a:pPr marL="0" indent="0">
              <a:buNone/>
            </a:pPr>
            <a:r>
              <a:rPr lang="en-GB" dirty="0" smtClean="0">
                <a:sym typeface="+mn-ea"/>
              </a:rPr>
              <a:t>A </a:t>
            </a:r>
            <a:r>
              <a:rPr lang="en-GB" dirty="0">
                <a:sym typeface="+mn-ea"/>
              </a:rPr>
              <a:t>comprehensive community diagnosis should show the size, composition, and geographical distribution of the population, as indicated by the following:</a:t>
            </a:r>
            <a:endParaRPr lang="en-US" dirty="0"/>
          </a:p>
          <a:p>
            <a:pPr marL="0" indent="0">
              <a:buNone/>
            </a:pPr>
            <a:endParaRPr lang="en-US" dirty="0"/>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955"/>
            <a:ext cx="8229600" cy="635000"/>
          </a:xfrm>
        </p:spPr>
        <p:txBody>
          <a:bodyPr>
            <a:normAutofit fontScale="90000"/>
          </a:bodyPr>
          <a:lstStyle/>
          <a:p>
            <a:r>
              <a:rPr lang="en-GB" altLang="en-US" dirty="0" smtClean="0"/>
              <a:t>cont.</a:t>
            </a:r>
            <a:br>
              <a:rPr lang="en-US" dirty="0" smtClean="0"/>
            </a:br>
            <a:endParaRPr lang="en-US" dirty="0"/>
          </a:p>
        </p:txBody>
      </p:sp>
      <p:sp>
        <p:nvSpPr>
          <p:cNvPr id="3" name="Content Placeholder 2"/>
          <p:cNvSpPr>
            <a:spLocks noGrp="1"/>
          </p:cNvSpPr>
          <p:nvPr>
            <p:ph idx="1"/>
          </p:nvPr>
        </p:nvSpPr>
        <p:spPr>
          <a:xfrm>
            <a:off x="457200" y="909955"/>
            <a:ext cx="8229600" cy="5216525"/>
          </a:xfrm>
        </p:spPr>
        <p:txBody>
          <a:bodyPr>
            <a:normAutofit lnSpcReduction="20000"/>
          </a:bodyPr>
          <a:lstStyle/>
          <a:p>
            <a:pPr lvl="0"/>
            <a:r>
              <a:rPr lang="en-GB" dirty="0" smtClean="0"/>
              <a:t>Total </a:t>
            </a:r>
            <a:r>
              <a:rPr lang="en-GB" dirty="0"/>
              <a:t>population and geographical distribution, including urban and rural index and population density.</a:t>
            </a:r>
            <a:endParaRPr lang="en-US" dirty="0"/>
          </a:p>
          <a:p>
            <a:pPr lvl="0"/>
            <a:r>
              <a:rPr lang="en-GB" dirty="0" smtClean="0"/>
              <a:t>Age </a:t>
            </a:r>
            <a:r>
              <a:rPr lang="en-GB" dirty="0"/>
              <a:t>and sex composition.</a:t>
            </a:r>
            <a:endParaRPr lang="en-GB" dirty="0"/>
          </a:p>
          <a:p>
            <a:pPr lvl="0"/>
            <a:r>
              <a:rPr lang="en-GB" dirty="0" smtClean="0">
                <a:sym typeface="+mn-ea"/>
              </a:rPr>
              <a:t>Selected vital indicators such as growth rate, crude birth rate, and life expectancy at birth.</a:t>
            </a:r>
            <a:endParaRPr lang="en-US" dirty="0" smtClean="0"/>
          </a:p>
          <a:p>
            <a:pPr lvl="0"/>
            <a:r>
              <a:rPr lang="en-GB" dirty="0" smtClean="0">
                <a:sym typeface="+mn-ea"/>
              </a:rPr>
              <a:t>Patterns of migration.</a:t>
            </a:r>
            <a:endParaRPr lang="en-GB" dirty="0" smtClean="0">
              <a:sym typeface="+mn-ea"/>
            </a:endParaRPr>
          </a:p>
          <a:p>
            <a:pPr lvl="0"/>
            <a:r>
              <a:rPr lang="en-GB" dirty="0" smtClean="0">
                <a:sym typeface="+mn-ea"/>
              </a:rPr>
              <a:t>Population projections.</a:t>
            </a:r>
            <a:endParaRPr lang="en-GB" dirty="0" smtClean="0">
              <a:sym typeface="+mn-ea"/>
            </a:endParaRPr>
          </a:p>
          <a:p>
            <a:pPr lvl="0"/>
            <a:r>
              <a:rPr lang="en-GB" dirty="0" smtClean="0">
                <a:sym typeface="+mn-ea"/>
              </a:rPr>
              <a:t>Population groups with special needs </a:t>
            </a:r>
            <a:endParaRPr lang="en-GB" dirty="0" smtClean="0">
              <a:sym typeface="+mn-ea"/>
            </a:endParaRPr>
          </a:p>
          <a:p>
            <a:pPr lvl="0"/>
            <a:r>
              <a:rPr lang="en-GB" dirty="0" smtClean="0">
                <a:sym typeface="+mn-ea"/>
              </a:rPr>
              <a:t> Indigenous people, internal refugees, and other socially dislocated groups.</a:t>
            </a:r>
            <a:endParaRPr lang="en-US" dirty="0" smtClean="0"/>
          </a:p>
          <a:p>
            <a:pPr lvl="0"/>
            <a:endParaRPr lang="en-US" dirty="0" smtClean="0"/>
          </a:p>
          <a:p>
            <a:pPr marL="0" indent="0">
              <a:buNone/>
            </a:pP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GB" b="1" dirty="0"/>
            </a:br>
            <a:r>
              <a:rPr lang="en-GB" b="1" dirty="0"/>
              <a:t>b. </a:t>
            </a:r>
            <a:r>
              <a:rPr lang="en-GB" b="1" dirty="0" smtClean="0"/>
              <a:t>SOCIO-ECONOMIC AND CULTURAL VARIABLES</a:t>
            </a:r>
            <a:br>
              <a:rPr lang="en-US" dirty="0" smtClean="0"/>
            </a:br>
            <a:endParaRPr lang="en-US" dirty="0"/>
          </a:p>
        </p:txBody>
      </p:sp>
      <p:sp>
        <p:nvSpPr>
          <p:cNvPr id="3" name="Content Placeholder 2"/>
          <p:cNvSpPr>
            <a:spLocks noGrp="1"/>
          </p:cNvSpPr>
          <p:nvPr>
            <p:ph idx="1"/>
          </p:nvPr>
        </p:nvSpPr>
        <p:spPr/>
        <p:txBody>
          <a:bodyPr>
            <a:normAutofit lnSpcReduction="10000"/>
          </a:bodyPr>
          <a:lstStyle/>
          <a:p>
            <a:pPr marL="0" indent="0">
              <a:buNone/>
            </a:pPr>
            <a:r>
              <a:rPr lang="en-GB" b="1" dirty="0" smtClean="0"/>
              <a:t>i. Social </a:t>
            </a:r>
            <a:r>
              <a:rPr lang="en-GB" b="1" dirty="0"/>
              <a:t>indicator</a:t>
            </a:r>
            <a:endParaRPr lang="en-US" dirty="0"/>
          </a:p>
          <a:p>
            <a:pPr lvl="0"/>
            <a:r>
              <a:rPr lang="en-GB" dirty="0"/>
              <a:t>Communication network (whether formal or informal channels) necessary for disseminating health information or facilitating referral of the client to the care system.</a:t>
            </a:r>
            <a:endParaRPr lang="en-US" dirty="0"/>
          </a:p>
          <a:p>
            <a:pPr lvl="0"/>
            <a:r>
              <a:rPr lang="en-GB" dirty="0"/>
              <a:t>Transportation system, including road networks, necessary </a:t>
            </a:r>
            <a:r>
              <a:rPr lang="en-GB" dirty="0" smtClean="0"/>
              <a:t>for accessibility </a:t>
            </a:r>
            <a:r>
              <a:rPr lang="en-GB" dirty="0"/>
              <a:t>of health care system.</a:t>
            </a:r>
            <a:endParaRPr lang="en-US" dirty="0"/>
          </a:p>
          <a:p>
            <a:pPr marL="0" indent="0">
              <a:buNone/>
            </a:pPr>
            <a:endParaRPr lang="en-US" dirty="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GB" altLang="en-US"/>
          </a:p>
        </p:txBody>
      </p:sp>
      <p:sp>
        <p:nvSpPr>
          <p:cNvPr id="3" name="Content Placeholder 2"/>
          <p:cNvSpPr>
            <a:spLocks noGrp="1"/>
          </p:cNvSpPr>
          <p:nvPr>
            <p:ph idx="1"/>
          </p:nvPr>
        </p:nvSpPr>
        <p:spPr/>
        <p:txBody>
          <a:bodyPr>
            <a:normAutofit/>
          </a:bodyPr>
          <a:p>
            <a:pPr>
              <a:lnSpc>
                <a:spcPct val="120000"/>
              </a:lnSpc>
            </a:pPr>
            <a:r>
              <a:rPr lang="en-GB" dirty="0" smtClean="0">
                <a:sym typeface="+mn-ea"/>
              </a:rPr>
              <a:t>Outline the community dimensions </a:t>
            </a:r>
            <a:endParaRPr lang="en-GB" dirty="0" smtClean="0"/>
          </a:p>
          <a:p>
            <a:pPr>
              <a:lnSpc>
                <a:spcPct val="120000"/>
              </a:lnSpc>
            </a:pPr>
            <a:r>
              <a:rPr lang="en-US" dirty="0" smtClean="0">
                <a:sym typeface="+mn-ea"/>
              </a:rPr>
              <a:t>Outline the </a:t>
            </a:r>
            <a:r>
              <a:rPr lang="en-GB" dirty="0" smtClean="0">
                <a:sym typeface="+mn-ea"/>
              </a:rPr>
              <a:t>General health indicators  </a:t>
            </a:r>
            <a:endParaRPr lang="en-GB" dirty="0" smtClean="0"/>
          </a:p>
          <a:p>
            <a:pPr>
              <a:lnSpc>
                <a:spcPct val="120000"/>
              </a:lnSpc>
            </a:pPr>
            <a:r>
              <a:rPr lang="en-GB" dirty="0" smtClean="0">
                <a:sym typeface="+mn-ea"/>
              </a:rPr>
              <a:t>Write a clear and summarized report of community diagnosis </a:t>
            </a:r>
            <a:endParaRPr lang="en-US" dirty="0" smtClean="0"/>
          </a:p>
          <a:p>
            <a:pPr lvl="0"/>
            <a:endParaRPr lang="en-US" dirty="0" smtClean="0"/>
          </a:p>
          <a:p>
            <a:endParaRPr lang="en-GB" alt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a:t>cont.</a:t>
            </a:r>
            <a:endParaRPr lang="en-GB" altLang="en-US"/>
          </a:p>
        </p:txBody>
      </p:sp>
      <p:sp>
        <p:nvSpPr>
          <p:cNvPr id="3" name="Content Placeholder 2"/>
          <p:cNvSpPr>
            <a:spLocks noGrp="1"/>
          </p:cNvSpPr>
          <p:nvPr>
            <p:ph idx="1"/>
          </p:nvPr>
        </p:nvSpPr>
        <p:spPr/>
        <p:txBody>
          <a:bodyPr>
            <a:noAutofit/>
          </a:bodyPr>
          <a:lstStyle/>
          <a:p>
            <a:pPr lvl="0"/>
            <a:r>
              <a:rPr lang="en-GB" dirty="0" smtClean="0"/>
              <a:t>Educational level that may be indicative of poverty and may reflect on the health perception and health utilization pattern of the community.</a:t>
            </a:r>
            <a:endParaRPr lang="en-US" dirty="0" smtClean="0"/>
          </a:p>
          <a:p>
            <a:pPr lvl="0"/>
            <a:r>
              <a:rPr lang="en-GB" dirty="0" smtClean="0"/>
              <a:t>Housing condition that may suggest health hazards (congestion and exposure to harmful elements) and safety hazards (fire)</a:t>
            </a:r>
            <a:endParaRPr lang="en-US" dirty="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955"/>
            <a:ext cx="8229600" cy="747395"/>
          </a:xfrm>
        </p:spPr>
        <p:txBody>
          <a:bodyPr>
            <a:normAutofit fontScale="90000"/>
          </a:bodyPr>
          <a:lstStyle/>
          <a:p>
            <a:pPr lvl="0"/>
            <a:br>
              <a:rPr lang="en-GB" b="1" dirty="0" smtClean="0"/>
            </a:b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GB" b="1" dirty="0" smtClean="0">
                <a:sym typeface="+mn-ea"/>
              </a:rPr>
              <a:t>ii. Economic indicator</a:t>
            </a:r>
            <a:endParaRPr lang="en-GB" b="1" dirty="0" smtClean="0">
              <a:sym typeface="+mn-ea"/>
            </a:endParaRPr>
          </a:p>
          <a:p>
            <a:r>
              <a:rPr lang="en-GB" dirty="0" smtClean="0"/>
              <a:t>Poverty </a:t>
            </a:r>
            <a:r>
              <a:rPr lang="en-GB" dirty="0"/>
              <a:t>level / income</a:t>
            </a:r>
            <a:endParaRPr lang="en-US" dirty="0"/>
          </a:p>
          <a:p>
            <a:r>
              <a:rPr lang="en-GB" dirty="0" smtClean="0"/>
              <a:t>Unemployment </a:t>
            </a:r>
            <a:r>
              <a:rPr lang="en-GB" dirty="0"/>
              <a:t>and underemployment rates</a:t>
            </a:r>
            <a:endParaRPr lang="en-US" dirty="0"/>
          </a:p>
          <a:p>
            <a:r>
              <a:rPr lang="en-GB" dirty="0" smtClean="0"/>
              <a:t>Proportion </a:t>
            </a:r>
            <a:r>
              <a:rPr lang="en-GB" dirty="0"/>
              <a:t>of the total economically active population that are salaried and wage </a:t>
            </a:r>
            <a:r>
              <a:rPr lang="en-GB" dirty="0" smtClean="0"/>
              <a:t>earners.</a:t>
            </a:r>
            <a:endParaRPr lang="en-US" dirty="0" smtClean="0"/>
          </a:p>
          <a:p>
            <a:r>
              <a:rPr lang="en-GB" dirty="0" smtClean="0"/>
              <a:t>Types </a:t>
            </a:r>
            <a:r>
              <a:rPr lang="en-GB" dirty="0"/>
              <a:t>of industry present in the community</a:t>
            </a:r>
            <a:endParaRPr lang="en-US" dirty="0"/>
          </a:p>
          <a:p>
            <a:r>
              <a:rPr lang="en-GB" dirty="0" smtClean="0"/>
              <a:t>Occupation </a:t>
            </a:r>
            <a:r>
              <a:rPr lang="en-GB" dirty="0"/>
              <a:t>common in the community</a:t>
            </a:r>
            <a:endParaRPr lang="en-US" dirty="0"/>
          </a:p>
          <a:p>
            <a:r>
              <a:rPr lang="en-GB" dirty="0" smtClean="0"/>
              <a:t>Land </a:t>
            </a:r>
            <a:r>
              <a:rPr lang="en-GB" dirty="0"/>
              <a:t>ownership</a:t>
            </a:r>
            <a:endParaRPr lang="en-US" dirty="0"/>
          </a:p>
          <a:p>
            <a:r>
              <a:rPr lang="en-GB" dirty="0" smtClean="0"/>
              <a:t>Recreational </a:t>
            </a:r>
            <a:r>
              <a:rPr lang="en-GB" dirty="0"/>
              <a:t>facilities</a:t>
            </a:r>
            <a:endParaRPr lang="en-US" dirty="0"/>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955"/>
            <a:ext cx="8229600" cy="459740"/>
          </a:xfrm>
        </p:spPr>
        <p:txBody>
          <a:bodyPr>
            <a:normAutofit fontScale="90000"/>
          </a:bodyPr>
          <a:lstStyle/>
          <a:p>
            <a:pPr lvl="0"/>
            <a:br>
              <a:rPr lang="en-GB" b="1" dirty="0" smtClean="0"/>
            </a:br>
            <a:br>
              <a:rPr lang="en-US" dirty="0" smtClean="0"/>
            </a:br>
            <a:endParaRPr lang="en-US" dirty="0"/>
          </a:p>
        </p:txBody>
      </p:sp>
      <p:sp>
        <p:nvSpPr>
          <p:cNvPr id="3" name="Content Placeholder 2"/>
          <p:cNvSpPr>
            <a:spLocks noGrp="1"/>
          </p:cNvSpPr>
          <p:nvPr>
            <p:ph idx="1"/>
          </p:nvPr>
        </p:nvSpPr>
        <p:spPr>
          <a:xfrm>
            <a:off x="457200" y="801370"/>
            <a:ext cx="8229600" cy="5325110"/>
          </a:xfrm>
        </p:spPr>
        <p:txBody>
          <a:bodyPr>
            <a:normAutofit fontScale="77500" lnSpcReduction="20000"/>
          </a:bodyPr>
          <a:lstStyle/>
          <a:p>
            <a:pPr marL="0" indent="0">
              <a:buNone/>
            </a:pPr>
            <a:r>
              <a:rPr lang="en-GB" dirty="0"/>
              <a:t>iii.  </a:t>
            </a:r>
            <a:r>
              <a:rPr lang="en-GB" b="1" dirty="0" smtClean="0">
                <a:sym typeface="+mn-ea"/>
              </a:rPr>
              <a:t>Cultural factors</a:t>
            </a:r>
            <a:endParaRPr lang="en-GB" dirty="0"/>
          </a:p>
          <a:p>
            <a:pPr marL="0" indent="0">
              <a:buNone/>
            </a:pPr>
            <a:r>
              <a:rPr lang="en-GB" b="1" dirty="0"/>
              <a:t>a. Variables that may break the people into groups within the community</a:t>
            </a:r>
            <a:endParaRPr lang="en-US" b="1" dirty="0"/>
          </a:p>
          <a:p>
            <a:r>
              <a:rPr lang="en-GB" dirty="0"/>
              <a:t> </a:t>
            </a:r>
            <a:r>
              <a:rPr lang="en-GB" dirty="0" smtClean="0"/>
              <a:t>Ethnicity</a:t>
            </a:r>
            <a:endParaRPr lang="en-US" dirty="0"/>
          </a:p>
          <a:p>
            <a:pPr lvl="0"/>
            <a:r>
              <a:rPr lang="en-GB" dirty="0"/>
              <a:t>Social class</a:t>
            </a:r>
            <a:endParaRPr lang="en-US" dirty="0"/>
          </a:p>
          <a:p>
            <a:pPr lvl="0"/>
            <a:r>
              <a:rPr lang="en-GB" dirty="0"/>
              <a:t>Language</a:t>
            </a:r>
            <a:endParaRPr lang="en-US" dirty="0"/>
          </a:p>
          <a:p>
            <a:pPr lvl="0"/>
            <a:r>
              <a:rPr lang="en-GB" dirty="0"/>
              <a:t>Religion</a:t>
            </a:r>
            <a:endParaRPr lang="en-US" dirty="0"/>
          </a:p>
          <a:p>
            <a:pPr lvl="0"/>
            <a:r>
              <a:rPr lang="en-GB" dirty="0"/>
              <a:t>Race</a:t>
            </a:r>
            <a:endParaRPr lang="en-US" dirty="0"/>
          </a:p>
          <a:p>
            <a:pPr lvl="0"/>
            <a:r>
              <a:rPr lang="en-GB" dirty="0"/>
              <a:t>Political orientation</a:t>
            </a:r>
            <a:endParaRPr lang="en-US" dirty="0"/>
          </a:p>
          <a:p>
            <a:pPr marL="0" indent="0">
              <a:buNone/>
            </a:pPr>
            <a:r>
              <a:rPr lang="en-GB" b="1" dirty="0"/>
              <a:t>b. Cultural beliefs and practices that affect health</a:t>
            </a:r>
            <a:endParaRPr lang="en-US" b="1" dirty="0"/>
          </a:p>
          <a:p>
            <a:pPr marL="0" indent="0">
              <a:buNone/>
            </a:pPr>
            <a:r>
              <a:rPr lang="en-GB" b="1" dirty="0"/>
              <a:t>c. Concepts about health and illness</a:t>
            </a:r>
            <a:endParaRPr lang="en-US" b="1" dirty="0"/>
          </a:p>
          <a:p>
            <a:pPr marL="0" indent="0">
              <a:buNone/>
            </a:pPr>
            <a:r>
              <a:rPr lang="en-GB" b="1" dirty="0"/>
              <a:t>d. Other factors that may directly or indirectly affect the health status of the community</a:t>
            </a:r>
            <a:endParaRPr lang="en-US" b="1" dirty="0"/>
          </a:p>
          <a:p>
            <a:endParaRPr lang="en-US" dirty="0"/>
          </a:p>
          <a:p>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955"/>
            <a:ext cx="8229600" cy="888365"/>
          </a:xfrm>
        </p:spPr>
        <p:txBody>
          <a:bodyPr>
            <a:normAutofit fontScale="90000"/>
          </a:bodyPr>
          <a:lstStyle/>
          <a:p>
            <a:pPr lvl="0"/>
            <a:br>
              <a:rPr lang="en-GB" b="1" dirty="0" smtClean="0"/>
            </a:br>
            <a:r>
              <a:rPr lang="en-GB" b="1" dirty="0" smtClean="0"/>
              <a:t>c. </a:t>
            </a:r>
            <a:r>
              <a:rPr lang="en-GB" b="1" dirty="0" smtClean="0"/>
              <a:t>Environmental indicators</a:t>
            </a:r>
            <a:br>
              <a:rPr lang="en-US" dirty="0" smtClean="0"/>
            </a:br>
            <a:endParaRPr lang="en-US" dirty="0"/>
          </a:p>
        </p:txBody>
      </p:sp>
      <p:sp>
        <p:nvSpPr>
          <p:cNvPr id="3" name="Content Placeholder 2"/>
          <p:cNvSpPr>
            <a:spLocks noGrp="1"/>
          </p:cNvSpPr>
          <p:nvPr>
            <p:ph idx="1"/>
          </p:nvPr>
        </p:nvSpPr>
        <p:spPr>
          <a:xfrm>
            <a:off x="457200" y="1243330"/>
            <a:ext cx="8229600" cy="4883150"/>
          </a:xfrm>
        </p:spPr>
        <p:txBody>
          <a:bodyPr>
            <a:normAutofit fontScale="40000"/>
          </a:bodyPr>
          <a:lstStyle/>
          <a:p>
            <a:pPr marL="0" indent="0">
              <a:buNone/>
            </a:pPr>
            <a:r>
              <a:rPr lang="en-GB" sz="5600" b="1" dirty="0" smtClean="0"/>
              <a:t>A</a:t>
            </a:r>
            <a:r>
              <a:rPr lang="en-GB" sz="5600" b="1" dirty="0"/>
              <a:t>. Physical/Geographical/ Topographical characteristics of the community</a:t>
            </a:r>
            <a:endParaRPr lang="en-US" sz="5600" b="1" dirty="0"/>
          </a:p>
          <a:p>
            <a:pPr lvl="0"/>
            <a:r>
              <a:rPr lang="en-GB" sz="5600" dirty="0" smtClean="0"/>
              <a:t>Land </a:t>
            </a:r>
            <a:r>
              <a:rPr lang="en-GB" sz="5600" dirty="0"/>
              <a:t>areas that contribute to vector problems</a:t>
            </a:r>
            <a:endParaRPr lang="en-US" sz="5600" dirty="0"/>
          </a:p>
          <a:p>
            <a:pPr lvl="0"/>
            <a:r>
              <a:rPr lang="en-GB" sz="5600" dirty="0"/>
              <a:t>Terrain characteristics that contribute to accidents or pose as geo hazard zones</a:t>
            </a:r>
            <a:endParaRPr lang="en-US" sz="5600" dirty="0"/>
          </a:p>
          <a:p>
            <a:pPr lvl="0"/>
            <a:r>
              <a:rPr lang="en-GB" sz="5600" dirty="0"/>
              <a:t>Land usage in industry</a:t>
            </a:r>
            <a:endParaRPr lang="en-US" sz="5600" dirty="0"/>
          </a:p>
          <a:p>
            <a:pPr lvl="0"/>
            <a:r>
              <a:rPr lang="en-GB" sz="5600" dirty="0"/>
              <a:t>Climate /</a:t>
            </a:r>
            <a:r>
              <a:rPr lang="en-GB" sz="5600" dirty="0" smtClean="0"/>
              <a:t>season</a:t>
            </a:r>
            <a:endParaRPr lang="en-GB" sz="5600" dirty="0" smtClean="0"/>
          </a:p>
          <a:p>
            <a:pPr marL="0" lvl="0" indent="0">
              <a:buNone/>
            </a:pPr>
            <a:r>
              <a:rPr lang="en-GB" sz="5600" b="1" dirty="0" smtClean="0">
                <a:sym typeface="+mn-ea"/>
              </a:rPr>
              <a:t>B. Water supply</a:t>
            </a:r>
            <a:endParaRPr lang="en-GB" sz="5600" b="1" dirty="0" smtClean="0"/>
          </a:p>
          <a:p>
            <a:pPr lvl="0"/>
            <a:r>
              <a:rPr lang="en-GB" sz="5600" dirty="0" smtClean="0">
                <a:sym typeface="+mn-ea"/>
              </a:rPr>
              <a:t>Percentage of population with access to safe, adequate water supply</a:t>
            </a:r>
            <a:endParaRPr lang="en-US" sz="5600" dirty="0" smtClean="0"/>
          </a:p>
          <a:p>
            <a:pPr lvl="0"/>
            <a:r>
              <a:rPr lang="en-GB" sz="5600" dirty="0" smtClean="0">
                <a:sym typeface="+mn-ea"/>
              </a:rPr>
              <a:t>Source</a:t>
            </a:r>
            <a:r>
              <a:rPr lang="en-GB" sz="4570" dirty="0" smtClean="0">
                <a:sym typeface="+mn-ea"/>
              </a:rPr>
              <a:t> of water supply for drinking and other activities</a:t>
            </a:r>
            <a:endParaRPr lang="en-US" sz="457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955"/>
            <a:ext cx="8229600" cy="673100"/>
          </a:xfrm>
        </p:spPr>
        <p:txBody>
          <a:bodyPr>
            <a:normAutofit fontScale="90000"/>
          </a:bodyPr>
          <a:lstStyle/>
          <a:p>
            <a:br>
              <a:rPr lang="en-GB" dirty="0" smtClean="0"/>
            </a:br>
            <a:br>
              <a:rPr lang="en-US" dirty="0" smtClean="0"/>
            </a:br>
            <a:endParaRPr lang="en-US" dirty="0"/>
          </a:p>
        </p:txBody>
      </p:sp>
      <p:sp>
        <p:nvSpPr>
          <p:cNvPr id="3" name="Content Placeholder 2"/>
          <p:cNvSpPr>
            <a:spLocks noGrp="1"/>
          </p:cNvSpPr>
          <p:nvPr>
            <p:ph idx="1"/>
          </p:nvPr>
        </p:nvSpPr>
        <p:spPr>
          <a:xfrm>
            <a:off x="304800" y="659765"/>
            <a:ext cx="8686800" cy="5664835"/>
          </a:xfrm>
        </p:spPr>
        <p:txBody>
          <a:bodyPr>
            <a:noAutofit/>
          </a:bodyPr>
          <a:lstStyle/>
          <a:p>
            <a:pPr marL="0" indent="0">
              <a:buNone/>
            </a:pPr>
            <a:r>
              <a:rPr lang="en-GB" sz="2800" b="1" dirty="0" smtClean="0"/>
              <a:t>C. Waste disposal</a:t>
            </a:r>
            <a:endParaRPr lang="en-US" sz="2800" b="1" dirty="0" smtClean="0"/>
          </a:p>
          <a:p>
            <a:pPr lvl="0"/>
            <a:r>
              <a:rPr lang="en-GB" dirty="0" err="1" smtClean="0"/>
              <a:t>Percent</a:t>
            </a:r>
            <a:r>
              <a:rPr lang="en-GB" dirty="0" smtClean="0"/>
              <a:t> of population reached by the daily garbage collection system</a:t>
            </a:r>
            <a:endParaRPr lang="en-US" dirty="0" smtClean="0"/>
          </a:p>
          <a:p>
            <a:pPr lvl="0"/>
            <a:r>
              <a:rPr lang="en-GB" dirty="0" err="1" smtClean="0"/>
              <a:t>Percent</a:t>
            </a:r>
            <a:r>
              <a:rPr lang="en-GB" dirty="0" smtClean="0"/>
              <a:t> of population with safe excreta disposal system</a:t>
            </a:r>
            <a:endParaRPr lang="en-US" dirty="0" smtClean="0"/>
          </a:p>
          <a:p>
            <a:pPr lvl="0"/>
            <a:r>
              <a:rPr lang="en-GB" dirty="0" smtClean="0"/>
              <a:t>Types of waste disposal and garbage disposal system</a:t>
            </a:r>
            <a:endParaRPr lang="en-GB" dirty="0" smtClean="0"/>
          </a:p>
          <a:p>
            <a:pPr lvl="0"/>
            <a:r>
              <a:rPr lang="en-GB" dirty="0" smtClean="0">
                <a:sym typeface="+mn-ea"/>
              </a:rPr>
              <a:t>Air, water, and land pollution</a:t>
            </a:r>
            <a:endParaRPr lang="en-US" dirty="0" smtClean="0"/>
          </a:p>
          <a:p>
            <a:pPr lvl="0"/>
            <a:r>
              <a:rPr lang="en-GB" dirty="0" smtClean="0">
                <a:sym typeface="+mn-ea"/>
              </a:rPr>
              <a:t>Industries with in the community that are hazardous to health</a:t>
            </a:r>
            <a:endParaRPr lang="en-US" dirty="0" smtClean="0"/>
          </a:p>
          <a:p>
            <a:pPr lvl="0"/>
            <a:endParaRPr lang="en-GB" dirty="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955"/>
            <a:ext cx="8229600" cy="612140"/>
          </a:xfrm>
        </p:spPr>
        <p:txBody>
          <a:bodyPr>
            <a:normAutofit fontScale="90000"/>
          </a:bodyPr>
          <a:lstStyle/>
          <a:p>
            <a:r>
              <a:rPr lang="en-GB" b="1" smtClean="0">
                <a:sym typeface="+mn-ea"/>
              </a:rPr>
              <a:t>d. HEALTH </a:t>
            </a:r>
            <a:r>
              <a:rPr lang="en-GB" b="1" dirty="0">
                <a:sym typeface="+mn-ea"/>
              </a:rPr>
              <a:t>AND ILLNESS PATTERNS</a:t>
            </a:r>
            <a:endParaRPr lang="en-US"/>
          </a:p>
        </p:txBody>
      </p:sp>
      <p:sp>
        <p:nvSpPr>
          <p:cNvPr id="3" name="Content Placeholder 2"/>
          <p:cNvSpPr>
            <a:spLocks noGrp="1"/>
          </p:cNvSpPr>
          <p:nvPr>
            <p:ph idx="1"/>
          </p:nvPr>
        </p:nvSpPr>
        <p:spPr>
          <a:xfrm>
            <a:off x="457200" y="1203325"/>
            <a:ext cx="8229600" cy="4923155"/>
          </a:xfrm>
        </p:spPr>
        <p:txBody>
          <a:bodyPr>
            <a:normAutofit fontScale="95000"/>
          </a:bodyPr>
          <a:lstStyle/>
          <a:p>
            <a:r>
              <a:rPr lang="en-GB" dirty="0"/>
              <a:t>If the health worker has the access to recent and reliable secondary data, then those could be used; otherwise health worker will have to gather the following:</a:t>
            </a:r>
            <a:endParaRPr lang="en-US" dirty="0"/>
          </a:p>
          <a:p>
            <a:pPr lvl="0"/>
            <a:r>
              <a:rPr lang="en-GB" dirty="0"/>
              <a:t>Leading causes of morbidity</a:t>
            </a:r>
            <a:endParaRPr lang="en-US" dirty="0"/>
          </a:p>
          <a:p>
            <a:pPr lvl="0"/>
            <a:r>
              <a:rPr lang="en-GB" dirty="0"/>
              <a:t>Leading causes of mortality</a:t>
            </a:r>
            <a:endParaRPr lang="en-US" dirty="0"/>
          </a:p>
          <a:p>
            <a:pPr lvl="0"/>
            <a:r>
              <a:rPr lang="en-GB" dirty="0"/>
              <a:t>Leading causes of infant mortality</a:t>
            </a:r>
            <a:endParaRPr lang="en-US" dirty="0"/>
          </a:p>
          <a:p>
            <a:pPr lvl="0"/>
            <a:r>
              <a:rPr lang="en-GB" dirty="0"/>
              <a:t>Leading causes of maternal mortality</a:t>
            </a:r>
            <a:endParaRPr lang="en-US" dirty="0"/>
          </a:p>
          <a:p>
            <a:pPr lvl="0"/>
            <a:r>
              <a:rPr lang="en-GB" dirty="0"/>
              <a:t>Leading causes of hospital admission</a:t>
            </a:r>
            <a:endParaRPr lang="en-US" dirty="0"/>
          </a:p>
          <a:p>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ym typeface="+mn-ea"/>
              </a:rPr>
              <a:t>e. HEALTH RESOURCES</a:t>
            </a:r>
            <a:endParaRPr lang="en-GB" altLang="en-US"/>
          </a:p>
        </p:txBody>
      </p:sp>
      <p:sp>
        <p:nvSpPr>
          <p:cNvPr id="3" name="Content Placeholder 2"/>
          <p:cNvSpPr>
            <a:spLocks noGrp="1"/>
          </p:cNvSpPr>
          <p:nvPr>
            <p:ph idx="1"/>
          </p:nvPr>
        </p:nvSpPr>
        <p:spPr/>
        <p:txBody>
          <a:bodyPr>
            <a:noAutofit/>
          </a:bodyPr>
          <a:lstStyle/>
          <a:p>
            <a:r>
              <a:rPr lang="en-GB" sz="2400" dirty="0"/>
              <a:t>Refers to manpower, institutional and material resources provided not only by the state, but also those that are contributed by the private sector and other non-governmental organizations</a:t>
            </a:r>
            <a:endParaRPr lang="en-US" sz="2400" dirty="0"/>
          </a:p>
          <a:p>
            <a:pPr marL="0" indent="0">
              <a:buNone/>
            </a:pPr>
            <a:r>
              <a:rPr lang="en-GB" sz="2400" b="1" dirty="0"/>
              <a:t>1. Manpower resources</a:t>
            </a:r>
            <a:endParaRPr lang="en-US" sz="2400" dirty="0"/>
          </a:p>
          <a:p>
            <a:pPr lvl="0"/>
            <a:r>
              <a:rPr lang="en-GB" sz="2400" dirty="0"/>
              <a:t>Categories of health manpower  available</a:t>
            </a:r>
            <a:endParaRPr lang="en-US" sz="2400" dirty="0"/>
          </a:p>
          <a:p>
            <a:pPr lvl="0"/>
            <a:r>
              <a:rPr lang="en-GB" sz="2400" dirty="0"/>
              <a:t>Geographical distribution of health manpower</a:t>
            </a:r>
            <a:endParaRPr lang="en-US" sz="2400" dirty="0"/>
          </a:p>
          <a:p>
            <a:pPr lvl="0"/>
            <a:r>
              <a:rPr lang="en-GB" sz="2400" dirty="0"/>
              <a:t>Manpower population ratio</a:t>
            </a:r>
            <a:endParaRPr lang="en-US" sz="2400" dirty="0"/>
          </a:p>
          <a:p>
            <a:pPr lvl="0"/>
            <a:r>
              <a:rPr lang="en-GB" sz="2400" dirty="0"/>
              <a:t>Distribution of health manpower according to health facilities ( </a:t>
            </a:r>
            <a:r>
              <a:rPr lang="en-GB" sz="2400" dirty="0" err="1"/>
              <a:t>hospitals,rural</a:t>
            </a:r>
            <a:r>
              <a:rPr lang="en-GB" sz="2400" dirty="0"/>
              <a:t> health units, </a:t>
            </a:r>
            <a:r>
              <a:rPr lang="en-GB" sz="2400" dirty="0" err="1"/>
              <a:t>etc</a:t>
            </a:r>
            <a:r>
              <a:rPr lang="en-GB" sz="2400" dirty="0"/>
              <a:t>)</a:t>
            </a:r>
            <a:endParaRPr lang="en-GB" sz="24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cont.</a:t>
            </a:r>
            <a:endParaRPr lang="en-GB" altLang="en-US" dirty="0"/>
          </a:p>
        </p:txBody>
      </p:sp>
      <p:sp>
        <p:nvSpPr>
          <p:cNvPr id="3" name="Content Placeholder 2"/>
          <p:cNvSpPr>
            <a:spLocks noGrp="1"/>
          </p:cNvSpPr>
          <p:nvPr>
            <p:ph idx="1"/>
          </p:nvPr>
        </p:nvSpPr>
        <p:spPr/>
        <p:txBody>
          <a:bodyPr>
            <a:normAutofit fontScale="70000"/>
          </a:bodyPr>
          <a:lstStyle/>
          <a:p>
            <a:pPr lvl="0"/>
            <a:r>
              <a:rPr lang="en-GB" dirty="0">
                <a:sym typeface="+mn-ea"/>
              </a:rPr>
              <a:t>Distribution of health manpower according to type of organization(government, nongovernment, private)</a:t>
            </a:r>
            <a:endParaRPr lang="en-US" dirty="0"/>
          </a:p>
          <a:p>
            <a:pPr lvl="0"/>
            <a:r>
              <a:rPr lang="en-GB" dirty="0">
                <a:sym typeface="+mn-ea"/>
              </a:rPr>
              <a:t>Quality of health manpower</a:t>
            </a:r>
            <a:endParaRPr lang="en-US" dirty="0"/>
          </a:p>
          <a:p>
            <a:pPr lvl="0"/>
            <a:r>
              <a:rPr lang="en-GB" dirty="0">
                <a:sym typeface="+mn-ea"/>
              </a:rPr>
              <a:t>Existing manpower development/policies</a:t>
            </a:r>
            <a:endParaRPr lang="en-GB" b="1" dirty="0"/>
          </a:p>
          <a:p>
            <a:pPr marL="0" indent="0">
              <a:buNone/>
            </a:pPr>
            <a:r>
              <a:rPr lang="en-GB" b="1" dirty="0"/>
              <a:t>2. Material resources</a:t>
            </a:r>
            <a:endParaRPr lang="en-US" dirty="0"/>
          </a:p>
          <a:p>
            <a:pPr lvl="0"/>
            <a:r>
              <a:rPr lang="en-GB" dirty="0"/>
              <a:t>Health budget and expenditure</a:t>
            </a:r>
            <a:endParaRPr lang="en-US" dirty="0"/>
          </a:p>
          <a:p>
            <a:pPr lvl="0"/>
            <a:r>
              <a:rPr lang="en-GB" dirty="0"/>
              <a:t>Sources health funding</a:t>
            </a:r>
            <a:endParaRPr lang="en-US" dirty="0"/>
          </a:p>
          <a:p>
            <a:pPr lvl="0"/>
            <a:r>
              <a:rPr lang="en-GB" dirty="0"/>
              <a:t>Categories of health institutions available in the community</a:t>
            </a:r>
            <a:endParaRPr lang="en-US" dirty="0"/>
          </a:p>
          <a:p>
            <a:pPr lvl="0"/>
            <a:r>
              <a:rPr lang="en-GB" dirty="0"/>
              <a:t>Hospital - bed ratio</a:t>
            </a:r>
            <a:endParaRPr lang="en-US" dirty="0"/>
          </a:p>
          <a:p>
            <a:pPr lvl="0"/>
            <a:r>
              <a:rPr lang="en-GB" dirty="0"/>
              <a:t>Categories of health services available</a:t>
            </a:r>
            <a:endParaRPr lang="en-US" dirty="0"/>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955"/>
            <a:ext cx="8229600" cy="830580"/>
          </a:xfrm>
        </p:spPr>
        <p:txBody>
          <a:bodyPr>
            <a:normAutofit fontScale="90000"/>
          </a:bodyPr>
          <a:lstStyle/>
          <a:p>
            <a:r>
              <a:rPr lang="en-GB" b="1" dirty="0">
                <a:sym typeface="+mn-ea"/>
              </a:rPr>
              <a:t>f. POLITICAL /LEADERSHIP PATTERNS</a:t>
            </a:r>
            <a:endParaRPr lang="en-GB" altLang="en-US"/>
          </a:p>
        </p:txBody>
      </p:sp>
      <p:sp>
        <p:nvSpPr>
          <p:cNvPr id="3" name="Content Placeholder 2"/>
          <p:cNvSpPr>
            <a:spLocks noGrp="1"/>
          </p:cNvSpPr>
          <p:nvPr>
            <p:ph idx="1"/>
          </p:nvPr>
        </p:nvSpPr>
        <p:spPr>
          <a:xfrm>
            <a:off x="457200" y="1307465"/>
            <a:ext cx="8229600" cy="4819015"/>
          </a:xfrm>
        </p:spPr>
        <p:txBody>
          <a:bodyPr>
            <a:normAutofit fontScale="40000" lnSpcReduction="20000"/>
          </a:bodyPr>
          <a:lstStyle/>
          <a:p>
            <a:pPr lvl="0"/>
            <a:r>
              <a:rPr lang="en-GB" sz="6400" dirty="0"/>
              <a:t>Reflect the action potential of the state and its people to address the health needs and problems of the community. It mirrors the sensitivity of the government to the peoples struggle for a better life.</a:t>
            </a:r>
            <a:endParaRPr lang="en-US" sz="6400" dirty="0"/>
          </a:p>
          <a:p>
            <a:pPr lvl="0"/>
            <a:r>
              <a:rPr lang="en-GB" sz="6400" dirty="0"/>
              <a:t>Power structure in the community ( formal or informal ) –leadership patterns, community organizations, and government structures</a:t>
            </a:r>
            <a:endParaRPr lang="en-US" sz="6400" dirty="0"/>
          </a:p>
          <a:p>
            <a:pPr lvl="0"/>
            <a:r>
              <a:rPr lang="en-GB" sz="6400" dirty="0"/>
              <a:t>Attitudes of the people toward authority</a:t>
            </a:r>
            <a:endParaRPr lang="en-US" sz="6400" dirty="0"/>
          </a:p>
          <a:p>
            <a:pPr lvl="0"/>
            <a:r>
              <a:rPr lang="en-GB" sz="6400" dirty="0"/>
              <a:t>Conditions / events / issues that cause social conflict or that lead to social bonding or unification</a:t>
            </a:r>
            <a:endParaRPr lang="en-US" sz="6400" dirty="0"/>
          </a:p>
          <a:p>
            <a:pPr lvl="0"/>
            <a:r>
              <a:rPr lang="en-GB" sz="6400" dirty="0"/>
              <a:t>Practices /approaches that are effective in settling issues and concerns within the community</a:t>
            </a:r>
            <a:endParaRPr lang="en-US" sz="6400" dirty="0"/>
          </a:p>
          <a:p>
            <a:endParaRPr lang="en-US" sz="64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955"/>
            <a:ext cx="8229600" cy="698500"/>
          </a:xfrm>
        </p:spPr>
        <p:txBody>
          <a:bodyPr>
            <a:normAutofit fontScale="90000"/>
          </a:bodyPr>
          <a:lstStyle/>
          <a:p>
            <a:r>
              <a:rPr lang="en-GB" sz="3110" b="1" dirty="0">
                <a:sym typeface="+mn-ea"/>
              </a:rPr>
              <a:t>SOURCES OF DATA IN THE CONDUCT OF COMMUNITY DIAGNOSIS</a:t>
            </a:r>
            <a:endParaRPr lang="en-US" sz="3555" dirty="0"/>
          </a:p>
        </p:txBody>
      </p:sp>
      <p:sp>
        <p:nvSpPr>
          <p:cNvPr id="3" name="Content Placeholder 2"/>
          <p:cNvSpPr>
            <a:spLocks noGrp="1"/>
          </p:cNvSpPr>
          <p:nvPr>
            <p:ph idx="1"/>
          </p:nvPr>
        </p:nvSpPr>
        <p:spPr>
          <a:xfrm>
            <a:off x="457200" y="1078865"/>
            <a:ext cx="8229600" cy="5047615"/>
          </a:xfrm>
        </p:spPr>
        <p:txBody>
          <a:bodyPr>
            <a:noAutofit/>
          </a:bodyPr>
          <a:lstStyle/>
          <a:p>
            <a:pPr marL="0" indent="0">
              <a:buNone/>
            </a:pPr>
            <a:r>
              <a:rPr lang="en-GB" sz="2400" b="1" dirty="0"/>
              <a:t>1. PRIMARY DATA</a:t>
            </a:r>
            <a:r>
              <a:rPr lang="en-GB" sz="2400" dirty="0"/>
              <a:t> - source would be the community people through</a:t>
            </a:r>
            <a:endParaRPr lang="en-US" sz="2400" dirty="0"/>
          </a:p>
          <a:p>
            <a:pPr lvl="0"/>
            <a:r>
              <a:rPr lang="en-GB" sz="2400" dirty="0"/>
              <a:t>Surveys</a:t>
            </a:r>
            <a:endParaRPr lang="en-US" sz="2400" dirty="0"/>
          </a:p>
          <a:p>
            <a:pPr lvl="0"/>
            <a:r>
              <a:rPr lang="en-GB" sz="2400" dirty="0"/>
              <a:t>Interviews</a:t>
            </a:r>
            <a:endParaRPr lang="en-US" sz="2400" dirty="0"/>
          </a:p>
          <a:p>
            <a:pPr lvl="0"/>
            <a:r>
              <a:rPr lang="en-GB" sz="2400" dirty="0"/>
              <a:t>Focused group discussions</a:t>
            </a:r>
            <a:endParaRPr lang="en-US" sz="2400" dirty="0"/>
          </a:p>
          <a:p>
            <a:pPr lvl="0"/>
            <a:r>
              <a:rPr lang="en-GB" sz="2400" dirty="0"/>
              <a:t>Observations</a:t>
            </a:r>
            <a:endParaRPr lang="en-US" sz="2400" dirty="0"/>
          </a:p>
          <a:p>
            <a:pPr lvl="0"/>
            <a:r>
              <a:rPr lang="en-GB" sz="2400" dirty="0"/>
              <a:t>Actual minutes of community meetings</a:t>
            </a:r>
            <a:endParaRPr lang="en-US" sz="2400" dirty="0"/>
          </a:p>
          <a:p>
            <a:pPr marL="0" indent="0">
              <a:buNone/>
            </a:pPr>
            <a:r>
              <a:rPr lang="en-GB" sz="2400" b="1" dirty="0">
                <a:sym typeface="+mn-ea"/>
              </a:rPr>
              <a:t>2. SECONDARY DATA</a:t>
            </a:r>
            <a:endParaRPr lang="en-US" sz="2400" dirty="0"/>
          </a:p>
          <a:p>
            <a:pPr lvl="0"/>
            <a:r>
              <a:rPr lang="en-GB" sz="2400" dirty="0">
                <a:sym typeface="+mn-ea"/>
              </a:rPr>
              <a:t>Organizational records of the program</a:t>
            </a:r>
            <a:endParaRPr lang="en-US" sz="2400" dirty="0"/>
          </a:p>
          <a:p>
            <a:pPr lvl="0"/>
            <a:r>
              <a:rPr lang="en-GB" sz="2400" dirty="0">
                <a:sym typeface="+mn-ea"/>
              </a:rPr>
              <a:t>Health </a:t>
            </a:r>
            <a:r>
              <a:rPr lang="en-GB" sz="2400" dirty="0" err="1">
                <a:sym typeface="+mn-ea"/>
              </a:rPr>
              <a:t>center</a:t>
            </a:r>
            <a:r>
              <a:rPr lang="en-GB" sz="2400" dirty="0">
                <a:sym typeface="+mn-ea"/>
              </a:rPr>
              <a:t> records</a:t>
            </a:r>
            <a:endParaRPr lang="en-US" sz="2400" dirty="0"/>
          </a:p>
          <a:p>
            <a:pPr lvl="0"/>
            <a:r>
              <a:rPr lang="en-GB" sz="2400" dirty="0">
                <a:sym typeface="+mn-ea"/>
              </a:rPr>
              <a:t>Other public records</a:t>
            </a:r>
            <a:endParaRPr lang="en-US" sz="2400" dirty="0"/>
          </a:p>
          <a:p>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Definitions  </a:t>
            </a:r>
            <a:endParaRPr lang="en-GB" dirty="0"/>
          </a:p>
        </p:txBody>
      </p:sp>
      <p:sp>
        <p:nvSpPr>
          <p:cNvPr id="3" name="Content Placeholder 2"/>
          <p:cNvSpPr>
            <a:spLocks noGrp="1"/>
          </p:cNvSpPr>
          <p:nvPr>
            <p:ph idx="1"/>
          </p:nvPr>
        </p:nvSpPr>
        <p:spPr/>
        <p:txBody>
          <a:bodyPr>
            <a:normAutofit/>
          </a:bodyPr>
          <a:lstStyle/>
          <a:p>
            <a:pPr marL="0" indent="0">
              <a:buNone/>
            </a:pPr>
            <a:r>
              <a:rPr lang="en-GB" b="1" dirty="0" smtClean="0"/>
              <a:t>Community </a:t>
            </a:r>
            <a:endParaRPr lang="en-GB" b="1" dirty="0" smtClean="0"/>
          </a:p>
          <a:p>
            <a:r>
              <a:rPr lang="en-GB" dirty="0" smtClean="0"/>
              <a:t>It is a group of living in a common locality who share the same interests, beliefs, norms etc.</a:t>
            </a:r>
            <a:endParaRPr lang="en-GB" dirty="0"/>
          </a:p>
          <a:p>
            <a:pPr marL="0" indent="0">
              <a:buNone/>
            </a:pPr>
            <a:r>
              <a:rPr lang="en-GB" b="1" dirty="0" smtClean="0"/>
              <a:t>Community diagnosis </a:t>
            </a:r>
            <a:endParaRPr lang="en-GB" b="1" dirty="0" smtClean="0"/>
          </a:p>
          <a:p>
            <a:r>
              <a:rPr lang="en-GB" dirty="0" smtClean="0"/>
              <a:t>Refers to identification and quantification of health problems in a given community in terms of mortality, morbidity rates and ratios.</a:t>
            </a:r>
            <a:endParaRPr lang="en-GB" dirty="0" smtClean="0"/>
          </a:p>
          <a:p>
            <a:pPr marL="0" indent="0">
              <a:buNone/>
            </a:pPr>
            <a:endParaRPr lang="en-GB" b="1" dirty="0" smtClean="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3555" b="1" dirty="0">
                <a:sym typeface="+mn-ea"/>
              </a:rPr>
              <a:t>STEPS IN CONDUCTING COMMUNITY DIAGNOSIS</a:t>
            </a:r>
            <a:endParaRPr lang="en-US" dirty="0"/>
          </a:p>
        </p:txBody>
      </p:sp>
      <p:sp>
        <p:nvSpPr>
          <p:cNvPr id="3" name="Content Placeholder 2"/>
          <p:cNvSpPr>
            <a:spLocks noGrp="1"/>
          </p:cNvSpPr>
          <p:nvPr>
            <p:ph idx="1"/>
          </p:nvPr>
        </p:nvSpPr>
        <p:spPr/>
        <p:txBody>
          <a:bodyPr>
            <a:normAutofit fontScale="75000" lnSpcReduction="20000"/>
          </a:bodyPr>
          <a:lstStyle/>
          <a:p>
            <a:pPr marL="0" indent="0">
              <a:buNone/>
            </a:pPr>
            <a:r>
              <a:rPr lang="en-GB" b="1" dirty="0"/>
              <a:t>A. PLANNING</a:t>
            </a:r>
            <a:endParaRPr lang="en-US" dirty="0"/>
          </a:p>
          <a:p>
            <a:pPr marL="0" indent="0">
              <a:buNone/>
            </a:pPr>
            <a:r>
              <a:rPr lang="en-GB" b="1" dirty="0"/>
              <a:t>1. Determine the objectives</a:t>
            </a:r>
            <a:endParaRPr lang="en-US" dirty="0"/>
          </a:p>
          <a:p>
            <a:r>
              <a:rPr lang="en-GB" dirty="0"/>
              <a:t>The Health worker decides on the depth and scope of data to be gathered. </a:t>
            </a:r>
            <a:r>
              <a:rPr lang="en-GB" dirty="0">
                <a:sym typeface="+mn-ea"/>
              </a:rPr>
              <a:t>Health worker </a:t>
            </a:r>
            <a:r>
              <a:rPr lang="en-GB" dirty="0"/>
              <a:t>must determine the occurrence and distribution of selected environmental, socio-economic, and behavioural conditions important to disease prevention and wellness promotion</a:t>
            </a:r>
            <a:endParaRPr lang="en-US" dirty="0"/>
          </a:p>
          <a:p>
            <a:r>
              <a:rPr lang="en-GB" dirty="0"/>
              <a:t>STATEMENT of objectives should be SMART (Specific, Measurable, Attainable, Realistic, Time-bound)</a:t>
            </a:r>
            <a:endParaRPr lang="en-US" dirty="0"/>
          </a:p>
          <a:p>
            <a:pPr marL="0" indent="0">
              <a:buNone/>
            </a:pPr>
            <a:r>
              <a:rPr lang="en-GB" b="1" dirty="0"/>
              <a:t>2. Define the study population</a:t>
            </a:r>
            <a:endParaRPr lang="en-US" dirty="0"/>
          </a:p>
          <a:p>
            <a:r>
              <a:rPr lang="en-GB" dirty="0">
                <a:sym typeface="+mn-ea"/>
              </a:rPr>
              <a:t>The Health worker</a:t>
            </a:r>
            <a:r>
              <a:rPr lang="en-GB" dirty="0"/>
              <a:t> identifies the population group based on the objectives of the study; The study population may be the</a:t>
            </a:r>
            <a:endParaRPr lang="en-US" dirty="0"/>
          </a:p>
          <a:p>
            <a:endParaRPr lang="en-US" dirty="0"/>
          </a:p>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2500"/>
          </a:bodyPr>
          <a:lstStyle/>
          <a:p>
            <a:pPr marL="0" indent="0">
              <a:buNone/>
            </a:pPr>
            <a:r>
              <a:rPr lang="en-GB" b="1" dirty="0"/>
              <a:t>3. Prepare the community</a:t>
            </a:r>
            <a:endParaRPr lang="en-US" dirty="0"/>
          </a:p>
          <a:p>
            <a:pPr lvl="0"/>
            <a:r>
              <a:rPr lang="en-GB" dirty="0"/>
              <a:t>Courtesy calls for meetings are a must to enable the nurse to formulate the community diagnosis objectives with the leaders of the community; the following initial data are gathered through the key leaders;</a:t>
            </a:r>
            <a:endParaRPr lang="en-US" dirty="0"/>
          </a:p>
          <a:p>
            <a:pPr lvl="0"/>
            <a:r>
              <a:rPr lang="en-GB" dirty="0"/>
              <a:t>Spot map of the entire community</a:t>
            </a:r>
            <a:endParaRPr lang="en-US" dirty="0"/>
          </a:p>
          <a:p>
            <a:pPr lvl="0"/>
            <a:r>
              <a:rPr lang="en-GB" dirty="0"/>
              <a:t>Initial secondary data, e.g., total numbers of household per area, total population per area list of traditional healers, list of CHWs</a:t>
            </a:r>
            <a:endParaRPr lang="en-US" dirty="0"/>
          </a:p>
          <a:p>
            <a:r>
              <a:rPr lang="en-GB" dirty="0"/>
              <a:t> </a:t>
            </a:r>
            <a:endParaRPr lang="en-US" dirty="0"/>
          </a:p>
          <a:p>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50000" lnSpcReduction="20000"/>
          </a:bodyPr>
          <a:lstStyle/>
          <a:p>
            <a:pPr marL="0" indent="0">
              <a:buNone/>
            </a:pPr>
            <a:r>
              <a:rPr lang="en-GB" sz="4570" b="1" dirty="0"/>
              <a:t>4. Choose the Methodology and Instrument of Community diagnosis</a:t>
            </a:r>
            <a:endParaRPr lang="en-US" sz="4570" dirty="0"/>
          </a:p>
          <a:p>
            <a:pPr marL="0" indent="0">
              <a:buNone/>
            </a:pPr>
            <a:r>
              <a:rPr lang="en-GB" sz="4570" b="1" dirty="0"/>
              <a:t>Three Levels of Data Gathering</a:t>
            </a:r>
            <a:endParaRPr lang="en-US" sz="4570" dirty="0"/>
          </a:p>
          <a:p>
            <a:pPr lvl="0"/>
            <a:r>
              <a:rPr lang="en-GB" sz="4570" dirty="0"/>
              <a:t>Community people---household heads, traditional, and non-traditional leaders; 30% of the total population of household for </a:t>
            </a:r>
            <a:r>
              <a:rPr lang="en-GB" sz="4570" dirty="0" err="1"/>
              <a:t>thesurvey</a:t>
            </a:r>
            <a:r>
              <a:rPr lang="en-GB" sz="4570" dirty="0"/>
              <a:t> sample spread out proportionally would be </a:t>
            </a:r>
            <a:r>
              <a:rPr lang="en-GB" sz="4570" dirty="0" err="1"/>
              <a:t>ideal;representation</a:t>
            </a:r>
            <a:r>
              <a:rPr lang="en-GB" sz="4570" dirty="0"/>
              <a:t> increases or decreases proportionally depending </a:t>
            </a:r>
            <a:r>
              <a:rPr lang="en-GB" sz="4570" dirty="0" err="1"/>
              <a:t>onthe</a:t>
            </a:r>
            <a:r>
              <a:rPr lang="en-GB" sz="4570" dirty="0"/>
              <a:t> size of the area ; ideally , 10% of traditional leaders ( while </a:t>
            </a:r>
            <a:r>
              <a:rPr lang="en-GB" sz="4570" dirty="0" err="1"/>
              <a:t>acorresponding</a:t>
            </a:r>
            <a:r>
              <a:rPr lang="en-GB" sz="4570" dirty="0"/>
              <a:t> number of non-traditional leaders ) be obtained</a:t>
            </a:r>
            <a:endParaRPr lang="en-US" sz="4570" dirty="0"/>
          </a:p>
          <a:p>
            <a:pPr lvl="0"/>
            <a:r>
              <a:rPr lang="en-GB" sz="4570" dirty="0"/>
              <a:t>Community health workers---ideally, 20% of all enlisted CHWs as of </a:t>
            </a:r>
            <a:r>
              <a:rPr lang="en-GB" sz="4570" dirty="0" err="1"/>
              <a:t>th</a:t>
            </a:r>
            <a:r>
              <a:rPr lang="en-GB" sz="4570" dirty="0"/>
              <a:t> previous year</a:t>
            </a:r>
            <a:endParaRPr lang="en-US" sz="4570" dirty="0"/>
          </a:p>
          <a:p>
            <a:pPr lvl="0"/>
            <a:r>
              <a:rPr lang="en-GB" sz="4570" dirty="0"/>
              <a:t>Program staff</a:t>
            </a:r>
            <a:endParaRPr lang="en-US" sz="4570" dirty="0"/>
          </a:p>
          <a:p>
            <a:pPr marL="0" indent="0">
              <a:buNone/>
            </a:pPr>
            <a:endParaRPr lang="en-US" dirty="0"/>
          </a:p>
          <a:p>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GB" b="1" dirty="0"/>
              <a:t>Instrument for data collection</a:t>
            </a:r>
            <a:endParaRPr lang="en-US" dirty="0"/>
          </a:p>
          <a:p>
            <a:pPr lvl="0"/>
            <a:r>
              <a:rPr lang="en-GB" dirty="0"/>
              <a:t>Survey questionnaire</a:t>
            </a:r>
            <a:endParaRPr lang="en-US" dirty="0"/>
          </a:p>
          <a:p>
            <a:pPr lvl="0"/>
            <a:r>
              <a:rPr lang="en-GB" dirty="0"/>
              <a:t>Observation checklist</a:t>
            </a:r>
            <a:endParaRPr lang="en-US" dirty="0"/>
          </a:p>
          <a:p>
            <a:pPr lvl="0"/>
            <a:r>
              <a:rPr lang="en-GB" dirty="0"/>
              <a:t>Interview guide ( CHWs, leaders, program staff )Instrument-simplified to avoid overburden on the data gatherers in terms of educational preparation and time constraints Instrument </a:t>
            </a:r>
            <a:r>
              <a:rPr lang="en-GB" dirty="0" err="1"/>
              <a:t>analyze</a:t>
            </a:r>
            <a:r>
              <a:rPr lang="en-GB" dirty="0"/>
              <a:t> and discuss by data gatherers</a:t>
            </a:r>
            <a:endParaRPr lang="en-US" dirty="0"/>
          </a:p>
          <a:p>
            <a:pPr lvl="0"/>
            <a:r>
              <a:rPr lang="en-GB" dirty="0"/>
              <a:t>Role-play an interview scene to place oneself in an actual situation</a:t>
            </a:r>
            <a:endParaRPr lang="en-US" dirty="0"/>
          </a:p>
          <a:p>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7500"/>
          </a:bodyPr>
          <a:lstStyle/>
          <a:p>
            <a:pPr marL="0" indent="0">
              <a:buNone/>
            </a:pPr>
            <a:r>
              <a:rPr lang="en-GB" b="1" dirty="0"/>
              <a:t>5. Setting the targets- involves</a:t>
            </a:r>
            <a:endParaRPr lang="en-US" dirty="0"/>
          </a:p>
          <a:p>
            <a:pPr lvl="0"/>
            <a:r>
              <a:rPr lang="en-GB" dirty="0"/>
              <a:t>Constructing a timetable of activities</a:t>
            </a:r>
            <a:endParaRPr lang="en-US" dirty="0"/>
          </a:p>
          <a:p>
            <a:pPr lvl="0"/>
            <a:r>
              <a:rPr lang="en-GB" dirty="0"/>
              <a:t>Sample size</a:t>
            </a:r>
            <a:endParaRPr lang="en-US" dirty="0"/>
          </a:p>
          <a:p>
            <a:pPr lvl="0"/>
            <a:r>
              <a:rPr lang="en-GB" dirty="0"/>
              <a:t>Number of personnel that will work</a:t>
            </a:r>
            <a:endParaRPr lang="en-US" dirty="0"/>
          </a:p>
          <a:p>
            <a:pPr marL="0" indent="0">
              <a:buNone/>
            </a:pPr>
            <a:r>
              <a:rPr lang="en-GB" b="1" dirty="0"/>
              <a:t>B. IMPLEMENTATION</a:t>
            </a:r>
            <a:endParaRPr lang="en-US" dirty="0"/>
          </a:p>
          <a:p>
            <a:pPr marL="0" indent="0">
              <a:buNone/>
            </a:pPr>
            <a:r>
              <a:rPr lang="en-GB" b="1" dirty="0"/>
              <a:t>1. Actual data gathering</a:t>
            </a:r>
            <a:r>
              <a:rPr lang="en-GB" dirty="0"/>
              <a:t>-CHN supervises the data collectors, check the completeness, accuracy, and reliability of the information. Data gathered should cover the following:</a:t>
            </a:r>
            <a:endParaRPr lang="en-US" dirty="0"/>
          </a:p>
          <a:p>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7500" lnSpcReduction="20000"/>
          </a:bodyPr>
          <a:lstStyle/>
          <a:p>
            <a:pPr marL="0" indent="0">
              <a:buNone/>
            </a:pPr>
            <a:r>
              <a:rPr lang="en-GB" b="1" dirty="0"/>
              <a:t>Community dimensions secondarily related to health issues</a:t>
            </a:r>
            <a:endParaRPr lang="en-US" dirty="0"/>
          </a:p>
          <a:p>
            <a:pPr lvl="0"/>
            <a:r>
              <a:rPr lang="en-GB" dirty="0"/>
              <a:t>Demographic </a:t>
            </a:r>
            <a:r>
              <a:rPr lang="en-GB" dirty="0" err="1"/>
              <a:t>dat</a:t>
            </a:r>
            <a:endParaRPr lang="en-US" dirty="0"/>
          </a:p>
          <a:p>
            <a:pPr lvl="0"/>
            <a:r>
              <a:rPr lang="en-GB" dirty="0"/>
              <a:t>Economic characteristics</a:t>
            </a:r>
            <a:endParaRPr lang="en-US" dirty="0"/>
          </a:p>
          <a:p>
            <a:pPr lvl="0"/>
            <a:r>
              <a:rPr lang="en-GB" dirty="0"/>
              <a:t>Social indicators</a:t>
            </a:r>
            <a:endParaRPr lang="en-US" dirty="0"/>
          </a:p>
          <a:p>
            <a:pPr lvl="0"/>
            <a:r>
              <a:rPr lang="en-GB" dirty="0"/>
              <a:t>Political characteristics</a:t>
            </a:r>
            <a:endParaRPr lang="en-US" dirty="0"/>
          </a:p>
          <a:p>
            <a:pPr lvl="0"/>
            <a:r>
              <a:rPr lang="en-GB" dirty="0"/>
              <a:t>Cultural characteristics</a:t>
            </a:r>
            <a:endParaRPr lang="en-US" dirty="0"/>
          </a:p>
          <a:p>
            <a:pPr lvl="0"/>
            <a:r>
              <a:rPr lang="en-GB" dirty="0"/>
              <a:t>Environmental indicators</a:t>
            </a:r>
            <a:endParaRPr lang="en-US" dirty="0"/>
          </a:p>
          <a:p>
            <a:r>
              <a:rPr lang="en-GB" b="1" dirty="0"/>
              <a:t>Community dimensions directly related to health issues</a:t>
            </a:r>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lvl="0"/>
            <a:r>
              <a:rPr lang="en-GB" dirty="0" smtClean="0"/>
              <a:t>General health indicators - birth, death, morbidity, mortality rates.</a:t>
            </a:r>
            <a:endParaRPr lang="en-US" dirty="0" smtClean="0"/>
          </a:p>
          <a:p>
            <a:pPr lvl="0"/>
            <a:r>
              <a:rPr lang="en-GB" dirty="0" smtClean="0"/>
              <a:t>Maternal and child health care </a:t>
            </a:r>
            <a:endParaRPr lang="en-US" dirty="0" smtClean="0"/>
          </a:p>
          <a:p>
            <a:pPr lvl="0"/>
            <a:r>
              <a:rPr lang="en-GB" dirty="0" smtClean="0"/>
              <a:t>family planning, midwifery services, child care.</a:t>
            </a:r>
            <a:endParaRPr lang="en-US" dirty="0" smtClean="0"/>
          </a:p>
          <a:p>
            <a:pPr lvl="0"/>
            <a:r>
              <a:rPr lang="en-GB" dirty="0" smtClean="0"/>
              <a:t>Immunization status of children</a:t>
            </a:r>
            <a:endParaRPr lang="en-US" dirty="0" smtClean="0"/>
          </a:p>
          <a:p>
            <a:pPr lvl="0"/>
            <a:r>
              <a:rPr lang="en-GB" dirty="0" smtClean="0"/>
              <a:t>Food and nutrition - daily food budget, daily food intake, knowledge of basic food groups.</a:t>
            </a:r>
            <a:endParaRPr lang="en-US" dirty="0" smtClean="0"/>
          </a:p>
          <a:p>
            <a:pPr lvl="0"/>
            <a:r>
              <a:rPr lang="en-GB" dirty="0" smtClean="0"/>
              <a:t>Illness and injury - type of sickness, medical personnel attending to the sick, where the sick go for consultation and treatments, types and sources of medicines, dental care, mental health accidents, causes of death.</a:t>
            </a:r>
            <a:endParaRPr lang="en-US" dirty="0" smtClean="0"/>
          </a:p>
          <a:p>
            <a:pPr marL="0" indent="0">
              <a:buNone/>
            </a:pPr>
            <a:endParaRPr lang="en-US" dirty="0" smtClean="0"/>
          </a:p>
          <a:p>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GB" altLang="en-US"/>
          </a:p>
        </p:txBody>
      </p:sp>
      <p:sp>
        <p:nvSpPr>
          <p:cNvPr id="3" name="Content Placeholder 2"/>
          <p:cNvSpPr>
            <a:spLocks noGrp="1"/>
          </p:cNvSpPr>
          <p:nvPr>
            <p:ph idx="1"/>
          </p:nvPr>
        </p:nvSpPr>
        <p:spPr/>
        <p:txBody>
          <a:bodyPr>
            <a:normAutofit fontScale="90000" lnSpcReduction="20000"/>
          </a:bodyPr>
          <a:p>
            <a:pPr lvl="0"/>
            <a:r>
              <a:rPr lang="en-GB" dirty="0" smtClean="0">
                <a:sym typeface="+mn-ea"/>
              </a:rPr>
              <a:t>Water environment water supply and storage, food storage, sanitation (excreta, garbage, wastewater disposal, pets and vermin control)</a:t>
            </a:r>
            <a:endParaRPr lang="en-US" dirty="0" smtClean="0"/>
          </a:p>
          <a:p>
            <a:pPr lvl="0"/>
            <a:r>
              <a:rPr lang="en-GB" dirty="0" smtClean="0">
                <a:sym typeface="+mn-ea"/>
              </a:rPr>
              <a:t>Endemic diseases</a:t>
            </a:r>
            <a:endParaRPr lang="en-US" dirty="0" smtClean="0"/>
          </a:p>
          <a:p>
            <a:pPr lvl="0"/>
            <a:r>
              <a:rPr lang="en-GB" dirty="0" smtClean="0">
                <a:sym typeface="+mn-ea"/>
              </a:rPr>
              <a:t>Essential drugs</a:t>
            </a:r>
            <a:endParaRPr lang="en-US" dirty="0" smtClean="0"/>
          </a:p>
          <a:p>
            <a:pPr lvl="0"/>
            <a:r>
              <a:rPr lang="en-GB" dirty="0" smtClean="0">
                <a:sym typeface="+mn-ea"/>
              </a:rPr>
              <a:t>Health education</a:t>
            </a:r>
            <a:endParaRPr lang="en-US" dirty="0" smtClean="0"/>
          </a:p>
          <a:p>
            <a:pPr lvl="0"/>
            <a:r>
              <a:rPr lang="en-GB" dirty="0" smtClean="0">
                <a:sym typeface="+mn-ea"/>
              </a:rPr>
              <a:t>Health resources (government/private ) health manpower, health </a:t>
            </a:r>
            <a:r>
              <a:rPr lang="en-GB" dirty="0" err="1" smtClean="0">
                <a:sym typeface="+mn-ea"/>
              </a:rPr>
              <a:t>centers</a:t>
            </a:r>
            <a:r>
              <a:rPr lang="en-GB" dirty="0" smtClean="0">
                <a:sym typeface="+mn-ea"/>
              </a:rPr>
              <a:t>, health services.</a:t>
            </a:r>
            <a:endParaRPr lang="en-US" dirty="0" smtClean="0"/>
          </a:p>
          <a:p>
            <a:pPr lvl="0"/>
            <a:r>
              <a:rPr lang="en-GB" dirty="0" smtClean="0">
                <a:sym typeface="+mn-ea"/>
              </a:rPr>
              <a:t>Perception of health problems-concepts of health, perceived health problem, solution to health problems.</a:t>
            </a:r>
            <a:endParaRPr lang="en-US" dirty="0" smtClean="0"/>
          </a:p>
          <a:p>
            <a:endParaRPr lang="en-GB" alt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19735"/>
            <a:ext cx="8229600" cy="116840"/>
          </a:xfrm>
        </p:spPr>
        <p:txBody>
          <a:bodyPr>
            <a:normAutofit fontScale="90000"/>
          </a:bodyPr>
          <a:lstStyle/>
          <a:p>
            <a:endParaRPr lang="en-US" dirty="0"/>
          </a:p>
        </p:txBody>
      </p:sp>
      <p:sp>
        <p:nvSpPr>
          <p:cNvPr id="3" name="Content Placeholder 2"/>
          <p:cNvSpPr>
            <a:spLocks noGrp="1"/>
          </p:cNvSpPr>
          <p:nvPr>
            <p:ph idx="1"/>
          </p:nvPr>
        </p:nvSpPr>
        <p:spPr>
          <a:xfrm>
            <a:off x="457200" y="537210"/>
            <a:ext cx="8229600" cy="5589270"/>
          </a:xfrm>
        </p:spPr>
        <p:txBody>
          <a:bodyPr>
            <a:noAutofit/>
          </a:bodyPr>
          <a:lstStyle/>
          <a:p>
            <a:pPr marL="0" indent="0">
              <a:buNone/>
            </a:pPr>
            <a:r>
              <a:rPr lang="en-GB" sz="2800" b="1" dirty="0"/>
              <a:t>2. Collation/ Organizational of data-there are two types of data that may be generated:</a:t>
            </a:r>
            <a:endParaRPr lang="en-US" sz="2800" dirty="0"/>
          </a:p>
          <a:p>
            <a:r>
              <a:rPr lang="en-GB" sz="2800" dirty="0"/>
              <a:t>Numerical data - data that can be counted.</a:t>
            </a:r>
            <a:endParaRPr lang="en-US" sz="2800" dirty="0"/>
          </a:p>
          <a:p>
            <a:r>
              <a:rPr lang="en-GB" sz="2800" dirty="0"/>
              <a:t>Descriptive data- description of observable characteristics of different factors. </a:t>
            </a:r>
            <a:endParaRPr lang="en-US" sz="2800" dirty="0"/>
          </a:p>
          <a:p>
            <a:r>
              <a:rPr lang="en-GB" sz="2800" dirty="0"/>
              <a:t>Before collation is done, the accomplished questionnaires are edited. Editing means going through the questionnaire to ensure that all the questions have been properly entered. </a:t>
            </a:r>
            <a:r>
              <a:rPr lang="en-GB" sz="2800" dirty="0" err="1"/>
              <a:t>E.g</a:t>
            </a:r>
            <a:r>
              <a:rPr lang="en-GB" sz="2800" dirty="0"/>
              <a:t>: </a:t>
            </a:r>
            <a:endParaRPr lang="en-US" sz="2800" dirty="0"/>
          </a:p>
          <a:p>
            <a:endParaRPr lang="en-GB" sz="28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5000" lnSpcReduction="20000"/>
          </a:bodyPr>
          <a:lstStyle/>
          <a:p>
            <a:pPr marL="0" indent="0">
              <a:buNone/>
            </a:pPr>
            <a:r>
              <a:rPr lang="en-GB" dirty="0">
                <a:sym typeface="+mn-ea"/>
              </a:rPr>
              <a:t>NR-No response</a:t>
            </a:r>
            <a:endParaRPr lang="en-US" dirty="0"/>
          </a:p>
          <a:p>
            <a:r>
              <a:rPr lang="en-GB" dirty="0">
                <a:sym typeface="+mn-ea"/>
              </a:rPr>
              <a:t>Na-Not applicable</a:t>
            </a:r>
            <a:endParaRPr lang="en-US" dirty="0"/>
          </a:p>
          <a:p>
            <a:r>
              <a:rPr lang="en-GB" dirty="0">
                <a:sym typeface="+mn-ea"/>
              </a:rPr>
              <a:t>To facilitate data collation, the CHN  must develop a questionnaire with categories for the classification of the responses, making sure that the categories are: </a:t>
            </a:r>
            <a:endParaRPr lang="en-GB" dirty="0" smtClean="0"/>
          </a:p>
          <a:p>
            <a:r>
              <a:rPr lang="en-GB" dirty="0" smtClean="0"/>
              <a:t>a. MUTUALLY EXCLUSIVE choices do not overlap</a:t>
            </a:r>
            <a:endParaRPr lang="en-US" dirty="0" smtClean="0">
              <a:effectLst/>
            </a:endParaRPr>
          </a:p>
          <a:p>
            <a:r>
              <a:rPr lang="en-GB" dirty="0" smtClean="0"/>
              <a:t>b. EXHAUSTIVE CATEGORIES anticipate all possible answers that a respondent can give.</a:t>
            </a:r>
            <a:endParaRPr lang="en-US" dirty="0" smtClean="0"/>
          </a:p>
          <a:p>
            <a:r>
              <a:rPr lang="en-GB" dirty="0" smtClean="0"/>
              <a:t>For FIXED-RESPONSE questions, choices must be provided to serve as categories for the respondent’s answer. </a:t>
            </a:r>
            <a:endParaRPr lang="en-US" dirty="0" smtClean="0"/>
          </a:p>
          <a:p>
            <a:r>
              <a:rPr lang="en-GB" dirty="0" smtClean="0"/>
              <a:t>OPEN-ENDED questions do not provide choices or categories and the answers may be given freely by the respondent.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GB" altLang="en-US"/>
              <a:t>COMMUNITY HEALTH</a:t>
            </a:r>
            <a:endParaRPr lang="en-GB" altLang="en-US"/>
          </a:p>
        </p:txBody>
      </p:sp>
      <p:sp>
        <p:nvSpPr>
          <p:cNvPr id="3" name="Content Placeholder 2"/>
          <p:cNvSpPr>
            <a:spLocks noGrp="1"/>
          </p:cNvSpPr>
          <p:nvPr>
            <p:ph idx="1"/>
          </p:nvPr>
        </p:nvSpPr>
        <p:spPr>
          <a:xfrm>
            <a:off x="457200" y="1309370"/>
            <a:ext cx="8229600" cy="4817110"/>
          </a:xfrm>
        </p:spPr>
        <p:txBody>
          <a:bodyPr>
            <a:normAutofit fontScale="90000" lnSpcReduction="10000"/>
          </a:bodyPr>
          <a:p>
            <a:r>
              <a:rPr lang="en-GB" altLang="en-US" dirty="0" smtClean="0">
                <a:sym typeface="+mn-ea"/>
              </a:rPr>
              <a:t>Community health REFFERS TO THE HEALTH Status of the community, the peoblems affecting their health and to the totality of the health care provided to the community. It is a branch of public health which </a:t>
            </a:r>
            <a:r>
              <a:rPr lang="en-US" dirty="0" smtClean="0">
                <a:sym typeface="+mn-ea"/>
              </a:rPr>
              <a:t> is a real alternative for the provision of Essential Health Care, available to all people at the first level of health care. It forms an integral part both of the country’s health system, of which it is the central function and main focus, and of the overall social and economic development of the community.  </a:t>
            </a:r>
            <a:endParaRPr lang="en-US" dirty="0" smtClean="0"/>
          </a:p>
          <a:p>
            <a:endParaRPr lang="en-GB" altLang="en-US"/>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GB" altLang="en-US"/>
          </a:p>
        </p:txBody>
      </p:sp>
      <p:sp>
        <p:nvSpPr>
          <p:cNvPr id="3" name="Content Placeholder 2"/>
          <p:cNvSpPr>
            <a:spLocks noGrp="1"/>
          </p:cNvSpPr>
          <p:nvPr>
            <p:ph idx="1"/>
          </p:nvPr>
        </p:nvSpPr>
        <p:spPr/>
        <p:txBody>
          <a:bodyPr/>
          <a:p>
            <a:r>
              <a:rPr lang="en-GB" dirty="0" smtClean="0">
                <a:sym typeface="+mn-ea"/>
              </a:rPr>
              <a:t>The next step will be to summarize the data.- </a:t>
            </a:r>
            <a:endParaRPr lang="en-US" dirty="0" smtClean="0"/>
          </a:p>
          <a:p>
            <a:pPr lvl="0"/>
            <a:r>
              <a:rPr lang="en-GB" dirty="0" smtClean="0">
                <a:sym typeface="+mn-ea"/>
              </a:rPr>
              <a:t>Manual Tallying or counting can be done for small amounts of data</a:t>
            </a:r>
            <a:endParaRPr lang="en-US" dirty="0" smtClean="0"/>
          </a:p>
          <a:p>
            <a:pPr lvl="0"/>
            <a:r>
              <a:rPr lang="en-GB" dirty="0" smtClean="0">
                <a:sym typeface="+mn-ea"/>
              </a:rPr>
              <a:t>Computer tallying can be done for huge amounts of data. Responses should be given codes before they can be entered into a data </a:t>
            </a:r>
            <a:r>
              <a:rPr lang="en-GB" dirty="0" err="1" smtClean="0">
                <a:sym typeface="+mn-ea"/>
              </a:rPr>
              <a:t>analyzing</a:t>
            </a:r>
            <a:r>
              <a:rPr lang="en-GB" dirty="0" smtClean="0">
                <a:sym typeface="+mn-ea"/>
              </a:rPr>
              <a:t> program in a computer.</a:t>
            </a:r>
            <a:endParaRPr lang="en-US" dirty="0"/>
          </a:p>
          <a:p>
            <a:endParaRPr lang="en-GB" alt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0000" lnSpcReduction="20000"/>
          </a:bodyPr>
          <a:lstStyle/>
          <a:p>
            <a:r>
              <a:rPr lang="en-GB" b="1" dirty="0"/>
              <a:t>3. Presentation / organization of data= data collected may be presented as:</a:t>
            </a:r>
            <a:endParaRPr lang="en-US" dirty="0"/>
          </a:p>
          <a:p>
            <a:r>
              <a:rPr lang="en-GB" dirty="0"/>
              <a:t>Statistical tables</a:t>
            </a:r>
            <a:endParaRPr lang="en-US" dirty="0"/>
          </a:p>
          <a:p>
            <a:r>
              <a:rPr lang="en-GB" dirty="0"/>
              <a:t>Graphs</a:t>
            </a:r>
            <a:endParaRPr lang="en-US" dirty="0"/>
          </a:p>
          <a:p>
            <a:r>
              <a:rPr lang="en-GB" dirty="0"/>
              <a:t>Descriptive data-Examples : geographic data, history of village, health beliefs.</a:t>
            </a:r>
            <a:endParaRPr lang="en-US" dirty="0"/>
          </a:p>
          <a:p>
            <a:r>
              <a:rPr lang="en-GB" b="1" dirty="0"/>
              <a:t>4. Analysis of data</a:t>
            </a:r>
            <a:endParaRPr lang="en-US" dirty="0"/>
          </a:p>
          <a:p>
            <a:r>
              <a:rPr lang="en-GB" dirty="0"/>
              <a:t>Aims to establish trends and patterns in terms in health needs and problem of the community. It allows comparison of an obtained data with standard values.</a:t>
            </a:r>
            <a:endParaRPr lang="en-US" dirty="0"/>
          </a:p>
          <a:p>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2500" lnSpcReduction="20000"/>
          </a:bodyPr>
          <a:lstStyle/>
          <a:p>
            <a:r>
              <a:rPr lang="en-GB" b="1" dirty="0" smtClean="0"/>
              <a:t>5. Identification of community health nursing problems-make a list of the health problems and categorize them as :</a:t>
            </a:r>
            <a:endParaRPr lang="en-US" dirty="0" smtClean="0"/>
          </a:p>
          <a:p>
            <a:r>
              <a:rPr lang="en-GB" dirty="0" smtClean="0"/>
              <a:t>Health status problems may be described in terms of increased or decreased morbidity, mortality or fertility.</a:t>
            </a:r>
            <a:endParaRPr lang="en-US" dirty="0" smtClean="0"/>
          </a:p>
          <a:p>
            <a:r>
              <a:rPr lang="en-GB" dirty="0" smtClean="0"/>
              <a:t>Example: 40% of the school-age children have </a:t>
            </a:r>
            <a:r>
              <a:rPr lang="en-GB" dirty="0" err="1" smtClean="0"/>
              <a:t>ascariasis</a:t>
            </a:r>
            <a:r>
              <a:rPr lang="en-GB" dirty="0" smtClean="0"/>
              <a:t>.</a:t>
            </a:r>
            <a:endParaRPr lang="en-US" dirty="0" smtClean="0"/>
          </a:p>
          <a:p>
            <a:r>
              <a:rPr lang="en-GB" dirty="0" smtClean="0"/>
              <a:t>Health resources problems maybe described in terms of lack of or absence of man power, money, materials, or institutions necessary to solve health problems.</a:t>
            </a:r>
            <a:endParaRPr lang="en-US" dirty="0" smtClean="0"/>
          </a:p>
          <a:p>
            <a:r>
              <a:rPr lang="en-GB" dirty="0" smtClean="0"/>
              <a:t>Example: 25 % of the BHWs lack skills in vital-signs monitoring.</a:t>
            </a:r>
            <a:endParaRPr lang="en-US" dirty="0" smtClean="0"/>
          </a:p>
          <a:p>
            <a:r>
              <a:rPr lang="en-GB" dirty="0" smtClean="0"/>
              <a:t>Health-related problems-they may be described in terms of existence of social, economic, environmental, and political factors that aggravate the illness-inducing situations in the community. Example: 30% of the households dump their garbage in the river</a:t>
            </a:r>
            <a:endParaRPr lang="en-US" dirty="0" smtClean="0"/>
          </a:p>
          <a:p>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955"/>
            <a:ext cx="8229600" cy="441325"/>
          </a:xfrm>
        </p:spPr>
        <p:txBody>
          <a:bodyPr>
            <a:normAutofit fontScale="90000"/>
          </a:bodyPr>
          <a:lstStyle/>
          <a:p>
            <a:endParaRPr lang="en-US"/>
          </a:p>
        </p:txBody>
      </p:sp>
      <p:sp>
        <p:nvSpPr>
          <p:cNvPr id="3" name="Content Placeholder 2"/>
          <p:cNvSpPr>
            <a:spLocks noGrp="1"/>
          </p:cNvSpPr>
          <p:nvPr>
            <p:ph idx="1"/>
          </p:nvPr>
        </p:nvSpPr>
        <p:spPr>
          <a:xfrm>
            <a:off x="457200" y="988695"/>
            <a:ext cx="8229600" cy="5137785"/>
          </a:xfrm>
        </p:spPr>
        <p:txBody>
          <a:bodyPr>
            <a:normAutofit fontScale="72500" lnSpcReduction="20000"/>
          </a:bodyPr>
          <a:lstStyle/>
          <a:p>
            <a:r>
              <a:rPr lang="en-GB" b="1" dirty="0"/>
              <a:t>Priority-Setting of Community Health Nursing</a:t>
            </a:r>
            <a:r>
              <a:rPr lang="en-GB" dirty="0"/>
              <a:t>-Problems-make use of the following criteria:</a:t>
            </a:r>
            <a:endParaRPr lang="en-US" dirty="0"/>
          </a:p>
          <a:p>
            <a:pPr lvl="0"/>
            <a:r>
              <a:rPr lang="en-GB" dirty="0"/>
              <a:t>Nature of the problem presented - the problems are classified by the CHN as health status, health resources, or health-related problems.</a:t>
            </a:r>
            <a:endParaRPr lang="en-US" dirty="0"/>
          </a:p>
          <a:p>
            <a:pPr lvl="0"/>
            <a:r>
              <a:rPr lang="en-GB" dirty="0"/>
              <a:t>Magnitude of the problem-refers to the severity of the problem, which can be measured in terms of the proportion of the population affected by the problem.</a:t>
            </a:r>
            <a:endParaRPr lang="en-US" dirty="0"/>
          </a:p>
          <a:p>
            <a:pPr lvl="0"/>
            <a:r>
              <a:rPr lang="en-GB" dirty="0"/>
              <a:t>Modifiability of the problem-refers to the probability of reducing, controlling, or eradicating the problem.</a:t>
            </a:r>
            <a:endParaRPr lang="en-US" dirty="0"/>
          </a:p>
          <a:p>
            <a:pPr lvl="0"/>
            <a:r>
              <a:rPr lang="en-GB" dirty="0"/>
              <a:t>Preventive potential-refers to the probability of controlling or reducing the effects posed by the problem.</a:t>
            </a:r>
            <a:endParaRPr lang="en-US" dirty="0"/>
          </a:p>
          <a:p>
            <a:pPr lvl="0"/>
            <a:r>
              <a:rPr lang="en-GB" dirty="0"/>
              <a:t>Social concern-refers to the perception of the population or the community as they are affected by the problem.</a:t>
            </a:r>
            <a:endParaRPr lang="en-US" dirty="0"/>
          </a:p>
          <a:p>
            <a:pPr lvl="0"/>
            <a:r>
              <a:rPr lang="en-GB" dirty="0"/>
              <a:t>E 17.</a:t>
            </a:r>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87500" lnSpcReduction="20000"/>
          </a:bodyPr>
          <a:lstStyle/>
          <a:p>
            <a:r>
              <a:rPr lang="en-GB" b="1" dirty="0"/>
              <a:t>Scoring system in prioritizing  health problems</a:t>
            </a:r>
            <a:endParaRPr lang="en-US" dirty="0"/>
          </a:p>
          <a:p>
            <a:r>
              <a:rPr lang="en-GB" b="1" dirty="0"/>
              <a:t>Steps in prioritizing problems</a:t>
            </a:r>
            <a:endParaRPr lang="en-US" dirty="0"/>
          </a:p>
          <a:p>
            <a:pPr lvl="0"/>
            <a:r>
              <a:rPr lang="en-GB" dirty="0"/>
              <a:t>Score each problem according to each criteria.</a:t>
            </a:r>
            <a:endParaRPr lang="en-US" dirty="0"/>
          </a:p>
          <a:p>
            <a:pPr lvl="0"/>
            <a:r>
              <a:rPr lang="en-GB" dirty="0"/>
              <a:t>Divide score by the highest possible score .</a:t>
            </a:r>
            <a:endParaRPr lang="en-US" dirty="0"/>
          </a:p>
          <a:p>
            <a:pPr lvl="0"/>
            <a:r>
              <a:rPr lang="en-GB" dirty="0"/>
              <a:t>Multiply the answer by the weight of the criteria</a:t>
            </a:r>
            <a:endParaRPr lang="en-US" dirty="0"/>
          </a:p>
          <a:p>
            <a:pPr lvl="0"/>
            <a:r>
              <a:rPr lang="en-GB" dirty="0"/>
              <a:t>Add the final score for each criterion to get the total score for the problem. The highest possible score is 10, while the lowest possible score is 1 5/12.</a:t>
            </a:r>
            <a:endParaRPr lang="en-US" dirty="0"/>
          </a:p>
          <a:p>
            <a:pPr lvl="0"/>
            <a:r>
              <a:rPr lang="en-GB" dirty="0"/>
              <a:t>The problem with the highest total score is given high priority by the nurse</a:t>
            </a:r>
            <a:endParaRPr lang="en-US" dirty="0"/>
          </a:p>
          <a:p>
            <a:r>
              <a:rPr lang="en-GB" dirty="0"/>
              <a:t> </a:t>
            </a:r>
            <a:endParaRPr lang="en-US" dirty="0"/>
          </a:p>
          <a:p>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b="1" dirty="0"/>
              <a:t>Final stage is to write a clear and summarized report of what you have done as explained above. You can suggest solutions to the problems identified.</a:t>
            </a:r>
            <a:endParaRPr lang="en-US" dirty="0"/>
          </a:p>
          <a:p>
            <a:pPr marL="0" indent="0">
              <a:buNone/>
            </a:pPr>
            <a:endParaRPr lang="en-US" dirty="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rmAutofit fontScale="90000"/>
          </a:bodyPr>
          <a:p>
            <a:r>
              <a:rPr lang="en-GB" altLang="en-US"/>
              <a:t>INTRODUCTION TO COMMUNITY HEALTH</a:t>
            </a:r>
            <a:endParaRPr lang="en-GB" altLang="en-US"/>
          </a:p>
        </p:txBody>
      </p:sp>
      <p:sp>
        <p:nvSpPr>
          <p:cNvPr id="3" name="Content Placeholder 2"/>
          <p:cNvSpPr>
            <a:spLocks noGrp="1"/>
          </p:cNvSpPr>
          <p:nvPr>
            <p:ph idx="1"/>
          </p:nvPr>
        </p:nvSpPr>
        <p:spPr/>
        <p:txBody>
          <a:bodyPr/>
          <a:p>
            <a:r>
              <a:rPr lang="en-US" dirty="0" smtClean="0">
                <a:ea typeface="Tahoma" panose="020B0604030504040204" pitchFamily="34" charset="0"/>
                <a:cs typeface="+mn-lt"/>
                <a:sym typeface="+mn-ea"/>
              </a:rPr>
              <a:t>The nature of practice of C</a:t>
            </a:r>
            <a:r>
              <a:rPr lang="en-GB" altLang="en-US" dirty="0" smtClean="0">
                <a:ea typeface="Tahoma" panose="020B0604030504040204" pitchFamily="34" charset="0"/>
                <a:cs typeface="+mn-lt"/>
                <a:sym typeface="+mn-ea"/>
              </a:rPr>
              <a:t>ommunity </a:t>
            </a:r>
            <a:r>
              <a:rPr lang="en-US" dirty="0" smtClean="0">
                <a:ea typeface="Tahoma" panose="020B0604030504040204" pitchFamily="34" charset="0"/>
                <a:cs typeface="+mn-lt"/>
                <a:sym typeface="+mn-ea"/>
              </a:rPr>
              <a:t>H</a:t>
            </a:r>
            <a:r>
              <a:rPr lang="en-GB" altLang="en-US" dirty="0" smtClean="0">
                <a:ea typeface="Tahoma" panose="020B0604030504040204" pitchFamily="34" charset="0"/>
                <a:cs typeface="+mn-lt"/>
                <a:sym typeface="+mn-ea"/>
              </a:rPr>
              <a:t>ealth </a:t>
            </a:r>
            <a:r>
              <a:rPr lang="en-US" dirty="0" smtClean="0">
                <a:ea typeface="Tahoma" panose="020B0604030504040204" pitchFamily="34" charset="0"/>
                <a:cs typeface="+mn-lt"/>
                <a:sym typeface="+mn-ea"/>
              </a:rPr>
              <a:t> is generalized, comprehensive and continuous.</a:t>
            </a:r>
            <a:endParaRPr lang="en-US" dirty="0" smtClean="0">
              <a:ea typeface="Tahoma" panose="020B0604030504040204" pitchFamily="34" charset="0"/>
              <a:cs typeface="+mn-lt"/>
              <a:sym typeface="+mn-ea"/>
            </a:endParaRPr>
          </a:p>
          <a:p>
            <a:r>
              <a:rPr lang="en-US" dirty="0" smtClean="0">
                <a:sym typeface="+mn-ea"/>
              </a:rPr>
              <a:t>C</a:t>
            </a:r>
            <a:r>
              <a:rPr lang="en-GB" altLang="en-US" dirty="0" smtClean="0">
                <a:sym typeface="+mn-ea"/>
              </a:rPr>
              <a:t>omunity Health</a:t>
            </a:r>
            <a:r>
              <a:rPr lang="en-US" dirty="0" smtClean="0">
                <a:sym typeface="+mn-ea"/>
              </a:rPr>
              <a:t> </a:t>
            </a:r>
            <a:r>
              <a:rPr lang="en-US" dirty="0">
                <a:sym typeface="+mn-ea"/>
              </a:rPr>
              <a:t>practice has no boundaries. Everyone is involved in all stages of comprehensive care.</a:t>
            </a:r>
            <a:endParaRPr lang="en-US" dirty="0">
              <a:sym typeface="+mn-ea"/>
            </a:endParaRPr>
          </a:p>
          <a:p>
            <a:r>
              <a:rPr lang="en-US" dirty="0">
                <a:sym typeface="+mn-ea"/>
              </a:rPr>
              <a:t> Change in C</a:t>
            </a:r>
            <a:r>
              <a:rPr lang="en-GB" altLang="en-US" dirty="0">
                <a:sym typeface="+mn-ea"/>
              </a:rPr>
              <a:t>ommunity health</a:t>
            </a:r>
            <a:r>
              <a:rPr lang="en-US" dirty="0">
                <a:sym typeface="+mn-ea"/>
              </a:rPr>
              <a:t> may take long since it involves everybody, but </a:t>
            </a:r>
            <a:r>
              <a:rPr lang="en-US" dirty="0" smtClean="0">
                <a:sym typeface="+mn-ea"/>
              </a:rPr>
              <a:t>once </a:t>
            </a:r>
            <a:r>
              <a:rPr lang="en-US" dirty="0">
                <a:sym typeface="+mn-ea"/>
              </a:rPr>
              <a:t>it occurs, it is permanent.</a:t>
            </a:r>
            <a:endParaRPr lang="en-US"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en-GB"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dirty="0" smtClean="0">
                <a:ea typeface="Tahoma" panose="020B0604030504040204" pitchFamily="34" charset="0"/>
                <a:cs typeface="+mn-lt"/>
              </a:rPr>
              <a:t>C</a:t>
            </a:r>
            <a:r>
              <a:rPr lang="en-GB" altLang="en-US" dirty="0" smtClean="0">
                <a:ea typeface="Tahoma" panose="020B0604030504040204" pitchFamily="34" charset="0"/>
                <a:cs typeface="+mn-lt"/>
              </a:rPr>
              <a:t>ommunity health</a:t>
            </a:r>
            <a:r>
              <a:rPr lang="en-US" dirty="0" smtClean="0">
                <a:ea typeface="Tahoma" panose="020B0604030504040204" pitchFamily="34" charset="0"/>
                <a:cs typeface="+mn-lt"/>
              </a:rPr>
              <a:t> encompasses the entire   Health-illness continuum and deals with people from all walks of life. As diverse as culture is so is C</a:t>
            </a:r>
            <a:r>
              <a:rPr lang="en-GB" altLang="en-US" dirty="0" smtClean="0">
                <a:ea typeface="Tahoma" panose="020B0604030504040204" pitchFamily="34" charset="0"/>
                <a:cs typeface="+mn-lt"/>
              </a:rPr>
              <a:t>ommunity health.</a:t>
            </a:r>
            <a:r>
              <a:rPr lang="en-US" dirty="0" smtClean="0">
                <a:cs typeface="+mn-lt"/>
              </a:rPr>
              <a:t> </a:t>
            </a:r>
            <a:endParaRPr lang="en-US" dirty="0" smtClean="0">
              <a:cs typeface="+mn-lt"/>
            </a:endParaRPr>
          </a:p>
          <a:p>
            <a:r>
              <a:rPr lang="en-US" dirty="0" smtClean="0">
                <a:latin typeface="Tahoma" panose="020B0604030504040204" pitchFamily="34" charset="0"/>
                <a:ea typeface="Tahoma" panose="020B0604030504040204" pitchFamily="34" charset="0"/>
                <a:cs typeface="Tahoma" panose="020B0604030504040204" pitchFamily="34" charset="0"/>
                <a:sym typeface="+mn-ea"/>
              </a:rPr>
              <a:t>Practicing C</a:t>
            </a:r>
            <a:r>
              <a:rPr lang="en-GB" altLang="en-US" dirty="0" smtClean="0">
                <a:latin typeface="Tahoma" panose="020B0604030504040204" pitchFamily="34" charset="0"/>
                <a:ea typeface="Tahoma" panose="020B0604030504040204" pitchFamily="34" charset="0"/>
                <a:cs typeface="Tahoma" panose="020B0604030504040204" pitchFamily="34" charset="0"/>
                <a:sym typeface="+mn-ea"/>
              </a:rPr>
              <a:t>om health</a:t>
            </a:r>
            <a:r>
              <a:rPr lang="en-US" dirty="0" smtClean="0">
                <a:latin typeface="Tahoma" panose="020B0604030504040204" pitchFamily="34" charset="0"/>
                <a:ea typeface="Tahoma" panose="020B0604030504040204" pitchFamily="34" charset="0"/>
                <a:cs typeface="Tahoma" panose="020B0604030504040204" pitchFamily="34" charset="0"/>
                <a:sym typeface="+mn-ea"/>
              </a:rPr>
              <a:t> involves a high level of autonomy and decisions are made with reference to the theories of Public and Community Health Nursing</a:t>
            </a:r>
            <a:endParaRPr lang="en-US" dirty="0">
              <a:cs typeface="+mn-lt"/>
            </a:endParaRPr>
          </a:p>
        </p:txBody>
      </p:sp>
      <p:sp>
        <p:nvSpPr>
          <p:cNvPr id="4" name="Date Placeholder 3"/>
          <p:cNvSpPr>
            <a:spLocks noGrp="1"/>
          </p:cNvSpPr>
          <p:nvPr>
            <p:ph type="dt" sz="half" idx="10"/>
          </p:nvPr>
        </p:nvSpPr>
        <p:spPr/>
        <p:txBody>
          <a:bodyPr/>
          <a:lstStyle/>
          <a:p>
            <a:fld id="{0609610F-4250-4561-8CF9-B7EE4D521C35}" type="datetime1">
              <a:rPr lang="en-US" smtClean="0"/>
            </a:fld>
            <a:endParaRPr lang="en-US"/>
          </a:p>
        </p:txBody>
      </p:sp>
      <p:sp>
        <p:nvSpPr>
          <p:cNvPr id="5" name="Slide Number Placeholder 4"/>
          <p:cNvSpPr>
            <a:spLocks noGrp="1"/>
          </p:cNvSpPr>
          <p:nvPr>
            <p:ph type="sldNum" sz="quarter" idx="12"/>
          </p:nvPr>
        </p:nvSpPr>
        <p:spPr/>
        <p:txBody>
          <a:bodyPr/>
          <a:lstStyle/>
          <a:p>
            <a:fld id="{B6D4E617-E09F-431F-A2EC-6C67641B3E7D}" type="slidenum">
              <a:rPr lang="en-US" smtClean="0"/>
            </a:fld>
            <a:endParaRPr lang="en-US"/>
          </a:p>
        </p:txBody>
      </p:sp>
      <p:sp>
        <p:nvSpPr>
          <p:cNvPr id="6" name="Footer Placeholder 5"/>
          <p:cNvSpPr>
            <a:spLocks noGrp="1"/>
          </p:cNvSpPr>
          <p:nvPr>
            <p:ph type="ftr" sz="quarter" idx="11"/>
          </p:nvPr>
        </p:nvSpPr>
        <p:spPr/>
        <p:txBody>
          <a:bodyPr/>
          <a:lstStyle/>
          <a:p>
            <a:r>
              <a:rPr lang="en-US" smtClean="0"/>
              <a:t>Caroline Zulu</a:t>
            </a: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latin typeface="Tahoma" panose="020B0604030504040204" pitchFamily="34" charset="0"/>
                <a:ea typeface="Tahoma" panose="020B0604030504040204" pitchFamily="34" charset="0"/>
                <a:cs typeface="Tahoma" panose="020B0604030504040204" pitchFamily="34" charset="0"/>
              </a:rPr>
              <a:t>The C</a:t>
            </a:r>
            <a:r>
              <a:rPr lang="en-GB" altLang="en-US" dirty="0" smtClean="0">
                <a:latin typeface="Tahoma" panose="020B0604030504040204" pitchFamily="34" charset="0"/>
                <a:ea typeface="Tahoma" panose="020B0604030504040204" pitchFamily="34" charset="0"/>
                <a:cs typeface="Tahoma" panose="020B0604030504040204" pitchFamily="34" charset="0"/>
              </a:rPr>
              <a:t>ommunity </a:t>
            </a:r>
            <a:r>
              <a:rPr lang="en-US" dirty="0" smtClean="0">
                <a:latin typeface="Tahoma" panose="020B0604030504040204" pitchFamily="34" charset="0"/>
                <a:ea typeface="Tahoma" panose="020B0604030504040204" pitchFamily="34" charset="0"/>
                <a:cs typeface="Tahoma" panose="020B0604030504040204" pitchFamily="34" charset="0"/>
              </a:rPr>
              <a:t>H</a:t>
            </a:r>
            <a:r>
              <a:rPr lang="en-GB" altLang="en-US" dirty="0" smtClean="0">
                <a:latin typeface="Tahoma" panose="020B0604030504040204" pitchFamily="34" charset="0"/>
                <a:ea typeface="Tahoma" panose="020B0604030504040204" pitchFamily="34" charset="0"/>
                <a:cs typeface="Tahoma" panose="020B0604030504040204" pitchFamily="34" charset="0"/>
              </a:rPr>
              <a:t>ealth worker</a:t>
            </a:r>
            <a:r>
              <a:rPr lang="en-US" dirty="0" smtClean="0">
                <a:latin typeface="Tahoma" panose="020B0604030504040204" pitchFamily="34" charset="0"/>
                <a:ea typeface="Tahoma" panose="020B0604030504040204" pitchFamily="34" charset="0"/>
                <a:cs typeface="Tahoma" panose="020B0604030504040204" pitchFamily="34" charset="0"/>
              </a:rPr>
              <a:t> must be well conversant with the main legislations and guidelines of practice in the country so that she can operate as expected.</a:t>
            </a:r>
            <a:endParaRPr lang="en-US" dirty="0" smtClean="0">
              <a:latin typeface="Tahoma" panose="020B0604030504040204" pitchFamily="34" charset="0"/>
              <a:ea typeface="Tahoma" panose="020B0604030504040204" pitchFamily="34" charset="0"/>
              <a:cs typeface="Tahoma" panose="020B0604030504040204" pitchFamily="34" charset="0"/>
            </a:endParaRPr>
          </a:p>
          <a:p>
            <a:r>
              <a:rPr lang="en-US" dirty="0" smtClean="0">
                <a:latin typeface="Tahoma" panose="020B0604030504040204" pitchFamily="34" charset="0"/>
                <a:ea typeface="Tahoma" panose="020B0604030504040204" pitchFamily="34" charset="0"/>
                <a:cs typeface="Tahoma" panose="020B0604030504040204" pitchFamily="34" charset="0"/>
                <a:sym typeface="+mn-ea"/>
              </a:rPr>
              <a:t> </a:t>
            </a:r>
            <a:endParaRPr lang="en-US" dirty="0" smtClean="0">
              <a:latin typeface="Tahoma" panose="020B0604030504040204" pitchFamily="34" charset="0"/>
              <a:ea typeface="Tahoma" panose="020B0604030504040204" pitchFamily="34" charset="0"/>
              <a:cs typeface="Tahoma" panose="020B0604030504040204" pitchFamily="34" charset="0"/>
            </a:endParaRPr>
          </a:p>
          <a:p>
            <a:endParaRPr lang="en-US" dirty="0">
              <a:latin typeface="Tahoma" panose="020B0604030504040204" pitchFamily="34" charset="0"/>
              <a:ea typeface="Tahoma" panose="020B0604030504040204" pitchFamily="34" charset="0"/>
              <a:cs typeface="Tahoma" panose="020B0604030504040204" pitchFamily="34" charset="0"/>
            </a:endParaRPr>
          </a:p>
        </p:txBody>
      </p:sp>
      <p:sp>
        <p:nvSpPr>
          <p:cNvPr id="4" name="Date Placeholder 3"/>
          <p:cNvSpPr>
            <a:spLocks noGrp="1"/>
          </p:cNvSpPr>
          <p:nvPr>
            <p:ph type="dt" sz="half" idx="10"/>
          </p:nvPr>
        </p:nvSpPr>
        <p:spPr/>
        <p:txBody>
          <a:bodyPr/>
          <a:lstStyle/>
          <a:p>
            <a:fld id="{C3B39B13-ECE3-4FB8-A502-F88670ABAB91}" type="datetime1">
              <a:rPr lang="en-US" smtClean="0"/>
            </a:fld>
            <a:endParaRPr lang="en-US"/>
          </a:p>
        </p:txBody>
      </p:sp>
      <p:sp>
        <p:nvSpPr>
          <p:cNvPr id="5" name="Slide Number Placeholder 4"/>
          <p:cNvSpPr>
            <a:spLocks noGrp="1"/>
          </p:cNvSpPr>
          <p:nvPr>
            <p:ph type="sldNum" sz="quarter" idx="12"/>
          </p:nvPr>
        </p:nvSpPr>
        <p:spPr/>
        <p:txBody>
          <a:bodyPr/>
          <a:lstStyle/>
          <a:p>
            <a:fld id="{B6D4E617-E09F-431F-A2EC-6C67641B3E7D}" type="slidenum">
              <a:rPr lang="en-US" smtClean="0"/>
            </a:fld>
            <a:endParaRPr lang="en-US"/>
          </a:p>
        </p:txBody>
      </p:sp>
      <p:sp>
        <p:nvSpPr>
          <p:cNvPr id="6" name="Footer Placeholder 5"/>
          <p:cNvSpPr>
            <a:spLocks noGrp="1"/>
          </p:cNvSpPr>
          <p:nvPr>
            <p:ph type="ftr" sz="quarter" idx="11"/>
          </p:nvPr>
        </p:nvSpPr>
        <p:spPr/>
        <p:txBody>
          <a:bodyPr/>
          <a:lstStyle/>
          <a:p>
            <a:r>
              <a:rPr lang="en-US" smtClean="0"/>
              <a:t>Caroline Zulu</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GB" altLang="en-US"/>
              <a:t>Scope of community health</a:t>
            </a:r>
            <a:endParaRPr lang="en-GB" altLang="en-US"/>
          </a:p>
        </p:txBody>
      </p:sp>
      <p:sp>
        <p:nvSpPr>
          <p:cNvPr id="3" name="Content Placeholder 2"/>
          <p:cNvSpPr>
            <a:spLocks noGrp="1"/>
          </p:cNvSpPr>
          <p:nvPr>
            <p:ph idx="1"/>
          </p:nvPr>
        </p:nvSpPr>
        <p:spPr/>
        <p:txBody>
          <a:bodyPr/>
          <a:p>
            <a:pPr>
              <a:buNone/>
            </a:pPr>
            <a:r>
              <a:rPr lang="en-US" dirty="0" smtClean="0">
                <a:sym typeface="+mn-ea"/>
              </a:rPr>
              <a:t>The scope of CH is three fold: </a:t>
            </a:r>
            <a:endParaRPr lang="en-US" dirty="0" smtClean="0"/>
          </a:p>
          <a:p>
            <a:r>
              <a:rPr lang="en-US" dirty="0" smtClean="0">
                <a:sym typeface="+mn-ea"/>
              </a:rPr>
              <a:t>Primary Prevention </a:t>
            </a:r>
            <a:endParaRPr lang="en-US" dirty="0" smtClean="0"/>
          </a:p>
          <a:p>
            <a:r>
              <a:rPr lang="en-US" dirty="0" smtClean="0">
                <a:sym typeface="+mn-ea"/>
              </a:rPr>
              <a:t>Secondary Prevention</a:t>
            </a:r>
            <a:endParaRPr lang="en-US" dirty="0" smtClean="0"/>
          </a:p>
          <a:p>
            <a:r>
              <a:rPr lang="en-US" dirty="0" smtClean="0">
                <a:sym typeface="+mn-ea"/>
              </a:rPr>
              <a:t>Tertiary Prevention</a:t>
            </a:r>
            <a:endParaRPr lang="en-US" dirty="0" smtClean="0"/>
          </a:p>
          <a:p>
            <a:endParaRPr lang="en-GB" alt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18368</Words>
  <Application>WPS Presentation</Application>
  <PresentationFormat>On-screen Show (4:3)</PresentationFormat>
  <Paragraphs>468</Paragraphs>
  <Slides>55</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55</vt:i4>
      </vt:variant>
    </vt:vector>
  </HeadingPairs>
  <TitlesOfParts>
    <vt:vector size="63" baseType="lpstr">
      <vt:lpstr>Arial</vt:lpstr>
      <vt:lpstr>SimSun</vt:lpstr>
      <vt:lpstr>Wingdings</vt:lpstr>
      <vt:lpstr>Tahoma</vt:lpstr>
      <vt:lpstr>Calibri</vt:lpstr>
      <vt:lpstr>Microsoft YaHei</vt:lpstr>
      <vt:lpstr>Arial Unicode MS</vt:lpstr>
      <vt:lpstr>Office Theme</vt:lpstr>
      <vt:lpstr>CONCEPT OF COMMUNITY DIAGNOSIS</vt:lpstr>
      <vt:lpstr>Objectives </vt:lpstr>
      <vt:lpstr>PowerPoint 演示文稿</vt:lpstr>
      <vt:lpstr>Definitions  </vt:lpstr>
      <vt:lpstr>COMMUNITY HEALTH</vt:lpstr>
      <vt:lpstr>INTRODUCTION TO COMMUNITY HEALTH</vt:lpstr>
      <vt:lpstr>PowerPoint 演示文稿</vt:lpstr>
      <vt:lpstr>PowerPoint 演示文稿</vt:lpstr>
      <vt:lpstr>Scope of community health</vt:lpstr>
      <vt:lpstr>cont.</vt:lpstr>
      <vt:lpstr>PowerPoint 演示文稿</vt:lpstr>
      <vt:lpstr>PowerPoint 演示文稿</vt:lpstr>
      <vt:lpstr>PowerPoint 演示文稿</vt:lpstr>
      <vt:lpstr>Types of communities</vt:lpstr>
      <vt:lpstr>Urban community</vt:lpstr>
      <vt:lpstr>Peri – urban community</vt:lpstr>
      <vt:lpstr>Characteristics of communities.</vt:lpstr>
      <vt:lpstr>Purpose of community diagnosis</vt:lpstr>
      <vt:lpstr> COMMUNITY DIAGNOSIS </vt:lpstr>
      <vt:lpstr>PowerPoint 演示文稿</vt:lpstr>
      <vt:lpstr>Com Dsis As a PROCESS</vt:lpstr>
      <vt:lpstr>cont.</vt:lpstr>
      <vt:lpstr>Why undertake community diagnosis?</vt:lpstr>
      <vt:lpstr>Types of community diagnosis?</vt:lpstr>
      <vt:lpstr>Types </vt:lpstr>
      <vt:lpstr>PowerPoint 演示文稿</vt:lpstr>
      <vt:lpstr> The ELEMENTS of a comprehensive community diagnosis  </vt:lpstr>
      <vt:lpstr>cont. </vt:lpstr>
      <vt:lpstr> b. SOCIO-ECONOMIC AND CULTURAL VARIABLES </vt:lpstr>
      <vt:lpstr>cont.</vt:lpstr>
      <vt:lpstr> </vt:lpstr>
      <vt:lpstr>  </vt:lpstr>
      <vt:lpstr> c. Environmental indicators </vt:lpstr>
      <vt:lpstr>  </vt:lpstr>
      <vt:lpstr>d. HEALTH AND ILLNESS PATTERNS</vt:lpstr>
      <vt:lpstr>e. HEALTH RESOURCES</vt:lpstr>
      <vt:lpstr>cont.</vt:lpstr>
      <vt:lpstr>f. POLITICAL /LEADERSHIP PATTERNS</vt:lpstr>
      <vt:lpstr>SOURCES OF DATA IN THE CONDUCT OF COMMUNITY DIAGNOSIS</vt:lpstr>
      <vt:lpstr>STEPS IN CONDUCTING COMMUNITY DIAGNOSIS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Kaonga's</dc:creator>
  <cp:lastModifiedBy>Martha Mbewe</cp:lastModifiedBy>
  <cp:revision>17</cp:revision>
  <dcterms:created xsi:type="dcterms:W3CDTF">2013-07-16T02:51:00Z</dcterms:created>
  <dcterms:modified xsi:type="dcterms:W3CDTF">2023-04-20T08:55:05Z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1033-11.2.0.11516</vt:lpwstr>
  </property>
  <property fmtid="{D5CDD505-2E9C-101B-9397-08002B2CF9AE}" pid="3" name="ICV">
    <vt:lpwstr>AAFC9027CBCB4CE883916741AA5F489C</vt:lpwstr>
  </property>
</Properties>
</file>