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306" r:id="rId6"/>
    <p:sldId id="260" r:id="rId7"/>
    <p:sldId id="261" r:id="rId8"/>
    <p:sldId id="307" r:id="rId9"/>
    <p:sldId id="262" r:id="rId10"/>
    <p:sldId id="263" r:id="rId11"/>
    <p:sldId id="264" r:id="rId12"/>
    <p:sldId id="266" r:id="rId13"/>
    <p:sldId id="267" r:id="rId14"/>
    <p:sldId id="272" r:id="rId15"/>
    <p:sldId id="269" r:id="rId16"/>
    <p:sldId id="270" r:id="rId17"/>
    <p:sldId id="268" r:id="rId18"/>
    <p:sldId id="271" r:id="rId19"/>
    <p:sldId id="265" r:id="rId20"/>
    <p:sldId id="322" r:id="rId21"/>
    <p:sldId id="323" r:id="rId22"/>
    <p:sldId id="324" r:id="rId23"/>
    <p:sldId id="273" r:id="rId24"/>
    <p:sldId id="274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75" r:id="rId35"/>
    <p:sldId id="276" r:id="rId36"/>
    <p:sldId id="288" r:id="rId37"/>
    <p:sldId id="287" r:id="rId38"/>
    <p:sldId id="291" r:id="rId39"/>
    <p:sldId id="289" r:id="rId40"/>
    <p:sldId id="292" r:id="rId41"/>
    <p:sldId id="290" r:id="rId42"/>
    <p:sldId id="293" r:id="rId43"/>
    <p:sldId id="295" r:id="rId44"/>
    <p:sldId id="294" r:id="rId45"/>
    <p:sldId id="296" r:id="rId46"/>
    <p:sldId id="297" r:id="rId47"/>
    <p:sldId id="298" r:id="rId48"/>
    <p:sldId id="300" r:id="rId49"/>
    <p:sldId id="301" r:id="rId50"/>
    <p:sldId id="299" r:id="rId51"/>
    <p:sldId id="302" r:id="rId52"/>
    <p:sldId id="303" r:id="rId53"/>
    <p:sldId id="304" r:id="rId54"/>
    <p:sldId id="309" r:id="rId55"/>
    <p:sldId id="308" r:id="rId56"/>
    <p:sldId id="305" r:id="rId57"/>
    <p:sldId id="310" r:id="rId58"/>
    <p:sldId id="313" r:id="rId59"/>
    <p:sldId id="312" r:id="rId60"/>
    <p:sldId id="311" r:id="rId61"/>
    <p:sldId id="314" r:id="rId62"/>
    <p:sldId id="316" r:id="rId63"/>
    <p:sldId id="315" r:id="rId64"/>
    <p:sldId id="317" r:id="rId65"/>
    <p:sldId id="319" r:id="rId66"/>
    <p:sldId id="318" r:id="rId67"/>
    <p:sldId id="32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EF241-1A0C-4074-8E96-0128323813A6}" type="datetimeFigureOut">
              <a:rPr lang="en-US" smtClean="0"/>
              <a:t>18-May-23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57837-2749-4450-89A1-B13B8A87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0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1262-D84B-7ADC-5102-1039CB7C8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FB50A-3146-171D-112A-3141DC25B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D7669-2DEC-A192-7B3E-5CD953E1B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15E3-4E68-4048-B28C-7ADF303E280B}" type="datetime1">
              <a:rPr lang="en-US" smtClean="0"/>
              <a:t>18-May-23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9E33C-7E2D-C67B-7AC4-7B5F3E12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B6680-00CD-C407-BCA9-1D07171D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2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E7F6-30EA-AF6B-0923-36AEE569E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B2CA5-62EC-1057-6C8A-65B630597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E0108-FFC0-6D4D-D562-DD3DD519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18ABA-9275-4A79-9D27-78D03AD95A50}" type="datetime1">
              <a:rPr lang="en-US" smtClean="0"/>
              <a:t>18-May-23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A5599-0AA3-48E1-D555-45ADDB1F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D8301-5F92-F30D-19B9-3DF4D8DF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0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8DF937-A055-73A2-89D3-A7D53CCFE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58FEE-29B7-5F31-0938-17335D8D3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85B3-7E98-73F9-F09F-D95088DF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92BA-B00F-4FEF-9317-3DEB0912FDAF}" type="datetime1">
              <a:rPr lang="en-US" smtClean="0"/>
              <a:t>18-May-23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7A729-937C-1202-E895-C179EE1E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C5276-D1CE-49B8-7EF3-91203935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5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3419-9B8C-65C3-8F51-AC714A74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1FB72-F560-CD56-183E-E53CE6FB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46B74-6F76-076D-AF76-18495395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B034-BFDC-4AD2-81E9-A4313EA9CA41}" type="datetime1">
              <a:rPr lang="en-US" smtClean="0"/>
              <a:t>18-May-23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8C337-0C83-C915-8094-845B6B3A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3B064-F47F-A321-864B-68C20C84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3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0F3D-CC9C-17C3-2CC8-C499B51B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99C9D-9672-5B22-0647-39EA99D8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1E2C3-70D0-F6F3-4FCE-6FFAB6F27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BCB7-BF14-4181-AB2C-FBB181A88186}" type="datetime1">
              <a:rPr lang="en-US" smtClean="0"/>
              <a:t>18-May-23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7F73D-3C2F-4023-9824-111302935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D9C49-6BD3-D78C-32C4-C0140288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9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0903-EE0D-4B2D-B0E2-AE947CDF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9F3E-6F22-5FD7-F3B1-47DEFC084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25BF1-9515-39A5-020B-D8D553D78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7620B-F942-FC59-64A9-0BAB0536E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98859-88AF-4E2B-89AA-20FF8DA2F85C}" type="datetime1">
              <a:rPr lang="en-US" smtClean="0"/>
              <a:t>18-May-23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FDB34-60B8-97CA-8D58-1423F178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BCBF8-0380-EA7A-4496-639F1EB7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1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0664-A750-768F-A048-4AD4C1BF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7FA59-2C23-5BA1-EF26-9B9BE0BD9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80223-307E-2A04-A5FD-9C90C17D0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FF6073-C3DD-FD1E-CF01-E4DC42877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8791F-496E-4B59-0E7B-70F4C4682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4EC732-9E52-5A32-9FA1-D04DEC204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3A2E-281D-4E44-84F1-28730431D482}" type="datetime1">
              <a:rPr lang="en-US" smtClean="0"/>
              <a:t>18-May-23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B57C6-58E7-DEF6-5161-AEF6EEDF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CDDD9-DA44-DA3F-09CA-342D40A8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AE83-6A90-ABD7-29D0-62DBD810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6EB1B-FEE9-DE16-B5C7-699C6644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6DC56-84B9-418C-A2CC-6E921883D28C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D4A50-27AA-ED19-5EFC-188F052D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E1B85-5904-EC3E-A5C5-E359D785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F46DC0-C4F9-C600-D136-8637BAEA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738E-D34B-4198-91DA-034869C36EE6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A808FE-0A03-B082-BC83-1CB1FEAE4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CAA9F-F87B-ADC5-8F2C-5A5293C9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5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CE26-823E-8A27-D5FB-59884E436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CB5AD-2227-0B90-4F7D-5E65DC61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7EFEE-16F2-C235-1A54-BE1129A3F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F1659-1F9A-9494-C720-0DA46865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0084-3052-4B4A-A115-82E2CA61E5F1}" type="datetime1">
              <a:rPr lang="en-US" smtClean="0"/>
              <a:t>18-May-23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E48F4-BC8A-E122-B403-518D1800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0DAAB-2A73-9E29-1001-F85152B13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C2B9-B1E4-4344-7E6A-2DC51782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15C3B-2EE7-E32A-1B12-D7DC78997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536B5-0D0B-4C78-2187-2499108CB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EB088-0B7B-1B2A-6D61-EC20149C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4D1D-FE7A-42DA-B90A-078ABE4D219D}" type="datetime1">
              <a:rPr lang="en-US" smtClean="0"/>
              <a:t>18-May-23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12257-727B-8C15-AAD6-13F1FEDB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0C2FC-44C5-1257-E7B8-A1D4436A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8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AED3F5-67D8-1B47-17FE-FAEBB2199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966ED-622D-5F80-9C87-1D0CA205C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19677-5D4B-BC13-7D4F-BFE49559F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fld id="{DD2C3E84-8ECF-4BA1-924F-BA4C7C7F245E}" type="datetime1">
              <a:rPr lang="en-US" smtClean="0"/>
              <a:pPr/>
              <a:t>18-May-23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A11CD-95B0-0D93-3EC9-B44862BE8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06423-1656-AEC8-7173-95710C7C2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20786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B3E86-78B3-B8A7-9D92-227B555DC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HISTOLOGY LAB 2</a:t>
            </a:r>
            <a:br>
              <a:rPr lang="en-US" b="1" dirty="0"/>
            </a:br>
            <a:r>
              <a:rPr lang="en-US" b="1" dirty="0"/>
              <a:t>EPITHELIA I - MEMBRANES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9AF76-541A-756B-1813-33187009D4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l"/>
            <a:r>
              <a:rPr lang="en-US" sz="3600" b="1" dirty="0"/>
              <a:t>PRESENTER: DR MULOFWA ISAAC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8377B-F4EB-3F38-5C73-264624E25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8DC1-93CB-48E0-876D-3C70AF900E22}" type="datetime1">
              <a:rPr lang="en-US" smtClean="0"/>
              <a:t>18-May-23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2DCAE-0EDF-2C77-E63D-BB9EF68C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E1A3-7F89-938D-9DD9-893D5E09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75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B667EB-59E6-EDF5-8759-18C79EAC5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769"/>
          <a:stretch/>
        </p:blipFill>
        <p:spPr>
          <a:xfrm>
            <a:off x="284205" y="210066"/>
            <a:ext cx="11615352" cy="642551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380E1D-40D9-57C9-6F58-0AECDC03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0FFD-9C4C-45D3-9CC4-1F1314B397FD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F11AD9-AE76-EF70-BFBD-397464C8C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5840F-FBEE-30CF-B300-A4E169AA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6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850A-8250-A7AF-04A8-1B1CDCD83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sz="5400" b="1" dirty="0"/>
          </a:p>
          <a:p>
            <a:pPr marL="0" indent="0" algn="ctr">
              <a:buNone/>
            </a:pPr>
            <a:r>
              <a:rPr lang="en-US" sz="5400" b="1" dirty="0"/>
              <a:t>SIMPLE EPITHELIA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E75981-BA95-14EE-75FA-54A43B6E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C7324-EB49-4FBE-A7F7-50EA0C2716DA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C86F8-1552-83D1-8FF0-7EF11B0E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26F28-AAD8-E66A-0A77-4D733097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F5073-DCFB-35C1-479C-DD519DBBE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SIMPLE SQUAMOUS EPITHELIUM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86AA25-FB66-7F56-B539-1F92638E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E080C-35BD-4F82-B115-3000FCFEF528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2B98-5421-3F73-F992-C8981FC5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C65C30-BB24-4307-FA6D-D2F32F88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20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55307-82DC-4808-0383-4923C9603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Made up of  a </a:t>
            </a:r>
            <a:r>
              <a:rPr lang="en-US" sz="3600" b="1" dirty="0"/>
              <a:t>single layer of flat shaped cells</a:t>
            </a:r>
          </a:p>
          <a:p>
            <a:r>
              <a:rPr lang="en-US" sz="3600" dirty="0"/>
              <a:t>Examples of simple squamous: </a:t>
            </a:r>
            <a:r>
              <a:rPr lang="en-US" sz="3600" b="1" dirty="0"/>
              <a:t>Bowmans capsule in kidney, capsule of spleen, air sacs, aorta </a:t>
            </a:r>
            <a:r>
              <a:rPr lang="en-US" sz="3600" dirty="0"/>
              <a:t>and</a:t>
            </a:r>
            <a:r>
              <a:rPr lang="en-US" sz="3600" b="1" dirty="0"/>
              <a:t> inferior vena cava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6220F-146A-31C7-EDDC-5A83E7F1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2683-E1C4-4E2E-9783-A1EB616BDAE2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8880A-2483-6073-89B0-D436D613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06A9C-5CC9-63CD-5573-42F461FD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0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88034-7A2B-306D-E056-0DF0FD800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KIDNEY </a:t>
            </a:r>
          </a:p>
          <a:p>
            <a:pPr marL="0" indent="0" algn="ctr">
              <a:buNone/>
            </a:pPr>
            <a:r>
              <a:rPr lang="en-US" sz="5400" b="1" dirty="0"/>
              <a:t>(Slide 74 H&amp;E)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28DF8-AF8F-F364-26A3-08F2CF5F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29335-8496-4E03-8FD8-8E11E476E087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83233-F2AD-69C3-C80B-4AC2A1571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FCE50-1400-5754-9144-5F9CEDB0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57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4A27-5EA4-77AD-347A-ADED12C7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FFF388-2471-4C54-3590-F32643C8A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17298" r="-420" b="14264"/>
          <a:stretch/>
        </p:blipFill>
        <p:spPr>
          <a:xfrm>
            <a:off x="1631093" y="185351"/>
            <a:ext cx="8031892" cy="6672649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E5F86D6-0E0B-EF66-5E00-22467E324D26}"/>
              </a:ext>
            </a:extLst>
          </p:cNvPr>
          <p:cNvSpPr/>
          <p:nvPr/>
        </p:nvSpPr>
        <p:spPr>
          <a:xfrm>
            <a:off x="5622324" y="2619632"/>
            <a:ext cx="852617" cy="13592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FC83E-128A-DAEA-5D70-13D45E9154B3}"/>
              </a:ext>
            </a:extLst>
          </p:cNvPr>
          <p:cNvSpPr txBox="1"/>
          <p:nvPr/>
        </p:nvSpPr>
        <p:spPr>
          <a:xfrm>
            <a:off x="9786551" y="2508422"/>
            <a:ext cx="1803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Renal </a:t>
            </a:r>
          </a:p>
          <a:p>
            <a:r>
              <a:rPr lang="en-US" sz="3200" b="1" dirty="0"/>
              <a:t>corpuscle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F45A2-7ADE-E8EB-F706-B84FCFAA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B12D-1953-4260-A097-BA0C7A8969DE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E1D4A-2008-1DE6-2042-4AD3EA3C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02CC2-F005-2D5F-8468-C3AA416F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0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E3E7A-FD60-800B-BC7B-A2E39D46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A6BA57-D039-DFAC-E69A-B51F3D146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/>
          <a:stretch/>
        </p:blipFill>
        <p:spPr>
          <a:xfrm>
            <a:off x="1894703" y="185351"/>
            <a:ext cx="8402594" cy="6672649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1EE08-6BB4-1A75-B133-2E306FEA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F99A-0408-450B-8798-2A4B3C2EEF1B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C6F31-1970-5DC2-2F39-92A4285B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1075E-206D-65EC-9C7D-81633740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2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D889FF-9D3C-073D-076D-035996536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89" b="2737"/>
          <a:stretch/>
        </p:blipFill>
        <p:spPr>
          <a:xfrm>
            <a:off x="1376131" y="86498"/>
            <a:ext cx="8464377" cy="677150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1EA6D1E-DAD3-5D40-7A15-F158028D80DE}"/>
              </a:ext>
            </a:extLst>
          </p:cNvPr>
          <p:cNvSpPr/>
          <p:nvPr/>
        </p:nvSpPr>
        <p:spPr>
          <a:xfrm>
            <a:off x="4893276" y="5226908"/>
            <a:ext cx="1062681" cy="19770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7758172-72A3-7360-3CFF-26E9E957109A}"/>
              </a:ext>
            </a:extLst>
          </p:cNvPr>
          <p:cNvSpPr/>
          <p:nvPr/>
        </p:nvSpPr>
        <p:spPr>
          <a:xfrm>
            <a:off x="2921000" y="4038600"/>
            <a:ext cx="1346200" cy="2159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98003-E7E9-26CE-4BCC-C32C476D6641}"/>
              </a:ext>
            </a:extLst>
          </p:cNvPr>
          <p:cNvSpPr txBox="1"/>
          <p:nvPr/>
        </p:nvSpPr>
        <p:spPr>
          <a:xfrm>
            <a:off x="5240912" y="49013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D13B8-796D-7EE8-0785-47EF2396DDD9}"/>
              </a:ext>
            </a:extLst>
          </p:cNvPr>
          <p:cNvSpPr txBox="1"/>
          <p:nvPr/>
        </p:nvSpPr>
        <p:spPr>
          <a:xfrm>
            <a:off x="3403600" y="36449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E0BAC-E3B2-8327-8B7E-F70D999B69E0}"/>
              </a:ext>
            </a:extLst>
          </p:cNvPr>
          <p:cNvSpPr txBox="1"/>
          <p:nvPr/>
        </p:nvSpPr>
        <p:spPr>
          <a:xfrm>
            <a:off x="9840508" y="2400300"/>
            <a:ext cx="23535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/>
              <a:t>Bowman`s</a:t>
            </a:r>
          </a:p>
          <a:p>
            <a:r>
              <a:rPr lang="en-US" sz="2800" b="1" dirty="0"/>
              <a:t>Capsule</a:t>
            </a:r>
          </a:p>
          <a:p>
            <a:r>
              <a:rPr lang="en-US" sz="2800" b="1" dirty="0"/>
              <a:t>2. Glomerulus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6D453-66B1-E5D8-6112-91B1B5FF1607}"/>
              </a:ext>
            </a:extLst>
          </p:cNvPr>
          <p:cNvSpPr txBox="1"/>
          <p:nvPr/>
        </p:nvSpPr>
        <p:spPr>
          <a:xfrm>
            <a:off x="292100" y="1181100"/>
            <a:ext cx="72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064DB-02C0-47D9-3573-862C3BE10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1CE6-35DA-426F-8302-DACD7F0973EC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947FDC-E118-A982-7D52-CE60521FC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116F3-7BC9-1838-3887-C3BB5319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04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CB4439-C616-CBE3-C899-0CE740B1D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7"/>
          <a:stretch/>
        </p:blipFill>
        <p:spPr>
          <a:xfrm>
            <a:off x="1112107" y="98855"/>
            <a:ext cx="7895968" cy="6759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55E21-4CBA-F0D0-ED6C-06335402C5F8}"/>
              </a:ext>
            </a:extLst>
          </p:cNvPr>
          <p:cNvSpPr txBox="1"/>
          <p:nvPr/>
        </p:nvSpPr>
        <p:spPr>
          <a:xfrm>
            <a:off x="345989" y="1210962"/>
            <a:ext cx="72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E36F5-2B7F-CAED-B4A1-D3426E33F571}"/>
              </a:ext>
            </a:extLst>
          </p:cNvPr>
          <p:cNvSpPr txBox="1"/>
          <p:nvPr/>
        </p:nvSpPr>
        <p:spPr>
          <a:xfrm>
            <a:off x="9052521" y="1166842"/>
            <a:ext cx="331353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Are  you able to </a:t>
            </a:r>
          </a:p>
          <a:p>
            <a:r>
              <a:rPr lang="en-US" sz="3600" b="1" dirty="0"/>
              <a:t>appreciate the </a:t>
            </a:r>
          </a:p>
          <a:p>
            <a:r>
              <a:rPr lang="en-US" sz="3600" b="1" dirty="0"/>
              <a:t>simple </a:t>
            </a:r>
          </a:p>
          <a:p>
            <a:r>
              <a:rPr lang="en-US" sz="3600" b="1" dirty="0"/>
              <a:t>squamous </a:t>
            </a:r>
          </a:p>
          <a:p>
            <a:r>
              <a:rPr lang="en-US" sz="3600" b="1" dirty="0"/>
              <a:t>Epithelium that </a:t>
            </a:r>
          </a:p>
          <a:p>
            <a:r>
              <a:rPr lang="en-US" sz="3600" b="1" dirty="0"/>
              <a:t>lines the </a:t>
            </a:r>
          </a:p>
          <a:p>
            <a:r>
              <a:rPr lang="en-US" sz="3600" b="1" dirty="0"/>
              <a:t>Bowmans </a:t>
            </a:r>
          </a:p>
          <a:p>
            <a:r>
              <a:rPr lang="en-US" sz="3600" b="1" dirty="0"/>
              <a:t>capsule?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154675A-805F-2CFE-8E8C-3CFC4CB45603}"/>
              </a:ext>
            </a:extLst>
          </p:cNvPr>
          <p:cNvSpPr/>
          <p:nvPr/>
        </p:nvSpPr>
        <p:spPr>
          <a:xfrm>
            <a:off x="4527554" y="1625600"/>
            <a:ext cx="184146" cy="8001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6717C-FE76-3E46-D3D1-C85FF0C61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E2-5A4B-447F-BD7A-75F4ED498A6C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2AC3D-7B6A-4796-C9A0-3D222718B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EF27D6-B5D0-DEAD-92B2-31421976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30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818FD-8201-38BA-1289-272E9D38B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AORTA AND VENA CAVA</a:t>
            </a:r>
          </a:p>
          <a:p>
            <a:pPr marL="0" indent="0" algn="ctr">
              <a:buNone/>
            </a:pPr>
            <a:r>
              <a:rPr lang="en-US" sz="5400" b="1" dirty="0"/>
              <a:t>(Slide 27 H&amp;E)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59809C-895B-9231-014B-7CAC8FBE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357A-78C1-4681-B677-40914A74D633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3994F-39C7-3A0B-6DBB-CF1BC2B6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6E44D-A6A2-E0A4-994D-03665058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0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B106-2951-4AF1-218C-C565EFEE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512E4-3FE0-2129-62A4-BFE9B122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At the end of this session, learners should be able to</a:t>
            </a:r>
          </a:p>
          <a:p>
            <a:r>
              <a:rPr lang="en-US" sz="3600" dirty="0"/>
              <a:t>Define a tissue</a:t>
            </a:r>
          </a:p>
          <a:p>
            <a:r>
              <a:rPr lang="en-US" sz="3600" dirty="0"/>
              <a:t>Name the four basic types of tissues of tissues</a:t>
            </a:r>
          </a:p>
          <a:p>
            <a:r>
              <a:rPr lang="en-US" sz="3600" dirty="0"/>
              <a:t>List general characteristics of epithelial tissue</a:t>
            </a:r>
          </a:p>
          <a:p>
            <a:r>
              <a:rPr lang="en-US" sz="3600" dirty="0"/>
              <a:t>Classify epithelial tissue</a:t>
            </a:r>
          </a:p>
          <a:p>
            <a:r>
              <a:rPr lang="en-US" sz="3600" dirty="0"/>
              <a:t>List location of different types of epithelia</a:t>
            </a:r>
          </a:p>
          <a:p>
            <a:r>
              <a:rPr lang="en-US" sz="3600" dirty="0"/>
              <a:t>Name and identify various cell surface specializations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337BF-098D-F26E-2AE5-DD4DB8CF3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4E6D-2E5C-4E49-969A-E555AA5737C9}" type="datetime1">
              <a:rPr lang="en-US" smtClean="0"/>
              <a:t>18-May-23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54E59-6921-3BCB-7E73-8205FD1A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F0C54-A756-47A8-D2AE-3518130B3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03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ED8A5-F3B9-921F-93E4-9E9DD814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EF908-1139-675D-EEF5-E4F4575F5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03" y="160638"/>
            <a:ext cx="7611762" cy="66973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787F1-822A-029A-721C-D9D6F01B7109}"/>
              </a:ext>
            </a:extLst>
          </p:cNvPr>
          <p:cNvSpPr txBox="1"/>
          <p:nvPr/>
        </p:nvSpPr>
        <p:spPr>
          <a:xfrm>
            <a:off x="9085016" y="1027906"/>
            <a:ext cx="33433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Which one is the </a:t>
            </a:r>
          </a:p>
          <a:p>
            <a:r>
              <a:rPr lang="en-US" sz="3200" b="1" dirty="0"/>
              <a:t>Aorta and which is</a:t>
            </a:r>
          </a:p>
          <a:p>
            <a:r>
              <a:rPr lang="en-US" sz="3200" b="1" dirty="0"/>
              <a:t>The vena cava?</a:t>
            </a:r>
          </a:p>
          <a:p>
            <a:r>
              <a:rPr lang="en-US" sz="3200" b="1" dirty="0"/>
              <a:t>Give a reason?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DCF75-D3B5-8171-D346-4F7F48298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B01C-ECDB-4473-92B4-4E1C16618B3A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478F4C-419C-8D66-37CA-CC1CF195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32344-744F-F82A-F1C5-CAA8FE3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2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54EA7-844F-A7AA-107C-C93D0789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4C8FF-8886-7067-09C3-E0247B3D8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4020" y="172995"/>
            <a:ext cx="8044248" cy="66850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1ACC26-E075-C4EF-D994-D77F06DBE326}"/>
              </a:ext>
            </a:extLst>
          </p:cNvPr>
          <p:cNvSpPr txBox="1"/>
          <p:nvPr/>
        </p:nvSpPr>
        <p:spPr>
          <a:xfrm>
            <a:off x="9607653" y="1181189"/>
            <a:ext cx="250196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Squamous</a:t>
            </a:r>
          </a:p>
          <a:p>
            <a:r>
              <a:rPr lang="en-US" sz="3200" b="1" dirty="0"/>
              <a:t>Epithelium </a:t>
            </a:r>
          </a:p>
          <a:p>
            <a:r>
              <a:rPr lang="en-US" sz="3200" b="1" dirty="0"/>
              <a:t>here is called </a:t>
            </a:r>
          </a:p>
          <a:p>
            <a:r>
              <a:rPr lang="en-US" sz="3200" b="1" dirty="0"/>
              <a:t>endothelium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BADC4-7A7F-A8D6-5827-59C7810C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66E1E-CC8B-470D-8C2E-3E27595DD80D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D2E64-A754-3BCB-EABE-B5EC288C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3E930-6232-203D-DE9D-52BB0E39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0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E22EF9-3683-6CAF-A80C-D34DF04E9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70" y="481913"/>
            <a:ext cx="7821827" cy="6128952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B1B77E6-CFAC-C77E-D31A-7B44E20A7129}"/>
              </a:ext>
            </a:extLst>
          </p:cNvPr>
          <p:cNvSpPr/>
          <p:nvPr/>
        </p:nvSpPr>
        <p:spPr>
          <a:xfrm>
            <a:off x="10235513" y="5937421"/>
            <a:ext cx="1495167" cy="16063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26460B16-0497-501D-2C03-729837A7CAA1}"/>
              </a:ext>
            </a:extLst>
          </p:cNvPr>
          <p:cNvSpPr/>
          <p:nvPr/>
        </p:nvSpPr>
        <p:spPr>
          <a:xfrm>
            <a:off x="9551773" y="4667146"/>
            <a:ext cx="1729946" cy="11491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BF504C4-B35C-78B4-E388-18AE0FD2AF01}"/>
              </a:ext>
            </a:extLst>
          </p:cNvPr>
          <p:cNvSpPr/>
          <p:nvPr/>
        </p:nvSpPr>
        <p:spPr>
          <a:xfrm>
            <a:off x="5276335" y="4090086"/>
            <a:ext cx="111211" cy="88968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9F3052C-57BE-906E-B29A-921A48636A5D}"/>
              </a:ext>
            </a:extLst>
          </p:cNvPr>
          <p:cNvSpPr/>
          <p:nvPr/>
        </p:nvSpPr>
        <p:spPr>
          <a:xfrm>
            <a:off x="8612660" y="5350476"/>
            <a:ext cx="185351" cy="74758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05037-F8A0-6190-7AB6-A12F69D04503}"/>
              </a:ext>
            </a:extLst>
          </p:cNvPr>
          <p:cNvSpPr txBox="1"/>
          <p:nvPr/>
        </p:nvSpPr>
        <p:spPr>
          <a:xfrm>
            <a:off x="296562" y="3954162"/>
            <a:ext cx="2834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Vasa vasorum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1A7330-91DD-BE1D-56C7-15CE6ABC3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9C3D-5BFF-4366-B89A-6BE2CF01DC76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30A47-00F7-F895-8B5A-FD4671CC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96276-0A5A-9127-19CD-4E2C0BF3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1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B9DAD-9FB2-3E54-B1D3-D948AF7DB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STRATIFIED SQUAMOUS EPITHELIUM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AAEB9-8EC3-64F1-6BCE-5AEF2C6C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568C-EC81-4511-93D8-177D3E4BCAAC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58F29-337C-B9AB-2B92-41EAA45BF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0A9F0-AFB9-0F26-839A-37396F63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12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B850-6898-2A46-4A17-31D17988A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Made up of many cell layers with the top most layer having squamous or flat cells</a:t>
            </a:r>
          </a:p>
          <a:p>
            <a:r>
              <a:rPr lang="en-US" dirty="0"/>
              <a:t>It may be </a:t>
            </a:r>
            <a:r>
              <a:rPr lang="en-US" b="1" dirty="0"/>
              <a:t>keratinized (protection purposes)</a:t>
            </a:r>
            <a:r>
              <a:rPr lang="en-US" dirty="0"/>
              <a:t> or </a:t>
            </a:r>
            <a:r>
              <a:rPr lang="en-US" b="1" dirty="0"/>
              <a:t>non</a:t>
            </a:r>
            <a:r>
              <a:rPr lang="en-US" dirty="0"/>
              <a:t> </a:t>
            </a:r>
            <a:r>
              <a:rPr lang="en-US" b="1" dirty="0"/>
              <a:t>keratinized</a:t>
            </a:r>
          </a:p>
          <a:p>
            <a:r>
              <a:rPr lang="en-US" dirty="0"/>
              <a:t>Examples of stratified non keratinized squamous: </a:t>
            </a:r>
            <a:r>
              <a:rPr lang="en-US" b="1" dirty="0"/>
              <a:t>esophagus, oral cavity, skin, vagina</a:t>
            </a:r>
          </a:p>
          <a:p>
            <a:r>
              <a:rPr lang="en-US" dirty="0"/>
              <a:t>Examples of keratinized stratified squamous </a:t>
            </a:r>
            <a:r>
              <a:rPr lang="en-US" b="1" dirty="0"/>
              <a:t>: palm of the hand, sole of the foot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BFD357-A48D-4D84-F744-834DC6135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F516-0841-4155-AB19-981C080395B5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817BA-AED4-1002-4BC0-B4C570F03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AAA50-2ED3-A550-F60F-74E55FCA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381AB-2461-A3F1-22DE-4A3B52210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STRATIFIED SQUAMOUS NON-KEARATINIZED</a:t>
            </a:r>
          </a:p>
          <a:p>
            <a:pPr marL="0" indent="0" algn="ctr">
              <a:buNone/>
            </a:pPr>
            <a:r>
              <a:rPr lang="en-US" sz="5400" b="1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9FCDD-2142-FA99-1326-8F85D8BD5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7BA9-1374-4994-B473-20DE451683E3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C0B8EF-B93D-55DE-8BA8-9E93CB32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A9664-6203-2AF2-1616-117171E0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55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CBA91-CA8B-6C61-5B2D-224D6783E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ESOPHAGUS</a:t>
            </a:r>
          </a:p>
          <a:p>
            <a:pPr marL="0" indent="0" algn="ctr">
              <a:buNone/>
            </a:pPr>
            <a:r>
              <a:rPr lang="en-US" sz="5400" b="1" dirty="0"/>
              <a:t>(Slide 51)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78ADF8-2AAE-CFD1-616B-0FE4CC5FD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B424-B0C7-4953-A8F7-6C45A9481A3E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0AF49-A97B-643E-CEE1-690CE61E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AF458-99A3-B5DB-E15F-617B0C0D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79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3585-8CA8-BA43-37F8-1B74D8C7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E25D68-2DC9-6C04-8B82-66BB7C0BE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08" y="160638"/>
            <a:ext cx="7920681" cy="669736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4563012-8771-12FD-BBAD-C628D31FB98A}"/>
              </a:ext>
            </a:extLst>
          </p:cNvPr>
          <p:cNvSpPr/>
          <p:nvPr/>
        </p:nvSpPr>
        <p:spPr>
          <a:xfrm>
            <a:off x="2903838" y="3429000"/>
            <a:ext cx="2113005" cy="36452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8F3F6-4DFC-3EBB-24E1-489E605F4AED}"/>
              </a:ext>
            </a:extLst>
          </p:cNvPr>
          <p:cNvSpPr txBox="1"/>
          <p:nvPr/>
        </p:nvSpPr>
        <p:spPr>
          <a:xfrm>
            <a:off x="10305535" y="2767914"/>
            <a:ext cx="1603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LUMEN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B3811-DF17-0EBA-6845-986C7D0E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FA5D3-7929-4079-B545-1181FDDE6643}" type="datetime1">
              <a:rPr lang="en-US" smtClean="0"/>
              <a:t>18-May-23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AB92E0-9932-6431-2C24-4587B3A2E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5D6F5F-552C-31C0-807F-16DA5D53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73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693F-EDC9-3852-E9E8-8A8E53E0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DBEFA7-D7E0-3C8E-E07A-B994A5E25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661"/>
          <a:stretch/>
        </p:blipFill>
        <p:spPr>
          <a:xfrm>
            <a:off x="1865870" y="778476"/>
            <a:ext cx="8538519" cy="571439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771DE69-BD67-C136-3C60-D76D3FD08C51}"/>
              </a:ext>
            </a:extLst>
          </p:cNvPr>
          <p:cNvSpPr/>
          <p:nvPr/>
        </p:nvSpPr>
        <p:spPr>
          <a:xfrm>
            <a:off x="8946292" y="556054"/>
            <a:ext cx="210065" cy="97618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E190A-F9CF-B743-A6A4-978DE8247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FE0C-3C48-4E9D-8B3E-55CCBC794097}" type="datetime1">
              <a:rPr lang="en-US" smtClean="0"/>
              <a:t>18-May-23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24C25-B136-196B-4725-D31998060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BFD7C-6307-B820-90CE-F9016CD8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65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F025-C397-AB2C-E375-3C316488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D0FB6A-C809-5811-E033-D684C6EA6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665" y="556054"/>
            <a:ext cx="8550876" cy="616602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B9867D1A-74B6-607E-C23E-438F0AFF0CEF}"/>
              </a:ext>
            </a:extLst>
          </p:cNvPr>
          <p:cNvSpPr/>
          <p:nvPr/>
        </p:nvSpPr>
        <p:spPr>
          <a:xfrm>
            <a:off x="9119286" y="556054"/>
            <a:ext cx="135925" cy="75376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AF901-9737-D489-A303-56962BF3CBF5}"/>
              </a:ext>
            </a:extLst>
          </p:cNvPr>
          <p:cNvSpPr txBox="1"/>
          <p:nvPr/>
        </p:nvSpPr>
        <p:spPr>
          <a:xfrm>
            <a:off x="10256108" y="2150076"/>
            <a:ext cx="203613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is </a:t>
            </a:r>
          </a:p>
          <a:p>
            <a:r>
              <a:rPr lang="en-US" sz="3200" b="1" dirty="0"/>
              <a:t>the shape</a:t>
            </a:r>
          </a:p>
          <a:p>
            <a:r>
              <a:rPr lang="en-US" sz="3200" b="1" dirty="0"/>
              <a:t>Of the </a:t>
            </a:r>
          </a:p>
          <a:p>
            <a:r>
              <a:rPr lang="en-US" sz="3200" b="1" dirty="0"/>
              <a:t>top cells?</a:t>
            </a:r>
          </a:p>
          <a:p>
            <a:r>
              <a:rPr lang="en-US" sz="3200" b="1" dirty="0"/>
              <a:t>What </a:t>
            </a:r>
          </a:p>
          <a:p>
            <a:r>
              <a:rPr lang="en-US" sz="3200" b="1" dirty="0"/>
              <a:t>epithelium</a:t>
            </a:r>
          </a:p>
          <a:p>
            <a:r>
              <a:rPr lang="en-US" sz="3200" b="1" dirty="0"/>
              <a:t>Is it?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2A194-039E-4132-DF92-D7404E7C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8D71-CE73-4DC7-80CB-599FDAD74AE9}" type="datetime1">
              <a:rPr lang="en-US" smtClean="0"/>
              <a:t>18-May-23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AF3CDD-3354-CEBF-7BC9-587E4E9D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654943-71CA-B040-EDB2-E4B54F1B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9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447A3-88ED-C9DE-6D3F-BF6CB694D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INTRODUCTION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9CBCDD-B291-B09A-EDF3-CD79FEB6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24E6-8A23-479F-B2D1-C4C289664DC8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4B83D-2DC1-6AA8-10A1-689B3B21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FCD57-7B67-6B13-A93B-1A352A8D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10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0B5C4-1C12-7F56-05AC-99397794D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VAGINA</a:t>
            </a:r>
          </a:p>
          <a:p>
            <a:pPr marL="0" indent="0" algn="ctr">
              <a:buNone/>
            </a:pPr>
            <a:r>
              <a:rPr lang="en-US" sz="5400" b="1" dirty="0"/>
              <a:t>(Slide 91 H&amp;E)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519666-485C-EED2-3670-FE42E448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72D8-1B38-42E1-A740-F8949515902B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BBA44-7683-92F6-CE52-F12DB750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1358A-607A-1842-D1AC-15BA7597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4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7FDC2-DD90-C760-5E26-182E8954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A319F-9C5E-A80D-EAFE-8E289C20F8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" b="23604"/>
          <a:stretch/>
        </p:blipFill>
        <p:spPr>
          <a:xfrm>
            <a:off x="1729947" y="365125"/>
            <a:ext cx="7426410" cy="628281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C8EF979-2719-03AB-5B10-809EF3D612CA}"/>
              </a:ext>
            </a:extLst>
          </p:cNvPr>
          <p:cNvSpPr/>
          <p:nvPr/>
        </p:nvSpPr>
        <p:spPr>
          <a:xfrm>
            <a:off x="1643449" y="3867665"/>
            <a:ext cx="1495167" cy="2471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1B2105-E947-00C2-AAA5-DA1A929B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DFEA-2BD4-46B7-B9D7-1B5F5FD206A2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438EF-5A4E-320B-8B49-CDD439A32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BADF-05C6-F360-A64D-B8CC3664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80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5ABD-5C29-6617-0DB1-BD9CF134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9D1AE7-D364-5086-85DD-F002E2EC9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/>
          <a:stretch/>
        </p:blipFill>
        <p:spPr>
          <a:xfrm rot="5400000">
            <a:off x="3583599" y="-1272884"/>
            <a:ext cx="6029821" cy="968770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66CCBB-64D4-F043-6B30-8A350AF21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6C7E-AFC5-4A11-A293-487880A7480D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5EF01-D284-65D1-871A-2052F417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F3542-AA4E-3C32-76C6-B7B4B5E2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69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249-B1D3-BD3E-6971-539C35E1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A29D03-34C4-E657-62D3-18770FCB2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97213" y="-759943"/>
            <a:ext cx="5090983" cy="911929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D2AD112-DF73-A4B2-59DA-F52381E65C45}"/>
              </a:ext>
            </a:extLst>
          </p:cNvPr>
          <p:cNvSpPr/>
          <p:nvPr/>
        </p:nvSpPr>
        <p:spPr>
          <a:xfrm>
            <a:off x="5572897" y="469557"/>
            <a:ext cx="358346" cy="98854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46D6E-FE4A-BEFE-050E-7A8DC34CBF51}"/>
              </a:ext>
            </a:extLst>
          </p:cNvPr>
          <p:cNvSpPr txBox="1"/>
          <p:nvPr/>
        </p:nvSpPr>
        <p:spPr>
          <a:xfrm>
            <a:off x="9403496" y="1840635"/>
            <a:ext cx="293862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What shape </a:t>
            </a:r>
          </a:p>
          <a:p>
            <a:r>
              <a:rPr lang="en-US" sz="3600" b="1" dirty="0"/>
              <a:t>are the top </a:t>
            </a:r>
          </a:p>
          <a:p>
            <a:r>
              <a:rPr lang="en-US" sz="3600" b="1" dirty="0"/>
              <a:t>most cells?</a:t>
            </a:r>
          </a:p>
          <a:p>
            <a:r>
              <a:rPr lang="en-US" sz="3600" b="1" dirty="0"/>
              <a:t>What Type</a:t>
            </a:r>
          </a:p>
          <a:p>
            <a:r>
              <a:rPr lang="en-US" sz="3600" b="1" dirty="0"/>
              <a:t>Of epithelium </a:t>
            </a:r>
          </a:p>
          <a:p>
            <a:r>
              <a:rPr lang="en-US" sz="3600" b="1" dirty="0"/>
              <a:t>Is it?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1D464-B196-3709-8563-87B27E72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D162-9EC5-4208-8FA6-5A825F09D8CB}" type="datetime1">
              <a:rPr lang="en-US" smtClean="0"/>
              <a:t>18-May-23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1E9C90-210B-AC4C-983C-FC5FC132B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66E4EC-109B-F9A5-1EA9-38EFDA19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88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3CAC4-6980-EA46-83A9-C7D263F81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SKIN OF THE HEEL</a:t>
            </a:r>
          </a:p>
          <a:p>
            <a:pPr marL="0" indent="0" algn="ctr">
              <a:buNone/>
            </a:pPr>
            <a:r>
              <a:rPr lang="en-US" sz="5400" b="1" dirty="0"/>
              <a:t>(Slide 36)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E7796-67F5-0F9D-5BDC-E80F9407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78E40-C31E-4D2D-B5B2-E8134E34BA00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99995-A9BD-DA9F-DBAE-C2657237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895B8-A607-0153-42B1-DDA71A67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06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A5FB3-8751-9318-0721-E65F1C09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D959EE2-6C37-A54D-8BE7-2028DBEAD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4795"/>
          <a:stretch/>
        </p:blipFill>
        <p:spPr>
          <a:xfrm>
            <a:off x="2075935" y="568411"/>
            <a:ext cx="8674443" cy="6190735"/>
          </a:xfr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F64556F0-78C8-B4D3-BF46-50076215E6EB}"/>
              </a:ext>
            </a:extLst>
          </p:cNvPr>
          <p:cNvSpPr/>
          <p:nvPr/>
        </p:nvSpPr>
        <p:spPr>
          <a:xfrm>
            <a:off x="8316097" y="365125"/>
            <a:ext cx="296562" cy="58634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39BE64-883D-4583-E053-EDCD4DE6244E}"/>
              </a:ext>
            </a:extLst>
          </p:cNvPr>
          <p:cNvSpPr txBox="1"/>
          <p:nvPr/>
        </p:nvSpPr>
        <p:spPr>
          <a:xfrm>
            <a:off x="370703" y="4040251"/>
            <a:ext cx="1665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Keratin </a:t>
            </a:r>
          </a:p>
          <a:p>
            <a:r>
              <a:rPr lang="en-US" sz="3600" b="1" dirty="0"/>
              <a:t>layer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E40BBF-9070-B594-A851-C4F128614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E-1BE8-416D-82A0-62F5509DC826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65DDB-96E4-7F4D-4B0C-E89AC2F0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AA2C2-7F31-FDF0-FDB1-5C089F76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5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D85C3E-CECC-0F60-0C92-687957BE8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48"/>
          <a:stretch/>
        </p:blipFill>
        <p:spPr>
          <a:xfrm>
            <a:off x="2310714" y="1136822"/>
            <a:ext cx="7858896" cy="549875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D9FA9D4-7851-87D6-2444-B223E1188D2D}"/>
              </a:ext>
            </a:extLst>
          </p:cNvPr>
          <p:cNvSpPr/>
          <p:nvPr/>
        </p:nvSpPr>
        <p:spPr>
          <a:xfrm>
            <a:off x="7216346" y="518984"/>
            <a:ext cx="333632" cy="95147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6C112-11F6-4D6C-36DB-1C7956866B71}"/>
              </a:ext>
            </a:extLst>
          </p:cNvPr>
          <p:cNvSpPr txBox="1"/>
          <p:nvPr/>
        </p:nvSpPr>
        <p:spPr>
          <a:xfrm>
            <a:off x="1062681" y="741405"/>
            <a:ext cx="978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MP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E3B2A-8A97-0E02-374A-A40C1D70C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CC2A-084B-4A27-8500-6723905E1DFF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A1D0E-2A3A-9DAB-B91C-5A44D036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D7851-DCB6-0CDD-43CF-DAE91F5F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24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2DB4-FC33-2A14-8194-603E17E6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C7AAC-2C49-D467-AD82-A2C82ADFA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1"/>
          <a:stretch/>
        </p:blipFill>
        <p:spPr>
          <a:xfrm>
            <a:off x="1594023" y="729049"/>
            <a:ext cx="8217242" cy="612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B8DAEB-C85B-D4F8-B751-4B19F29493A3}"/>
              </a:ext>
            </a:extLst>
          </p:cNvPr>
          <p:cNvSpPr txBox="1"/>
          <p:nvPr/>
        </p:nvSpPr>
        <p:spPr>
          <a:xfrm>
            <a:off x="9811265" y="729049"/>
            <a:ext cx="222048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Are you </a:t>
            </a:r>
          </a:p>
          <a:p>
            <a:r>
              <a:rPr lang="en-US" sz="3200" b="1" dirty="0"/>
              <a:t>able to </a:t>
            </a:r>
          </a:p>
          <a:p>
            <a:r>
              <a:rPr lang="en-US" sz="3200" b="1" dirty="0"/>
              <a:t>appreciate </a:t>
            </a:r>
          </a:p>
          <a:p>
            <a:r>
              <a:rPr lang="en-US" sz="3200" b="1" dirty="0"/>
              <a:t>the </a:t>
            </a:r>
          </a:p>
          <a:p>
            <a:r>
              <a:rPr lang="en-US" sz="3200" b="1" dirty="0"/>
              <a:t>Keratin </a:t>
            </a:r>
          </a:p>
          <a:p>
            <a:r>
              <a:rPr lang="en-US" sz="3200" b="1" dirty="0"/>
              <a:t>layer </a:t>
            </a:r>
          </a:p>
          <a:p>
            <a:r>
              <a:rPr lang="en-US" sz="3200" b="1" dirty="0"/>
              <a:t>above</a:t>
            </a:r>
          </a:p>
          <a:p>
            <a:r>
              <a:rPr lang="en-US" sz="3200" b="1" dirty="0"/>
              <a:t>the </a:t>
            </a:r>
          </a:p>
          <a:p>
            <a:r>
              <a:rPr lang="en-US" sz="3200" b="1" dirty="0"/>
              <a:t>Epithelium?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91CAB4A-7E55-4889-1372-1190D304FAA4}"/>
              </a:ext>
            </a:extLst>
          </p:cNvPr>
          <p:cNvSpPr/>
          <p:nvPr/>
        </p:nvSpPr>
        <p:spPr>
          <a:xfrm>
            <a:off x="3670300" y="584200"/>
            <a:ext cx="254000" cy="12319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2FED5-D059-B760-71B8-9DE39E80D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5DE3-8DB4-442F-8F8E-B4A42EBB7FC7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C2F7B-E56A-BF8C-DA1D-392FE51B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0100-CC55-CC36-CCB7-32AB7CCA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89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143EA3-3382-E4AA-8AE2-28F49C1F7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778" y="420130"/>
            <a:ext cx="8303740" cy="643787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08929805-606C-A9CF-5CBA-81986F2BB2AB}"/>
              </a:ext>
            </a:extLst>
          </p:cNvPr>
          <p:cNvSpPr/>
          <p:nvPr/>
        </p:nvSpPr>
        <p:spPr>
          <a:xfrm>
            <a:off x="8056605" y="0"/>
            <a:ext cx="296563" cy="97618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9391B-88C6-96E1-099F-E957B2C10A47}"/>
              </a:ext>
            </a:extLst>
          </p:cNvPr>
          <p:cNvSpPr txBox="1"/>
          <p:nvPr/>
        </p:nvSpPr>
        <p:spPr>
          <a:xfrm>
            <a:off x="383059" y="3632886"/>
            <a:ext cx="16291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Thick </a:t>
            </a:r>
          </a:p>
          <a:p>
            <a:r>
              <a:rPr lang="en-US" sz="3600" b="1" dirty="0"/>
              <a:t>keratin </a:t>
            </a:r>
          </a:p>
          <a:p>
            <a:r>
              <a:rPr lang="en-US" sz="3600" b="1" dirty="0"/>
              <a:t>layer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85F2C-AEBC-40CC-3563-C52A3808C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4618B-52E8-4D17-85F2-5E50A4E82CD2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221BE-8DCE-B8FC-D045-2B339F82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05CB1-8A00-11D2-15F9-D0D9DC92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9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D6B87-7A69-703B-8CF6-0ADFF8893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SIMPLE CUBOIDAL EPITHELIUM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F1E09-D283-1994-301E-BEBB60AE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697A-DCB5-400C-88C6-AC7730DBC518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7079E-3907-C88F-1C83-1BAC47A74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3F81E-0333-33CC-4532-FE91D218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2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6FCF-4962-5777-EA6B-0B1F56617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tissue is a group of cells that perform a similar function</a:t>
            </a:r>
          </a:p>
          <a:p>
            <a:r>
              <a:rPr lang="en-US" sz="3600" dirty="0"/>
              <a:t>There are 4 tissue types in the body: </a:t>
            </a:r>
            <a:r>
              <a:rPr lang="en-US" sz="3600" b="1" dirty="0"/>
              <a:t>epithelial tissue, connective tissue, muscle tissue and nerve tissue.</a:t>
            </a:r>
          </a:p>
          <a:p>
            <a:r>
              <a:rPr lang="en-US" sz="3600" dirty="0"/>
              <a:t>These tissues have features that are unique to them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CD6A7-840A-EC95-14EA-1B092F16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89D8-9396-44B7-BE1F-10E5D367273F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B0A66-EBA7-5DF3-12F6-0A8083F8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3D2FD-13A6-E30D-FF10-DD3C1181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55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7CAC-6019-787E-5A35-35EC68086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This epithelia is made up square shaped cells.</a:t>
            </a:r>
          </a:p>
          <a:p>
            <a:r>
              <a:rPr lang="en-US" sz="3600" dirty="0"/>
              <a:t>This epithelia is responsible for secretory functions</a:t>
            </a:r>
          </a:p>
          <a:p>
            <a:r>
              <a:rPr lang="en-US" sz="3600" dirty="0"/>
              <a:t> Common sites: </a:t>
            </a:r>
            <a:r>
              <a:rPr lang="en-US" sz="3600" b="1" dirty="0"/>
              <a:t>Glands, renal tubules in the kidney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0A30A-D253-4C6F-C986-0B56757D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3F12F-85AB-4190-8B67-1B64A1D733A3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B0965-D272-6C7B-6D1F-4C28AE71D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DCBF7-6B23-29D6-530C-E594E752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8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08145-3954-FEA8-3D90-07FB132D3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KIDNEY</a:t>
            </a:r>
          </a:p>
          <a:p>
            <a:pPr marL="0" indent="0" algn="ctr">
              <a:buNone/>
            </a:pPr>
            <a:r>
              <a:rPr lang="en-US" sz="5400" b="1" dirty="0"/>
              <a:t>(Slide 74 H&amp;E)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A1930-FCF3-0A6E-AA06-864A65B9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1A87-2C34-4C9F-8A82-5C69829DBEB0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ECAFD-3EB5-AEAF-7B82-A4EAD278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29094-F229-DA60-9C3C-D58D014D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9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311F-D714-6F03-5883-BEBDA33F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0568E3-89B4-2F80-1F05-C77DCB9B6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/>
          <a:stretch/>
        </p:blipFill>
        <p:spPr>
          <a:xfrm>
            <a:off x="2360142" y="197708"/>
            <a:ext cx="6907426" cy="6487297"/>
          </a:xfr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8B7DF81-04E1-BCA0-4341-FDA926D3A942}"/>
              </a:ext>
            </a:extLst>
          </p:cNvPr>
          <p:cNvSpPr/>
          <p:nvPr/>
        </p:nvSpPr>
        <p:spPr>
          <a:xfrm>
            <a:off x="4139514" y="2150076"/>
            <a:ext cx="1260389" cy="29656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D767A-011D-6BAF-8555-D1BD034A338B}"/>
              </a:ext>
            </a:extLst>
          </p:cNvPr>
          <p:cNvSpPr txBox="1"/>
          <p:nvPr/>
        </p:nvSpPr>
        <p:spPr>
          <a:xfrm>
            <a:off x="259492" y="3880022"/>
            <a:ext cx="1620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Renal </a:t>
            </a:r>
          </a:p>
          <a:p>
            <a:r>
              <a:rPr lang="en-US" sz="3600" b="1" dirty="0"/>
              <a:t>tubules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B8C4A-01BE-24E7-FA6C-7527D972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A2B9-6558-46D7-90D9-526EB6BA7A2B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B8715-97EE-D785-3A09-C7511CD1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2312B-34A7-7E06-96E6-D9FA9EB9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3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71FE6-C35C-B4ED-02CF-BCEE703BA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D6090-FEBE-41BA-B4FA-18E4517FC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65"/>
          <a:stretch/>
        </p:blipFill>
        <p:spPr>
          <a:xfrm>
            <a:off x="2545493" y="172996"/>
            <a:ext cx="7203988" cy="652436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E2979ED-2ED6-D36F-825C-76E95CCBFD46}"/>
              </a:ext>
            </a:extLst>
          </p:cNvPr>
          <p:cNvSpPr/>
          <p:nvPr/>
        </p:nvSpPr>
        <p:spPr>
          <a:xfrm>
            <a:off x="5993027" y="4287794"/>
            <a:ext cx="1173892" cy="16063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4DD8FA-5360-0833-0BCF-450D1E683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64EAE-5912-4D11-B878-68F5F0D06A62}" type="datetime1">
              <a:rPr lang="en-US" smtClean="0"/>
              <a:t>18-May-23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7C097-8CAA-FD47-AFF9-1EFB7A8D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7E08A-0DF7-4E04-1DFE-C6AA0CB0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0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86A0-9B42-7554-4C52-1E1EC7FD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60D78-C331-7200-21E4-6B7C25C0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 b="12352"/>
          <a:stretch/>
        </p:blipFill>
        <p:spPr>
          <a:xfrm>
            <a:off x="1940010" y="129746"/>
            <a:ext cx="7389341" cy="6598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411377-3C01-A0EF-7BC7-53575D273ECB}"/>
              </a:ext>
            </a:extLst>
          </p:cNvPr>
          <p:cNvSpPr txBox="1"/>
          <p:nvPr/>
        </p:nvSpPr>
        <p:spPr>
          <a:xfrm>
            <a:off x="9329351" y="704335"/>
            <a:ext cx="274408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Can you </a:t>
            </a:r>
          </a:p>
          <a:p>
            <a:r>
              <a:rPr lang="en-US" sz="3200" b="1" dirty="0"/>
              <a:t>appreciate the </a:t>
            </a:r>
          </a:p>
          <a:p>
            <a:r>
              <a:rPr lang="en-US" sz="3200" b="1" dirty="0"/>
              <a:t>Simple</a:t>
            </a:r>
          </a:p>
          <a:p>
            <a:r>
              <a:rPr lang="en-US" sz="3200" b="1" dirty="0"/>
              <a:t>Cuboidal </a:t>
            </a:r>
          </a:p>
          <a:p>
            <a:r>
              <a:rPr lang="en-US" sz="3200" b="1" dirty="0"/>
              <a:t>epithelium</a:t>
            </a:r>
          </a:p>
          <a:p>
            <a:r>
              <a:rPr lang="en-US" sz="3200" b="1" dirty="0"/>
              <a:t>Of the renal </a:t>
            </a:r>
          </a:p>
          <a:p>
            <a:r>
              <a:rPr lang="en-US" sz="3200" b="1" dirty="0"/>
              <a:t>Tubules?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48AE9DC-FFE2-4F33-9034-21DA3DDB9FC7}"/>
              </a:ext>
            </a:extLst>
          </p:cNvPr>
          <p:cNvSpPr/>
          <p:nvPr/>
        </p:nvSpPr>
        <p:spPr>
          <a:xfrm>
            <a:off x="1692876" y="2918202"/>
            <a:ext cx="1754660" cy="1255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A0AE631-17B6-834E-B297-6DF080385761}"/>
              </a:ext>
            </a:extLst>
          </p:cNvPr>
          <p:cNvSpPr/>
          <p:nvPr/>
        </p:nvSpPr>
        <p:spPr>
          <a:xfrm>
            <a:off x="4917989" y="4127157"/>
            <a:ext cx="3237470" cy="11660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04A62-444F-1D25-C397-8B3E92AE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5C304-B2C8-48AF-8B63-7C457C1DED10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00BC6-993E-EF05-C1E8-5AE76E3A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4B9CF-FA6B-E0F2-31B0-E19D3A5C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11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FE108-97C5-74D2-AB13-E4A2FED19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SIMPLE COLUMNAR EPITHELIUM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36566-FFF3-4985-41E3-27D7BB5BE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C13AA-F026-4D2B-BE2A-BF2717262FBC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FCFFFD-5E42-AFCA-7744-E2741113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FB685-C03C-3589-9D70-2A20AEAA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68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B887E-BD9B-7893-6265-60D0F0F1C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Made up of rectangular cells</a:t>
            </a:r>
          </a:p>
          <a:p>
            <a:r>
              <a:rPr lang="en-US" sz="3600" dirty="0"/>
              <a:t>These cells help in absorptive functions</a:t>
            </a:r>
          </a:p>
          <a:p>
            <a:r>
              <a:rPr lang="en-US" sz="3600" dirty="0"/>
              <a:t>Common sites: </a:t>
            </a:r>
            <a:r>
              <a:rPr lang="en-US" sz="3600" b="1" dirty="0"/>
              <a:t>Stomach, Small intestines, Colon, uterus</a:t>
            </a:r>
          </a:p>
          <a:p>
            <a:r>
              <a:rPr lang="en-US" sz="3600" dirty="0"/>
              <a:t>These cells have </a:t>
            </a:r>
            <a:r>
              <a:rPr lang="en-US" sz="3600" b="1" dirty="0"/>
              <a:t>nuclei on the base </a:t>
            </a:r>
            <a:r>
              <a:rPr lang="en-US" sz="3600" dirty="0"/>
              <a:t>and can have </a:t>
            </a:r>
            <a:r>
              <a:rPr lang="en-US" sz="3600" b="1" dirty="0"/>
              <a:t>cilia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57E47E-DB81-2D91-24DB-32F97FB1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CC598-3E37-4B58-BCDC-1A1445622850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81386-2103-4601-5E3F-0E5F4E33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D6711-605E-B965-1D60-3CC57096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17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63C59-1DDA-3EA0-FD23-B681B5901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ILEUM</a:t>
            </a:r>
          </a:p>
          <a:p>
            <a:pPr marL="0" indent="0" algn="ctr">
              <a:buNone/>
            </a:pPr>
            <a:r>
              <a:rPr lang="en-US" sz="5400" b="1" dirty="0"/>
              <a:t>(Slide 55 H&amp;E)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5DCEF-0B9D-AD61-EB60-C93A931D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68D8-1AF3-4D68-877E-DD2ADB1FE1A3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D91F5-4AEF-07F7-525C-61E45187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E840D-C05F-CA77-57F8-C0CB2C589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20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BD00-6678-F632-3AB4-6CC107D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F3F52A-3D82-D4B7-347C-A894BCDA4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0" b="22402"/>
          <a:stretch/>
        </p:blipFill>
        <p:spPr>
          <a:xfrm>
            <a:off x="2963562" y="229201"/>
            <a:ext cx="6586152" cy="6127750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07874E6-18D1-B745-DC39-E6752D1FA951}"/>
              </a:ext>
            </a:extLst>
          </p:cNvPr>
          <p:cNvSpPr/>
          <p:nvPr/>
        </p:nvSpPr>
        <p:spPr>
          <a:xfrm>
            <a:off x="2471350" y="4176584"/>
            <a:ext cx="2162433" cy="11121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09BD0-4F18-DF44-6DB1-D42672D7210B}"/>
              </a:ext>
            </a:extLst>
          </p:cNvPr>
          <p:cNvSpPr txBox="1"/>
          <p:nvPr/>
        </p:nvSpPr>
        <p:spPr>
          <a:xfrm>
            <a:off x="1558921" y="3853418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Villi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ED29B-2EC4-6516-77B3-FF878111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51ED-43D4-482C-8154-98F7C0561765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A1A17-B030-4215-866D-739A0408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5CAF9F-281F-3FE9-366C-F8515BF8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0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23BD-0890-82E8-E4DD-24C6D2FE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12E83F-F9A1-F50E-A4B9-66437781B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8"/>
          <a:stretch/>
        </p:blipFill>
        <p:spPr>
          <a:xfrm>
            <a:off x="3006810" y="523081"/>
            <a:ext cx="7175157" cy="6112497"/>
          </a:xfr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4313182-7168-4B0D-00CD-FFE7448C56D8}"/>
              </a:ext>
            </a:extLst>
          </p:cNvPr>
          <p:cNvSpPr/>
          <p:nvPr/>
        </p:nvSpPr>
        <p:spPr>
          <a:xfrm>
            <a:off x="2036804" y="2905177"/>
            <a:ext cx="1940011" cy="14694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0C8C7-13C1-1F76-0F32-39B77A1B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A62FA-99FD-441C-B11E-2189B0953DBC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561C3-9179-5325-E960-E7375047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1564B-D42B-2865-980D-56D4A0EB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6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820E0E-FD52-B2CF-C748-26F10B803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3" b="28081"/>
          <a:stretch/>
        </p:blipFill>
        <p:spPr>
          <a:xfrm>
            <a:off x="0" y="0"/>
            <a:ext cx="12192000" cy="6857999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B826C-A779-3B40-4239-1E4C96A4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3BC9-6C79-45DF-B1F4-FABC5EF5180D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7A1632-18ED-C353-9194-27517DFA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31A93-7F62-D113-16DE-A80CFCF49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65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3327-C46D-3A86-5610-0E14BFB41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1B6EBF-5E84-A730-96C1-D1D939D2F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6"/>
          <a:stretch/>
        </p:blipFill>
        <p:spPr>
          <a:xfrm>
            <a:off x="1668163" y="271849"/>
            <a:ext cx="7562334" cy="647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96670-8E1A-95D9-E00E-B216B0534BF2}"/>
              </a:ext>
            </a:extLst>
          </p:cNvPr>
          <p:cNvSpPr txBox="1"/>
          <p:nvPr/>
        </p:nvSpPr>
        <p:spPr>
          <a:xfrm>
            <a:off x="9230497" y="1223320"/>
            <a:ext cx="302839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Are you able to </a:t>
            </a:r>
          </a:p>
          <a:p>
            <a:r>
              <a:rPr lang="en-US" sz="3200" b="1" dirty="0"/>
              <a:t>Appreciate the </a:t>
            </a:r>
          </a:p>
          <a:p>
            <a:r>
              <a:rPr lang="en-US" sz="3200" b="1" dirty="0"/>
              <a:t>columnar </a:t>
            </a:r>
          </a:p>
          <a:p>
            <a:r>
              <a:rPr lang="en-US" sz="3200" b="1" dirty="0"/>
              <a:t>epithelium as </a:t>
            </a:r>
          </a:p>
          <a:p>
            <a:r>
              <a:rPr lang="en-US" sz="3200" b="1" dirty="0"/>
              <a:t>well as Cilia on </a:t>
            </a:r>
          </a:p>
          <a:p>
            <a:r>
              <a:rPr lang="en-US" sz="3200" b="1" dirty="0"/>
              <a:t>the apical </a:t>
            </a:r>
          </a:p>
          <a:p>
            <a:r>
              <a:rPr lang="en-US" sz="3200" b="1" dirty="0"/>
              <a:t>part of the cells?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D479557-8759-1841-5A79-225D3C4F5A57}"/>
              </a:ext>
            </a:extLst>
          </p:cNvPr>
          <p:cNvSpPr/>
          <p:nvPr/>
        </p:nvSpPr>
        <p:spPr>
          <a:xfrm>
            <a:off x="1124465" y="3867665"/>
            <a:ext cx="1668162" cy="18535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383029D-1065-3218-614B-91FA5395DB54}"/>
              </a:ext>
            </a:extLst>
          </p:cNvPr>
          <p:cNvSpPr/>
          <p:nvPr/>
        </p:nvSpPr>
        <p:spPr>
          <a:xfrm>
            <a:off x="4732638" y="365125"/>
            <a:ext cx="185351" cy="52456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3231E-8C40-27AA-FF8B-F8DF04FD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E6821-65E0-4215-A8B2-355C92218EF0}" type="datetime1">
              <a:rPr lang="en-US" smtClean="0"/>
              <a:t>18-May-23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85235-CC54-0B28-7F60-2BA411BB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D22E3-8480-5FAC-D9BD-24C73DC8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10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9BA06-93AE-00B8-BF5E-92E7443E3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PSEUDOSTRATIFIED COLUMNAR EPITHELIUM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3C2178-C3D8-8646-C583-696C51F50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3FD7-5272-42FD-990F-0C7E82DED41C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7B383-F01A-2738-61E3-14B2A928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E9F8A-E0E9-D1A0-368B-94F6944F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05D6E-54FA-A7FF-1A56-8C56F504F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Columnar cells with </a:t>
            </a:r>
            <a:r>
              <a:rPr lang="en-US" sz="3600" b="1" dirty="0"/>
              <a:t>irregularly arranged nuclei (appear to be at different levels) but all the cells attach at the basement membrane</a:t>
            </a:r>
          </a:p>
          <a:p>
            <a:r>
              <a:rPr lang="en-US" sz="3600" dirty="0"/>
              <a:t>This epithelia lines the airway i.e. trachea, bronchus and is also found in the epididymis. </a:t>
            </a:r>
          </a:p>
          <a:p>
            <a:r>
              <a:rPr lang="en-US" sz="3600" dirty="0"/>
              <a:t>It can have either </a:t>
            </a:r>
            <a:r>
              <a:rPr lang="en-US" sz="3600" b="1" dirty="0"/>
              <a:t>cilia</a:t>
            </a:r>
            <a:r>
              <a:rPr lang="en-US" sz="3600" dirty="0"/>
              <a:t> (airway) or </a:t>
            </a:r>
            <a:r>
              <a:rPr lang="en-US" sz="3600" b="1" dirty="0"/>
              <a:t>stereocilia</a:t>
            </a:r>
            <a:r>
              <a:rPr lang="en-US" sz="3600" dirty="0"/>
              <a:t> (epididymis)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85FE6-A0A1-25B7-A2FA-96980721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9E6FB-6450-423E-B830-1E565E08A44C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0944A-22EC-5938-5044-4DC3814D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DEFBC-2296-77B3-422C-902A67C4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23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6DFE0-F0D1-1AA0-4C84-7ED5F3BA9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TRACHEA</a:t>
            </a:r>
          </a:p>
          <a:p>
            <a:pPr marL="0" indent="0" algn="ctr">
              <a:buNone/>
            </a:pPr>
            <a:r>
              <a:rPr lang="en-US" sz="5400" b="1" dirty="0"/>
              <a:t>(Slide 72 H&amp;E)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DA3E61-3F20-45C4-2146-1E4931099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299FF-A24C-423D-86B5-DB944C8AC053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7F28-ECED-BB00-EB84-7B3A3C18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8946F-BB6F-31C8-2FE5-EAD4925F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0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D43B-24A5-C676-280B-82374B5E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059B23-3457-62DF-8373-D4B536A3E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071" y="365125"/>
            <a:ext cx="7624118" cy="628281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FAE6882-744A-6693-D752-1254C626F2A8}"/>
              </a:ext>
            </a:extLst>
          </p:cNvPr>
          <p:cNvSpPr/>
          <p:nvPr/>
        </p:nvSpPr>
        <p:spPr>
          <a:xfrm>
            <a:off x="1717589" y="2817341"/>
            <a:ext cx="2631989" cy="13592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C7063-00AF-11D3-5DBD-375A91B364AD}"/>
              </a:ext>
            </a:extLst>
          </p:cNvPr>
          <p:cNvSpPr txBox="1"/>
          <p:nvPr/>
        </p:nvSpPr>
        <p:spPr>
          <a:xfrm>
            <a:off x="496294" y="2555731"/>
            <a:ext cx="119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Lumen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EB998-BFA5-0287-8459-5F663C06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EECB-2FC5-4BD3-813F-B1D7CE274ADB}" type="datetime1">
              <a:rPr lang="en-US" smtClean="0"/>
              <a:t>18-May-23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E36D0D-1CA9-8BF9-A409-759ECEE9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8F6945-1DA2-6FA9-C408-57741F1B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7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D109-4C16-ACA6-56CD-1DFD0DB8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ED320-17A8-E6E8-3495-C4EDD7A0A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216" y="259492"/>
            <a:ext cx="7512908" cy="646258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76D90C3-3973-92BA-9693-DE6051BF44AA}"/>
              </a:ext>
            </a:extLst>
          </p:cNvPr>
          <p:cNvSpPr/>
          <p:nvPr/>
        </p:nvSpPr>
        <p:spPr>
          <a:xfrm>
            <a:off x="2224216" y="1458097"/>
            <a:ext cx="1408670" cy="23259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3283D61-9882-0F38-97A7-C6DC82BE6038}"/>
              </a:ext>
            </a:extLst>
          </p:cNvPr>
          <p:cNvSpPr/>
          <p:nvPr/>
        </p:nvSpPr>
        <p:spPr>
          <a:xfrm>
            <a:off x="1643449" y="5795319"/>
            <a:ext cx="2458994" cy="23259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30738-5EFB-C48F-E949-4C7506DE9F4E}"/>
              </a:ext>
            </a:extLst>
          </p:cNvPr>
          <p:cNvSpPr txBox="1"/>
          <p:nvPr/>
        </p:nvSpPr>
        <p:spPr>
          <a:xfrm>
            <a:off x="467004" y="1252941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Epithelium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09EE6-B98E-AB92-1FE8-E67310AB46A0}"/>
              </a:ext>
            </a:extLst>
          </p:cNvPr>
          <p:cNvSpPr txBox="1"/>
          <p:nvPr/>
        </p:nvSpPr>
        <p:spPr>
          <a:xfrm>
            <a:off x="177535" y="5650004"/>
            <a:ext cx="1508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Cartilage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11B5B-03D1-6830-8C15-351ADD62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44CE-CE53-46AF-927B-19F7A7356805}" type="datetime1">
              <a:rPr lang="en-US" smtClean="0"/>
              <a:t>18-May-23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7CF869C-C8C2-D62B-C06F-DE533A0D8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21A8A2-A1B9-6C1B-D22B-7D5D71CF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48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F303-1742-5FFE-1877-0C7A61BE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280402-8E75-B44E-3D95-1F84614D7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/>
          <a:stretch/>
        </p:blipFill>
        <p:spPr>
          <a:xfrm>
            <a:off x="1902941" y="365124"/>
            <a:ext cx="6462583" cy="6356951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A9CFF90-86E2-9EC9-CF1B-C1140D01C6D6}"/>
              </a:ext>
            </a:extLst>
          </p:cNvPr>
          <p:cNvSpPr/>
          <p:nvPr/>
        </p:nvSpPr>
        <p:spPr>
          <a:xfrm>
            <a:off x="488092" y="3429000"/>
            <a:ext cx="2014151" cy="16063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47D330E-FA16-E8D7-5BEA-90F36D91DB7A}"/>
              </a:ext>
            </a:extLst>
          </p:cNvPr>
          <p:cNvSpPr/>
          <p:nvPr/>
        </p:nvSpPr>
        <p:spPr>
          <a:xfrm flipH="1">
            <a:off x="4275436" y="1964723"/>
            <a:ext cx="123568" cy="85261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88FA802-4FE2-3979-BE5E-B70FF8324E8B}"/>
              </a:ext>
            </a:extLst>
          </p:cNvPr>
          <p:cNvSpPr/>
          <p:nvPr/>
        </p:nvSpPr>
        <p:spPr>
          <a:xfrm>
            <a:off x="8061753" y="1853512"/>
            <a:ext cx="1198606" cy="22242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5E3F4-98E0-F4EE-8FE1-07C11167DFE3}"/>
              </a:ext>
            </a:extLst>
          </p:cNvPr>
          <p:cNvSpPr txBox="1"/>
          <p:nvPr/>
        </p:nvSpPr>
        <p:spPr>
          <a:xfrm>
            <a:off x="3941117" y="1490929"/>
            <a:ext cx="817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Cilia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B3A61-28C3-633B-2B6F-40A3243C4D7F}"/>
              </a:ext>
            </a:extLst>
          </p:cNvPr>
          <p:cNvSpPr txBox="1"/>
          <p:nvPr/>
        </p:nvSpPr>
        <p:spPr>
          <a:xfrm>
            <a:off x="0" y="3020379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Epithelium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D87B9-D7D8-AF84-5A4C-62A367DB4E0C}"/>
              </a:ext>
            </a:extLst>
          </p:cNvPr>
          <p:cNvSpPr txBox="1"/>
          <p:nvPr/>
        </p:nvSpPr>
        <p:spPr>
          <a:xfrm>
            <a:off x="8416078" y="990834"/>
            <a:ext cx="1872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Basement membrane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6E46F-9E0B-2671-0999-603EE160038B}"/>
              </a:ext>
            </a:extLst>
          </p:cNvPr>
          <p:cNvSpPr txBox="1"/>
          <p:nvPr/>
        </p:nvSpPr>
        <p:spPr>
          <a:xfrm>
            <a:off x="8469575" y="2817340"/>
            <a:ext cx="3844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Observe the levels </a:t>
            </a:r>
          </a:p>
          <a:p>
            <a:r>
              <a:rPr lang="en-US" sz="3200" b="1" dirty="0"/>
              <a:t>of the nuclei? what </a:t>
            </a:r>
          </a:p>
          <a:p>
            <a:r>
              <a:rPr lang="en-US" sz="3200" b="1" dirty="0"/>
              <a:t>type of epithelium </a:t>
            </a:r>
          </a:p>
          <a:p>
            <a:r>
              <a:rPr lang="en-US" sz="3200" b="1" dirty="0"/>
              <a:t>is this?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105B23-2EB7-0124-5C28-DF0D506E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7BBC4-2E91-4AA8-A376-35C3DCCB5BD1}" type="datetime1">
              <a:rPr lang="en-US" smtClean="0"/>
              <a:t>18-May-23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27F266-914F-8157-0581-32CDF5E9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95D11-BA21-B880-CB81-6945CD37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72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FDE9-8381-2775-7F5F-1B100C47A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EPIDIDYMIS</a:t>
            </a:r>
          </a:p>
          <a:p>
            <a:pPr marL="0" indent="0" algn="ctr">
              <a:buNone/>
            </a:pPr>
            <a:r>
              <a:rPr lang="en-US" sz="5400" b="1" dirty="0"/>
              <a:t>(Slide H9.42 H&amp;E)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C3AD6-4BA3-EBBD-FDA2-090C4EF8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2821-50C7-4952-ABFB-918899CEB8F2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5152B-0974-EB04-7EA6-8179F18C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FCFC9-0987-5312-1CF9-DD118B59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72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5620-F353-BA1B-3C14-63945299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07CE8F-DB85-9845-AEAB-49080771B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56" b="30069"/>
          <a:stretch/>
        </p:blipFill>
        <p:spPr>
          <a:xfrm>
            <a:off x="2088292" y="222422"/>
            <a:ext cx="7389340" cy="648729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444D8C-BA4F-409C-EC08-98376C52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882F0-A856-403C-95B4-9D65652EA7DF}" type="datetime1">
              <a:rPr lang="en-US" smtClean="0"/>
              <a:t>18-May-23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DA233-1C31-7ABB-787B-E8E4940C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3DA42-7932-7F26-8E59-E7BCE0AB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24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6787-2BD2-D301-B821-7BC9779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10F44F-9B51-A8F6-E0C8-4E1A7A291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53" b="3375"/>
          <a:stretch/>
        </p:blipFill>
        <p:spPr>
          <a:xfrm>
            <a:off x="2388973" y="160638"/>
            <a:ext cx="7414054" cy="653672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1A5CE27-B0C3-ED18-BA40-B6A544A8D571}"/>
              </a:ext>
            </a:extLst>
          </p:cNvPr>
          <p:cNvSpPr/>
          <p:nvPr/>
        </p:nvSpPr>
        <p:spPr>
          <a:xfrm>
            <a:off x="2388973" y="3274541"/>
            <a:ext cx="1812324" cy="15445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8C503-BE62-413D-A0CD-A7BD0B47E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B16D-34CD-41ED-B4FE-C3B270E7D841}" type="datetime1">
              <a:rPr lang="en-US" smtClean="0"/>
              <a:t>18-May-23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3017D-AC84-E37E-9A85-6FAC84A2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F7F79-B2F1-A778-639E-86A98633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2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2F1D4-8697-A1B9-CBE9-C7B533D1D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EPITHELIAL TISSUE</a:t>
            </a:r>
          </a:p>
          <a:p>
            <a:pPr marL="0" indent="0" algn="ctr">
              <a:buNone/>
            </a:pPr>
            <a:r>
              <a:rPr lang="en-US" sz="5400" b="1" dirty="0"/>
              <a:t>(Covering epithelium)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C5859-E3B5-6766-59FB-02229736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4D63D-6696-4BCC-BBA2-DB801DC90DE4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C7338-42E6-D87B-3FFB-87F78217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2FE2F-8C57-00F9-1C20-8919FFA8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06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941DB-C167-FB02-019D-9FF52E20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C2D11-4E7B-39FE-AED0-BB1D935E8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b="10475"/>
          <a:stretch/>
        </p:blipFill>
        <p:spPr>
          <a:xfrm>
            <a:off x="2108200" y="123568"/>
            <a:ext cx="6133757" cy="6586151"/>
          </a:xfr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A4F2A64-ED1D-D9C7-EF80-5B0C4DBA7A6E}"/>
              </a:ext>
            </a:extLst>
          </p:cNvPr>
          <p:cNvSpPr/>
          <p:nvPr/>
        </p:nvSpPr>
        <p:spPr>
          <a:xfrm>
            <a:off x="1173892" y="4127157"/>
            <a:ext cx="1878227" cy="2347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EE7530D5-9C76-CEBD-9A0E-F7653C8E2095}"/>
              </a:ext>
            </a:extLst>
          </p:cNvPr>
          <p:cNvSpPr/>
          <p:nvPr/>
        </p:nvSpPr>
        <p:spPr>
          <a:xfrm>
            <a:off x="7352270" y="1890583"/>
            <a:ext cx="1779373" cy="16063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61825-0F72-3DEB-42B0-869012E7660B}"/>
              </a:ext>
            </a:extLst>
          </p:cNvPr>
          <p:cNvSpPr txBox="1"/>
          <p:nvPr/>
        </p:nvSpPr>
        <p:spPr>
          <a:xfrm>
            <a:off x="8213122" y="1521251"/>
            <a:ext cx="2139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Spermatozoa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CD684D-E781-8566-E153-866902685C7C}"/>
              </a:ext>
            </a:extLst>
          </p:cNvPr>
          <p:cNvSpPr txBox="1"/>
          <p:nvPr/>
        </p:nvSpPr>
        <p:spPr>
          <a:xfrm>
            <a:off x="426121" y="3721326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Epithelium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0430C94-DD30-30D3-0FA9-12F9C15C24AC}"/>
              </a:ext>
            </a:extLst>
          </p:cNvPr>
          <p:cNvSpPr/>
          <p:nvPr/>
        </p:nvSpPr>
        <p:spPr>
          <a:xfrm>
            <a:off x="7846541" y="1136822"/>
            <a:ext cx="1112108" cy="18453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FCAC85-59D6-B149-2C58-A02B24A6A159}"/>
              </a:ext>
            </a:extLst>
          </p:cNvPr>
          <p:cNvSpPr txBox="1"/>
          <p:nvPr/>
        </p:nvSpPr>
        <p:spPr>
          <a:xfrm>
            <a:off x="8241956" y="783039"/>
            <a:ext cx="1715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stereocilia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2FEC9-8DFB-2C02-5ACA-60B413054B28}"/>
              </a:ext>
            </a:extLst>
          </p:cNvPr>
          <p:cNvSpPr txBox="1"/>
          <p:nvPr/>
        </p:nvSpPr>
        <p:spPr>
          <a:xfrm>
            <a:off x="8241956" y="2988885"/>
            <a:ext cx="415094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Observe that both cilia </a:t>
            </a:r>
          </a:p>
          <a:p>
            <a:r>
              <a:rPr lang="en-US" sz="3200" b="1" dirty="0"/>
              <a:t>and Stereocilia are </a:t>
            </a:r>
          </a:p>
          <a:p>
            <a:r>
              <a:rPr lang="en-US" sz="3200" b="1" dirty="0"/>
              <a:t>located on the apical </a:t>
            </a:r>
          </a:p>
          <a:p>
            <a:r>
              <a:rPr lang="en-US" sz="3200" b="1" dirty="0"/>
              <a:t>Portion of the cell. </a:t>
            </a:r>
          </a:p>
          <a:p>
            <a:r>
              <a:rPr lang="en-US" sz="3200" b="1" dirty="0"/>
              <a:t>Observe that </a:t>
            </a:r>
          </a:p>
          <a:p>
            <a:r>
              <a:rPr lang="en-US" sz="3200" b="1" dirty="0"/>
              <a:t>Stereocilia Is longer </a:t>
            </a:r>
          </a:p>
          <a:p>
            <a:r>
              <a:rPr lang="en-US" sz="3200" b="1" dirty="0"/>
              <a:t>than cilia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7EB3C-E1A8-7479-4A65-C6E63BB1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FC16B-A24A-42DB-833A-B46A961DD17E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9FD1C-967E-E45B-11EB-A499560A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8577-B9C1-A2DF-091C-94103CC3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86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07E9-C3F2-A777-B3D1-C4082BA7C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TRANSITIONAL EPITHELIUM/UROTHELIUM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9F8ECE-7BBA-E205-B554-EDD383ED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8CD21-69B1-4769-97FA-F1FC28BA80DC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1A37B-E99F-D306-7584-CEFFD77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CA3E7-5BE6-3393-2715-0AAAE98C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3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C92A1-CC40-2A34-91D1-FABEB50FC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Made up of columnar cells at the bottom which transition to squamous at the top.</a:t>
            </a:r>
          </a:p>
          <a:p>
            <a:r>
              <a:rPr lang="en-US" sz="3600" dirty="0"/>
              <a:t>Presence of </a:t>
            </a:r>
            <a:r>
              <a:rPr lang="en-US" sz="3600" b="1" dirty="0"/>
              <a:t>dome shaped cells </a:t>
            </a:r>
            <a:r>
              <a:rPr lang="en-US" sz="3600" dirty="0"/>
              <a:t>on top</a:t>
            </a:r>
          </a:p>
          <a:p>
            <a:r>
              <a:rPr lang="en-US" sz="3600" dirty="0"/>
              <a:t>It is found in the urinary tract: </a:t>
            </a:r>
            <a:r>
              <a:rPr lang="en-US" sz="3600" b="1" dirty="0"/>
              <a:t>Ureter, Urinary bladder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1520C8-A26D-645D-E6C6-6E822287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B108-5799-498D-8CD6-500A44E6BB97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2410D-E35D-3CB7-D6BF-5615C821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714FA-81AD-25A7-2B4C-97FEE85A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1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7FD1B-ACD2-C03E-972A-AAFDE3FB6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URINARY BLADDER</a:t>
            </a:r>
          </a:p>
          <a:p>
            <a:pPr marL="0" indent="0" algn="ctr">
              <a:buNone/>
            </a:pPr>
            <a:r>
              <a:rPr lang="en-US" sz="5400" b="1" dirty="0"/>
              <a:t>(Slide 77 IHAB)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79BDA-5AF7-37A3-1DFA-6A04438C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305A-DA5E-4B95-AEC4-3A2B8537B967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3D91F-21E4-E2D0-6D89-D6573AB4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12E57-6A93-4A30-C9A4-C0A9E88B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54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6DCE-AAED-9B13-50FB-A1485A24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5AB14-36EF-F692-4421-F6050815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/>
          <a:stretch/>
        </p:blipFill>
        <p:spPr>
          <a:xfrm>
            <a:off x="2336800" y="120650"/>
            <a:ext cx="6527800" cy="6616700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8E5431EF-E452-D79B-7760-FF178BC2206E}"/>
              </a:ext>
            </a:extLst>
          </p:cNvPr>
          <p:cNvSpPr/>
          <p:nvPr/>
        </p:nvSpPr>
        <p:spPr>
          <a:xfrm>
            <a:off x="7023100" y="2374900"/>
            <a:ext cx="1574800" cy="2159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219F6-4235-4A97-C022-ADF8C82A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9FC0-C27A-411C-ADD7-631EC3AFF644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3859D-252D-ACFA-0147-4D941C60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5BF9B-6D98-2F6B-38D0-EC7E871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1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13DD-8F47-E825-9A31-4FE73811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97495C-0F02-58FF-8C34-2B651AD48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32"/>
          <a:stretch/>
        </p:blipFill>
        <p:spPr>
          <a:xfrm>
            <a:off x="1989438" y="123568"/>
            <a:ext cx="6104238" cy="6734432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F1B7F38B-7ACC-638A-9A8D-DEBFC3B0C740}"/>
              </a:ext>
            </a:extLst>
          </p:cNvPr>
          <p:cNvSpPr/>
          <p:nvPr/>
        </p:nvSpPr>
        <p:spPr>
          <a:xfrm>
            <a:off x="4992130" y="1544595"/>
            <a:ext cx="1532238" cy="14609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D52DAD52-2DD8-6A93-1880-20D8E7ED2649}"/>
              </a:ext>
            </a:extLst>
          </p:cNvPr>
          <p:cNvSpPr/>
          <p:nvPr/>
        </p:nvSpPr>
        <p:spPr>
          <a:xfrm>
            <a:off x="5597611" y="3225114"/>
            <a:ext cx="1717589" cy="14609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CB65E810-4CE6-8E77-77F5-C706CAD55C4F}"/>
              </a:ext>
            </a:extLst>
          </p:cNvPr>
          <p:cNvSpPr/>
          <p:nvPr/>
        </p:nvSpPr>
        <p:spPr>
          <a:xfrm>
            <a:off x="7426411" y="4856205"/>
            <a:ext cx="963827" cy="197709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3071C-8665-FBFD-5EA5-6D6F537D3DC0}"/>
              </a:ext>
            </a:extLst>
          </p:cNvPr>
          <p:cNvSpPr txBox="1"/>
          <p:nvPr/>
        </p:nvSpPr>
        <p:spPr>
          <a:xfrm>
            <a:off x="8093676" y="1279136"/>
            <a:ext cx="3850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Are you able to </a:t>
            </a:r>
          </a:p>
          <a:p>
            <a:r>
              <a:rPr lang="en-US" sz="3200" b="1" dirty="0"/>
              <a:t>appreciate the dome-</a:t>
            </a:r>
          </a:p>
          <a:p>
            <a:r>
              <a:rPr lang="en-US" sz="3200" b="1" dirty="0"/>
              <a:t>shaped cells on top?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C6697-E061-24F4-3610-85B47BF5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13A5-AB9E-48C6-BE88-1F60A91E1803}" type="datetime1">
              <a:rPr lang="en-US" smtClean="0"/>
              <a:t>18-May-23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2F6F86-1295-2F29-DC91-63FB1D64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96D328-15F0-0B8F-6BFF-0EF7FA24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25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187712-AFF4-D802-035A-90CD4ECCE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915" y="210065"/>
            <a:ext cx="6660290" cy="6524367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EAB1FD3B-A63B-397A-609D-EC89319A5D66}"/>
              </a:ext>
            </a:extLst>
          </p:cNvPr>
          <p:cNvSpPr/>
          <p:nvPr/>
        </p:nvSpPr>
        <p:spPr>
          <a:xfrm>
            <a:off x="4673600" y="1600200"/>
            <a:ext cx="2273300" cy="1143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66A3E74F-882F-92F9-67E2-D09CBCE31C97}"/>
              </a:ext>
            </a:extLst>
          </p:cNvPr>
          <p:cNvSpPr/>
          <p:nvPr/>
        </p:nvSpPr>
        <p:spPr>
          <a:xfrm>
            <a:off x="7213600" y="3568700"/>
            <a:ext cx="1435100" cy="2032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975D28-4011-F24E-826E-E27CF7AC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139C-FDA2-4AD5-974E-BE746439A60A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3328C-EA2D-A5C5-3472-69B931DF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59350-1600-C003-8CC1-C24BB5FC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99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63C76-6492-1F3D-9CF2-EDDAA2D83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THANK YOU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341CC-5426-35E2-41AF-79A98DBE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5B0F-E4AF-4F3E-AD93-CD3175A908BA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E9685-D1C9-F4F3-C6DA-2825D997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3F12B-A035-A271-B802-A00CA893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50E78-8F1A-1D50-4876-F04ECDFBF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157"/>
            <a:ext cx="10515600" cy="4596712"/>
          </a:xfrm>
        </p:spPr>
        <p:txBody>
          <a:bodyPr>
            <a:normAutofit/>
          </a:bodyPr>
          <a:lstStyle/>
          <a:p>
            <a:r>
              <a:rPr lang="en-US" sz="3600" dirty="0"/>
              <a:t>An </a:t>
            </a:r>
            <a:r>
              <a:rPr lang="en-US" sz="3600" b="1" dirty="0"/>
              <a:t>avascular tissue </a:t>
            </a:r>
            <a:r>
              <a:rPr lang="en-US" sz="3600" dirty="0"/>
              <a:t>made up of cells that are tightly packed together with little or no matrix. </a:t>
            </a:r>
          </a:p>
          <a:p>
            <a:r>
              <a:rPr lang="en-US" sz="3600" dirty="0"/>
              <a:t>Epithelia is one of the 4 basic tissues of the human body.</a:t>
            </a:r>
          </a:p>
          <a:p>
            <a:r>
              <a:rPr lang="en-US" sz="3600" dirty="0"/>
              <a:t>It is classified based on </a:t>
            </a:r>
            <a:r>
              <a:rPr lang="en-US" sz="3600" b="1" dirty="0"/>
              <a:t>function</a:t>
            </a:r>
            <a:r>
              <a:rPr lang="en-US" sz="3600" dirty="0"/>
              <a:t> (covering epithelia and glandular epithelia)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181092-20E0-BD17-5E03-F0A6C266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E1F7-EBFC-4E80-91D5-C36307A8199B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A96C4-476A-EEA1-373E-3488DAFF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0202B-36F1-B195-6D79-AF82DD31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9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D00AB-AA78-2891-5368-2908A927B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Covering epithelium is further divided based on </a:t>
            </a:r>
            <a:r>
              <a:rPr lang="en-US" sz="3600" b="1" dirty="0"/>
              <a:t>shape of cells </a:t>
            </a:r>
            <a:r>
              <a:rPr lang="en-US" sz="3600" dirty="0"/>
              <a:t>(squamous, cuboidal, columnar) and </a:t>
            </a:r>
            <a:r>
              <a:rPr lang="en-US" sz="3600" b="1" dirty="0"/>
              <a:t>number of cell layers </a:t>
            </a:r>
            <a:r>
              <a:rPr lang="en-US" sz="3600" dirty="0"/>
              <a:t>(simple and stratified)</a:t>
            </a:r>
          </a:p>
          <a:p>
            <a:r>
              <a:rPr lang="en-US" sz="3600" dirty="0"/>
              <a:t>Its main functions include </a:t>
            </a:r>
            <a:r>
              <a:rPr lang="en-US" sz="3600" b="1" dirty="0"/>
              <a:t>protection, absorption and secretion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BF099F-E42F-1F1E-8988-019366B2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2431D-DB78-49DA-A456-738B3A3A0BC1}" type="datetime1">
              <a:rPr lang="en-US" smtClean="0"/>
              <a:t>18-May-23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F9B54-6E75-B012-3157-64447793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242FE-EED5-CF46-57DE-D29029DD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4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578FE3-ADCE-39D5-1189-735E18A81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723"/>
          <a:stretch/>
        </p:blipFill>
        <p:spPr>
          <a:xfrm>
            <a:off x="98855" y="148280"/>
            <a:ext cx="11788346" cy="651201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A808DA-9217-C268-ED5B-B69C4CF8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1E0-E58C-4502-8501-9CE004FE7ADC}" type="datetime1">
              <a:rPr lang="en-US" smtClean="0"/>
              <a:t>18-May-23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E0624-5968-22BB-0F3F-374E75FB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Mulofwa Isaac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C5DB6-8041-BA0A-3DA0-6BABD425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E983-842A-4F74-A704-D167E5D604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37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1158</Words>
  <Application>Microsoft Office PowerPoint</Application>
  <PresentationFormat>Widescreen</PresentationFormat>
  <Paragraphs>463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HISTOLOGY LAB 2 EPITHELIA I - MEMBRANES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LP</vt:lpstr>
      <vt:lpstr>MP</vt:lpstr>
      <vt:lpstr>PowerPoint Presentation</vt:lpstr>
      <vt:lpstr>PowerPoint Presentation</vt:lpstr>
      <vt:lpstr>PowerPoint Presentation</vt:lpstr>
      <vt:lpstr>LP</vt:lpstr>
      <vt:lpstr>HP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LP</vt:lpstr>
      <vt:lpstr>MP</vt:lpstr>
      <vt:lpstr>HP</vt:lpstr>
      <vt:lpstr>PowerPoint Presentation</vt:lpstr>
      <vt:lpstr>LP</vt:lpstr>
      <vt:lpstr>MP</vt:lpstr>
      <vt:lpstr>HP</vt:lpstr>
      <vt:lpstr>PowerPoint Presentation</vt:lpstr>
      <vt:lpstr>LP</vt:lpstr>
      <vt:lpstr>PowerPoint Presentation</vt:lpstr>
      <vt:lpstr>HP</vt:lpstr>
      <vt:lpstr>PowerPoint Presentation</vt:lpstr>
      <vt:lpstr>PowerPoint Presentation</vt:lpstr>
      <vt:lpstr>PowerPoint Presentation</vt:lpstr>
      <vt:lpstr>PowerPoint Presentation</vt:lpstr>
      <vt:lpstr>LP</vt:lpstr>
      <vt:lpstr>MP</vt:lpstr>
      <vt:lpstr>HP</vt:lpstr>
      <vt:lpstr>PowerPoint Presentation</vt:lpstr>
      <vt:lpstr>PowerPoint Presentation</vt:lpstr>
      <vt:lpstr>PowerPoint Presentation</vt:lpstr>
      <vt:lpstr>LP</vt:lpstr>
      <vt:lpstr>MP</vt:lpstr>
      <vt:lpstr>HP</vt:lpstr>
      <vt:lpstr>PowerPoint Presentation</vt:lpstr>
      <vt:lpstr>PowerPoint Presentation</vt:lpstr>
      <vt:lpstr>PowerPoint Presentation</vt:lpstr>
      <vt:lpstr>LP</vt:lpstr>
      <vt:lpstr>MP</vt:lpstr>
      <vt:lpstr>HP</vt:lpstr>
      <vt:lpstr>PowerPoint Presentation</vt:lpstr>
      <vt:lpstr>LP</vt:lpstr>
      <vt:lpstr>MP</vt:lpstr>
      <vt:lpstr>HP</vt:lpstr>
      <vt:lpstr>PowerPoint Presentation</vt:lpstr>
      <vt:lpstr>PowerPoint Presentation</vt:lpstr>
      <vt:lpstr>PowerPoint Presentation</vt:lpstr>
      <vt:lpstr>LP</vt:lpstr>
      <vt:lpstr>HP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LAB 2 EPITHELIA I - MEMBRANES</dc:title>
  <dc:creator>mulofwaisaac305@outlook.com</dc:creator>
  <cp:lastModifiedBy>mulofwaisaac305@outlook.com</cp:lastModifiedBy>
  <cp:revision>15</cp:revision>
  <dcterms:created xsi:type="dcterms:W3CDTF">2023-05-18T10:26:36Z</dcterms:created>
  <dcterms:modified xsi:type="dcterms:W3CDTF">2023-05-18T13:19:45Z</dcterms:modified>
</cp:coreProperties>
</file>