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93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97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23" autoAdjust="0"/>
  </p:normalViewPr>
  <p:slideViewPr>
    <p:cSldViewPr>
      <p:cViewPr varScale="1">
        <p:scale>
          <a:sx n="62" d="100"/>
          <a:sy n="62" d="100"/>
        </p:scale>
        <p:origin x="10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3:07:23.5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60 5866 1544,'0'0'0,"0"0"520,0 0-328,0 0-160,0 0-32,0 0 8,0 0 8,0 0 8,0 0 16,0 0-8,0 0 8,0 0-200,0 0 344,0 0-176,0 0 8,0 0 8,0 0-16,0 0 16,0 0-8,0 0 8,0 0 0,0-5-8,0 5-8,0 0 0,0 0-8,0-5 16,0 5 0,0 0 8,0 0-8,0 0 0,0 0-8,0 0 0,0 0 0,0 0 16,0 0 8,0 0-32,0 0 48,0 0 8,0 0 32,0 0 0,0 0 0,0 0 0,0 0-544,0-739 992,0 739-464,0 0-24,0 0 24,0 0-24,0 0 0,0 0-872,-5-840 1680,5 840-848,0 0 24,0 0-8,0 0 24,0 0-16,0 0-32,0-773 24,0 773 8,0 0 8,-5-5 8,5 5 8,0 0 0,0 0-56,0-806 56,0 806 16,0 0 16,0-5 0,0 5 0,0 0-16,0 0-72,0-672 88,0 672-23,-5 0 31,5 0-16,-5 0-8,0 0 0,5 0-72,0-537 40,-5 537 0,5 0 16,0 0-16,0 0 0,0 0 16,0 0-56,-5-471 24,5 471 8,-5 0 8,5 0-8,0 0 24,0 0 0,0 0-56,0-336 32,0 336 0,0 0-16,-5 0 16,5 0-16,0 0 24,0 0-40,-5-235 24,5 235 8,-4 0 8,4 0 8,-5 0 0,5 0 8,0 0-56,0-202 48,0 202-8,0 0 24,0 0-8,0 0 16,0 0-48,0 0-328,0-100 648,0 100-304,0 0-24,0 0 48,0 0-16,0 0-16,0 0-576,0-68 1112,0 68-576,0 0 24,0 0 0,0 0 0,0 0-624,0-33 1224,0 33-632,0 0 24,0 0-8,0 0-608,0 0 1232,0 0-608,0 0 0,0 0-8,0 0 0,0 0-680,0 0 1336,0 0-680,0 0 0,0 0 8,0 0-616,0-34 1232,0 34-624,0 0 8,0 0-32,0 0-16,0 0-56,0 0-264,0 0 576,0 0-432,0 0-64,0 0-72,0 0-112,0 0-105,0 0 2346,0 0-4106,0 0 1865,0 0-152,0 0-1336,0 0 1968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6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8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89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Notes Placeholder 1048690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seminiferous tubules(ST)
rete testis (RT)
efferent ductules(ED)
ductus epididymis(DE)
ductus deferens(DD)
The efferent ductules are seen on one side joining the head of the epididymis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Notes Placeholder 1048697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Several prostatic concretions (corpora amylacea) are seen inside the alveoli.
Secretory lining of alveoli varies from cuboidal to columnar depending up on activity.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Notes Placeholder 104870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Glandular epithelium is pseudostratified columnar with few spherical basal cells.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3" name="Notes Placeholder 104870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 dirty="0"/>
              <a:t>The intralobular and main excretory duct is lined by simple cuboidal epithelium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Notes Placeholder 1048700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corpus cavernosum- dorsal
corpus spongiosum located ventrally and surrounds the urethra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Notes Placeholder 1048586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Examine the seminiferous tubules at HP and identify CT capsule, sustentacular (Sertoli) cells, and the spermatogenic cells in various stages of development; spermatogonia, primary and secondary spermatocytes (the latter are scanty), spermatids and spermatozoa. Between the tubules interstitial (Leydig) cells, fibroblasts, blood vessels, etc.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Notes Placeholder 104869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The duct is sectioned in many profiles with sperms in their lumina.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Notes Placeholder 104869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Note the uneven epithelium
Lined by pseudostratified columnar epithelium with stereocilia.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Notes Placeholder 1048693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Easily identifiable by its narrow lumen and a very thick wall of smooth muscle with these coats: inner and outer longitudinal and middle circular (the thickest layer).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Notes Placeholder 1048694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inner and outer longitudinal and middle circular (the thickest layer).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Notes Placeholder 1048699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It is characterized by a narrow lumen and a mucosa with longitudinal folds, covered along most of its extent by pseudo stratified columnar epithelium with stereocilia.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Notes Placeholder 1048695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A fibroelastic capsule sends incomplete septa into the gland.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Notes Placeholder 1048696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/>
              <a:t>Note the irregular glandular cavities embedded in a rich fibromuscular stroma (a mixture of collagen and smooth muscle fibers)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0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60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60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5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6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4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6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58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66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6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6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66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6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69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0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7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2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7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67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7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3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6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6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8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8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8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6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47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64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4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65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5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AE100-A24E-1449-B148-885152386D03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626B4-F765-2244-A4FE-86DB0E7193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PRACTICAL 20: MALE REPRODUCTIVE SYSTEM</a:t>
            </a:r>
          </a:p>
        </p:txBody>
      </p:sp>
      <p:sp>
        <p:nvSpPr>
          <p:cNvPr id="104860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Botha </a:t>
            </a:r>
            <a:r>
              <a:rPr lang="en-US" dirty="0" err="1"/>
              <a:t>Suzyo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(ii)  Epididymis:  At HP show the epithelium (what type?), a thin lamina </a:t>
            </a:r>
            <a:r>
              <a:rPr lang="en-US" dirty="0" err="1"/>
              <a:t>propria</a:t>
            </a:r>
            <a:r>
              <a:rPr lang="en-US" dirty="0"/>
              <a:t>, a layer of circular smooth muscle, and adventitia . </a:t>
            </a:r>
            <a:r>
              <a:rPr lang="en-US" sz="2800" dirty="0"/>
              <a:t>. 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54" name="Picture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821" r="20433"/>
          <a:stretch>
            <a:fillRect/>
          </a:stretch>
        </p:blipFill>
        <p:spPr>
          <a:xfrm>
            <a:off x="-241905" y="0"/>
            <a:ext cx="6591905" cy="6858000"/>
          </a:xfrm>
        </p:spPr>
      </p:pic>
      <p:pic>
        <p:nvPicPr>
          <p:cNvPr id="209715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142" y="0"/>
            <a:ext cx="60904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58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0"/>
            <a:ext cx="1129472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H9.431 VAS DEFERENS, HUMAN (H &amp; E) </a:t>
            </a:r>
          </a:p>
        </p:txBody>
      </p:sp>
      <p:sp>
        <p:nvSpPr>
          <p:cNvPr id="10486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(iii) Ductus deferens:  Label epithelium (type?), lamina </a:t>
            </a:r>
            <a:r>
              <a:rPr lang="en-US" dirty="0" err="1"/>
              <a:t>propria</a:t>
            </a:r>
            <a:r>
              <a:rPr lang="en-US" dirty="0"/>
              <a:t>, adventitia.  Compare with (a) appendix, (b) ureter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62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07333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63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517" y="-96762"/>
            <a:ext cx="11253879" cy="695476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64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9527" y="254000"/>
            <a:ext cx="10969426" cy="6350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81: PROSTRATE GLANDS (MALLORY-AZAN)</a:t>
            </a:r>
          </a:p>
        </p:txBody>
      </p:sp>
      <p:sp>
        <p:nvSpPr>
          <p:cNvPr id="10486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Sketch at LP.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65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6693" y="97228"/>
            <a:ext cx="8494545" cy="666354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66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1755421" cy="667657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objectives: </a:t>
            </a:r>
          </a:p>
        </p:txBody>
      </p:sp>
      <p:sp>
        <p:nvSpPr>
          <p:cNvPr id="104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student should be able to: </a:t>
            </a:r>
          </a:p>
          <a:p>
            <a:pPr marL="514350" indent="-514350">
              <a:buAutoNum type="arabicPeriod"/>
            </a:pPr>
            <a:r>
              <a:rPr lang="en-US" dirty="0"/>
              <a:t>Identify and describe the microscopic appearance of all the organs, glands and ducts that make up this system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Discuss the embryological origin of the organ and ducts and the associated abnormalities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Discuss the function of all the structures and give the chemical compositions of the secretions </a:t>
            </a:r>
          </a:p>
          <a:p>
            <a:pPr marL="514350" indent="-514350">
              <a:buAutoNum type="arabicPeriod"/>
            </a:pPr>
            <a:r>
              <a:rPr lang="en-US" dirty="0"/>
              <a:t>Name the common pathological conditions affecting this system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70" name="Picture 209716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28870">
            <a:off x="3081737" y="-2619499"/>
            <a:ext cx="6028525" cy="1146830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H9.422: SEMINAL VESICLE (H &amp; E) </a:t>
            </a:r>
          </a:p>
        </p:txBody>
      </p:sp>
      <p:sp>
        <p:nvSpPr>
          <p:cNvPr id="104862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Note (LP) the highly folded lumen. At HP study the epithelium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73" name="Picture 209717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43273">
            <a:off x="3126788" y="-1845840"/>
            <a:ext cx="6159159" cy="107154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74" name="Picture 209717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14753">
            <a:off x="3378449" y="-2150232"/>
            <a:ext cx="5530922" cy="1060710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Picture 209717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31421">
            <a:off x="2744740" y="-2356956"/>
            <a:ext cx="6481964" cy="1129887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84: PENIS, MONKEY (H &amp; E)</a:t>
            </a:r>
          </a:p>
        </p:txBody>
      </p:sp>
      <p:sp>
        <p:nvSpPr>
          <p:cNvPr id="104862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Sketch at LP to show corpora </a:t>
            </a:r>
            <a:r>
              <a:rPr lang="en-US" dirty="0" err="1"/>
              <a:t>cavernosa</a:t>
            </a:r>
            <a:r>
              <a:rPr lang="en-US" dirty="0"/>
              <a:t> (not so well separated as in man), tunica albuginea, corpus </a:t>
            </a:r>
            <a:r>
              <a:rPr lang="en-US" dirty="0" err="1"/>
              <a:t>spongiosum</a:t>
            </a:r>
            <a:r>
              <a:rPr lang="en-US" dirty="0"/>
              <a:t> with spongy urethra (epithelium?). Note thin skin, vessels and nerves.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69" name="Picture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606" y="205619"/>
            <a:ext cx="11840787" cy="6287256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104863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6429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What is the normal serum prostate specific antigen (PSA) level? List the conditions that may explain an elevated level of PSA.  </a:t>
            </a:r>
          </a:p>
          <a:p>
            <a:pPr marL="514350" indent="-514350">
              <a:buAutoNum type="arabicPeriod"/>
            </a:pPr>
            <a:r>
              <a:rPr lang="en-US" dirty="0"/>
              <a:t>What type of epithelium lines the following? </a:t>
            </a:r>
            <a:r>
              <a:rPr lang="en-US" dirty="0" err="1"/>
              <a:t>i</a:t>
            </a:r>
            <a:r>
              <a:rPr lang="en-US" dirty="0"/>
              <a:t>. Ductus deferens  ii. Iii. Iv. V. Ductus epididymis  Ejaculatory ducts Seminiferous tubules Prostatic glands </a:t>
            </a:r>
          </a:p>
          <a:p>
            <a:pPr marL="514350" indent="-514350">
              <a:buAutoNum type="arabicPeriod"/>
            </a:pPr>
            <a:r>
              <a:rPr lang="en-US" dirty="0"/>
              <a:t>State the functions of the following cells: </a:t>
            </a:r>
            <a:r>
              <a:rPr lang="en-US" dirty="0" err="1"/>
              <a:t>i</a:t>
            </a:r>
            <a:r>
              <a:rPr lang="en-US" dirty="0"/>
              <a:t>. </a:t>
            </a:r>
            <a:r>
              <a:rPr lang="en-US" dirty="0" err="1"/>
              <a:t>Sertoli</a:t>
            </a:r>
            <a:r>
              <a:rPr lang="en-US" dirty="0"/>
              <a:t> cells  ii. Iii. Iv. </a:t>
            </a:r>
            <a:r>
              <a:rPr lang="en-US" dirty="0" err="1"/>
              <a:t>Leydig</a:t>
            </a:r>
            <a:r>
              <a:rPr lang="en-US" dirty="0"/>
              <a:t> cells  </a:t>
            </a:r>
            <a:r>
              <a:rPr lang="en-US" dirty="0" err="1"/>
              <a:t>Myoid</a:t>
            </a:r>
            <a:r>
              <a:rPr lang="en-US" dirty="0"/>
              <a:t> cells  Spermatozoa  </a:t>
            </a:r>
          </a:p>
          <a:p>
            <a:pPr marL="514350" indent="-514350">
              <a:buAutoNum type="arabicPeriod"/>
            </a:pPr>
            <a:r>
              <a:rPr lang="en-US" dirty="0"/>
              <a:t>What are Littles glands and their functions? What will happen when their ducts become blocked?  </a:t>
            </a:r>
          </a:p>
          <a:p>
            <a:pPr marL="514350" indent="-514350">
              <a:buAutoNum type="arabicPeriod"/>
            </a:pPr>
            <a:r>
              <a:rPr lang="en-US" dirty="0"/>
              <a:t>What are glands of Cowper and their functions?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6. What is the blood-testis barrier and its significance?  </a:t>
            </a:r>
          </a:p>
          <a:p>
            <a:pPr marL="0" indent="0">
              <a:buNone/>
            </a:pPr>
            <a:r>
              <a:rPr lang="en-US" dirty="0"/>
              <a:t>7. What are the histological layers of vas deferens? How does this differ from a ureter?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838200" y="120952"/>
            <a:ext cx="10515600" cy="6458857"/>
          </a:xfrm>
        </p:spPr>
        <p:txBody>
          <a:bodyPr anchor="ctr"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59" name="Pictur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152" y="0"/>
            <a:ext cx="10459187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60" name="Pictur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6227745" cy="6858000"/>
          </a:xfrm>
        </p:spPr>
      </p:pic>
      <p:pic>
        <p:nvPicPr>
          <p:cNvPr id="2097161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669" y="144009"/>
            <a:ext cx="5755331" cy="67139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79: TESTIS, MONKEY (H &amp; E)</a:t>
            </a:r>
          </a:p>
        </p:txBody>
      </p:sp>
      <p:sp>
        <p:nvSpPr>
          <p:cNvPr id="104860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Examine the slide under LP and make a topographical diagram labeling and seminiferous tubules, rete testis, efferent </a:t>
            </a:r>
            <a:r>
              <a:rPr lang="en-US" dirty="0" err="1"/>
              <a:t>ductules</a:t>
            </a:r>
            <a:r>
              <a:rPr lang="en-US" dirty="0"/>
              <a:t>, ductus epididymis, and ductus deferens, Note the very vascular CT present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56" name="Picture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82562"/>
            <a:ext cx="11887985" cy="649287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97157" name="Ink 8"/>
              <p14:cNvContentPartPr/>
              <p14:nvPr/>
            </p14:nvContentPartPr>
            <p14:xfrm>
              <a:off x="4402251" y="-2917842"/>
              <a:ext cx="21600" cy="2112120"/>
            </p14:xfrm>
          </p:contentPart>
        </mc:Choice>
        <mc:Fallback xmlns="">
          <p:pic>
            <p:nvPicPr>
              <p:cNvPr id="2097157" name="Ink 8"/>
              <p:cNvPicPr>
                <a:picLocks/>
              </p:cNvPicPr>
              <p:nvPr/>
            </p:nvPicPr>
            <p:blipFill>
              <a:blip xmlns:r="http://schemas.openxmlformats.org/officeDocument/2006/relationships" r:embed="rId5"/>
              <a:stretch>
                <a:fillRect/>
              </a:stretch>
            </p:blipFill>
            <p:spPr>
              <a:xfrm>
                <a:off x="4402251" y="-2917842"/>
                <a:ext cx="21600" cy="2112120"/>
              </a:xfrm>
              <a:prstGeom prst="rect"/>
            </p:spPr>
          </p:pic>
        </mc:Fallback>
      </mc:AlternateContent>
      <p:sp>
        <p:nvSpPr>
          <p:cNvPr id="1048594" name="TextBox 26"/>
          <p:cNvSpPr txBox="1"/>
          <p:nvPr/>
        </p:nvSpPr>
        <p:spPr>
          <a:xfrm>
            <a:off x="3318933" y="3998395"/>
            <a:ext cx="7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ST</a:t>
            </a:r>
          </a:p>
        </p:txBody>
      </p:sp>
      <p:sp>
        <p:nvSpPr>
          <p:cNvPr id="1048595" name="TextBox 27"/>
          <p:cNvSpPr txBox="1"/>
          <p:nvPr/>
        </p:nvSpPr>
        <p:spPr>
          <a:xfrm>
            <a:off x="5943992" y="4183060"/>
            <a:ext cx="66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RT</a:t>
            </a:r>
          </a:p>
        </p:txBody>
      </p:sp>
      <p:sp>
        <p:nvSpPr>
          <p:cNvPr id="1048596" name="TextBox 28"/>
          <p:cNvSpPr txBox="1"/>
          <p:nvPr/>
        </p:nvSpPr>
        <p:spPr>
          <a:xfrm>
            <a:off x="2823462" y="1015859"/>
            <a:ext cx="68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ED</a:t>
            </a:r>
          </a:p>
        </p:txBody>
      </p:sp>
      <p:sp>
        <p:nvSpPr>
          <p:cNvPr id="1048597" name="TextBox 29"/>
          <p:cNvSpPr txBox="1"/>
          <p:nvPr/>
        </p:nvSpPr>
        <p:spPr>
          <a:xfrm flipH="1">
            <a:off x="8000999" y="3244333"/>
            <a:ext cx="51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DE</a:t>
            </a:r>
          </a:p>
        </p:txBody>
      </p:sp>
      <p:sp>
        <p:nvSpPr>
          <p:cNvPr id="1048598" name="TextBox 30"/>
          <p:cNvSpPr txBox="1"/>
          <p:nvPr/>
        </p:nvSpPr>
        <p:spPr>
          <a:xfrm>
            <a:off x="5029592" y="15039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DD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H9.411: TESTIS, HUMAN (H &amp; E)</a:t>
            </a:r>
          </a:p>
        </p:txBody>
      </p:sp>
      <p:sp>
        <p:nvSpPr>
          <p:cNvPr id="10485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Study each structure in detail, drawing narrow segments only at HP </a:t>
            </a:r>
          </a:p>
          <a:p>
            <a:pPr marL="0" indent="0">
              <a:buNone/>
            </a:pPr>
            <a:r>
              <a:rPr lang="en-US" dirty="0"/>
              <a:t> (i) seminiferous tubules 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title"/>
          </p:nvPr>
        </p:nvSpPr>
        <p:spPr>
          <a:xfrm>
            <a:off x="0" y="4489600"/>
            <a:ext cx="6942666" cy="2368400"/>
          </a:xfrm>
        </p:spPr>
        <p:txBody>
          <a:bodyPr>
            <a:norm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Myoid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cells (M)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fibroblasts (F)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spermatogonia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(SG)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spermatocytes (PS)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spermatids (ES)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spermatids (LS)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Sertoli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cells (SC) </a:t>
            </a:r>
          </a:p>
        </p:txBody>
      </p:sp>
      <p:pic>
        <p:nvPicPr>
          <p:cNvPr id="2097152" name="Picture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348" r="11538"/>
          <a:stretch>
            <a:fillRect/>
          </a:stretch>
        </p:blipFill>
        <p:spPr>
          <a:xfrm>
            <a:off x="157238" y="0"/>
            <a:ext cx="6942666" cy="4351338"/>
          </a:xfrm>
        </p:spPr>
      </p:pic>
      <p:pic>
        <p:nvPicPr>
          <p:cNvPr id="2097153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524" y="0"/>
            <a:ext cx="4729238" cy="67733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Picture 2097170"/>
          <p:cNvPicPr>
            <a:picLocks/>
          </p:cNvPicPr>
          <p:nvPr/>
        </p:nvPicPr>
        <p:blipFill>
          <a:blip r:embed="rId2"/>
          <a:srcRect l="2186" r="6449" b="2258"/>
          <a:stretch>
            <a:fillRect/>
          </a:stretch>
        </p:blipFill>
        <p:spPr>
          <a:xfrm>
            <a:off x="168776" y="0"/>
            <a:ext cx="7054202" cy="6703131"/>
          </a:xfrm>
          <a:prstGeom prst="rect">
            <a:avLst/>
          </a:prstGeom>
        </p:spPr>
      </p:pic>
      <p:pic>
        <p:nvPicPr>
          <p:cNvPr id="2097172" name="Picture 2097171"/>
          <p:cNvPicPr>
            <a:picLocks/>
          </p:cNvPicPr>
          <p:nvPr/>
        </p:nvPicPr>
        <p:blipFill>
          <a:blip r:embed="rId3"/>
          <a:srcRect l="20932" r="7262"/>
          <a:stretch>
            <a:fillRect/>
          </a:stretch>
        </p:blipFill>
        <p:spPr>
          <a:xfrm>
            <a:off x="7237202" y="-226875"/>
            <a:ext cx="4954792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1947</Words>
  <Application>Microsoft Office PowerPoint</Application>
  <PresentationFormat>Widescreen</PresentationFormat>
  <Paragraphs>50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PRACTICAL 20: MALE REPRODUCTIVE SYSTEM</vt:lpstr>
      <vt:lpstr>Learning objectives: </vt:lpstr>
      <vt:lpstr>PowerPoint Presentation</vt:lpstr>
      <vt:lpstr>PowerPoint Presentation</vt:lpstr>
      <vt:lpstr>SLIDE 79: TESTIS, MONKEY (H &amp; E)</vt:lpstr>
      <vt:lpstr>PowerPoint Presentation</vt:lpstr>
      <vt:lpstr>SLIDE H9.411: TESTIS, HUMAN (H &amp; E)</vt:lpstr>
      <vt:lpstr>Myoid cells (M) fibroblasts (F) spermatogonia (SG) primary spermatocytes (PS) early spermatids (ES) late spermatids (LS) Sertoli cells (SC) </vt:lpstr>
      <vt:lpstr>PowerPoint Presentation</vt:lpstr>
      <vt:lpstr>PowerPoint Presentation</vt:lpstr>
      <vt:lpstr>PowerPoint Presentation</vt:lpstr>
      <vt:lpstr>PowerPoint Presentation</vt:lpstr>
      <vt:lpstr>SLIDE H9.431 VAS DEFERENS, HUMAN (H &amp; E) </vt:lpstr>
      <vt:lpstr>PowerPoint Presentation</vt:lpstr>
      <vt:lpstr>PowerPoint Presentation</vt:lpstr>
      <vt:lpstr>PowerPoint Presentation</vt:lpstr>
      <vt:lpstr>SLIDE 81: PROSTRATE GLANDS (MALLORY-AZAN)</vt:lpstr>
      <vt:lpstr>PowerPoint Presentation</vt:lpstr>
      <vt:lpstr>PowerPoint Presentation</vt:lpstr>
      <vt:lpstr>PowerPoint Presentation</vt:lpstr>
      <vt:lpstr>SLIDE H9.422: SEMINAL VESICLE (H &amp; E) </vt:lpstr>
      <vt:lpstr>PowerPoint Presentation</vt:lpstr>
      <vt:lpstr>PowerPoint Presentation</vt:lpstr>
      <vt:lpstr>PowerPoint Presentation</vt:lpstr>
      <vt:lpstr>SLIDE 84: PENIS, MONKEY (H &amp; E)</vt:lpstr>
      <vt:lpstr>PowerPoint Presentation</vt:lpstr>
      <vt:lpstr>EXERCISE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20: MALE REPRODUCTIVE SYSTEM</dc:title>
  <dc:creator>Suzyo Botha</dc:creator>
  <cp:lastModifiedBy>Arthur Choolwe</cp:lastModifiedBy>
  <cp:revision>3</cp:revision>
  <dcterms:created xsi:type="dcterms:W3CDTF">2023-07-23T06:33:38Z</dcterms:created>
  <dcterms:modified xsi:type="dcterms:W3CDTF">2023-07-26T16:07:40Z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950ab3b518194bef8fdaaf899ddf68e7</vt:lpwstr>
  </property>
</Properties>
</file>