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261" r:id="rId5"/>
    <p:sldId id="262" r:id="rId6"/>
    <p:sldId id="263" r:id="rId7"/>
    <p:sldId id="279" r:id="rId8"/>
    <p:sldId id="264" r:id="rId9"/>
    <p:sldId id="265" r:id="rId10"/>
    <p:sldId id="266" r:id="rId11"/>
    <p:sldId id="285" r:id="rId12"/>
    <p:sldId id="286" r:id="rId13"/>
    <p:sldId id="267" r:id="rId14"/>
    <p:sldId id="268" r:id="rId15"/>
    <p:sldId id="280" r:id="rId16"/>
    <p:sldId id="281" r:id="rId17"/>
    <p:sldId id="284" r:id="rId18"/>
    <p:sldId id="271" r:id="rId19"/>
    <p:sldId id="272" r:id="rId20"/>
    <p:sldId id="273" r:id="rId21"/>
    <p:sldId id="283" r:id="rId22"/>
    <p:sldId id="274" r:id="rId23"/>
    <p:sldId id="275" r:id="rId24"/>
    <p:sldId id="27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inkPad" initials="T" lastIdx="1" clrIdx="0">
    <p:extLst>
      <p:ext uri="{19B8F6BF-5375-455C-9EA6-DF929625EA0E}">
        <p15:presenceInfo xmlns:p15="http://schemas.microsoft.com/office/powerpoint/2012/main" userId="ThinkPa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5-30T17:24:35.251" idx="1">
    <p:pos x="10" y="10"/>
    <p:text>Schematic representation of molecular organization in cartilage matrix. Link proteins noncovalently bind the protein core of proteoglycans to the linear hyaluronic acid molecules. The chondroitin sulfate side chains of the proteoglycan electrostatically bind to the collagen fibrils, forming a cross-linked matrix. The oval outlines the area shown larger in the lower part of the figure.</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BC98DC-3B92-4CAA-A051-30AF6554CCE4}" type="datetimeFigureOut">
              <a:rPr lang="en-US" smtClean="0"/>
              <a:t>5/31/2023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D7D7C2-179C-4099-B0AD-7A830C3EE8EF}" type="slidenum">
              <a:rPr lang="en-US" smtClean="0"/>
              <a:t>‹#›</a:t>
            </a:fld>
            <a:endParaRPr lang="en-US"/>
          </a:p>
        </p:txBody>
      </p:sp>
    </p:spTree>
    <p:extLst>
      <p:ext uri="{BB962C8B-B14F-4D97-AF65-F5344CB8AC3E}">
        <p14:creationId xmlns:p14="http://schemas.microsoft.com/office/powerpoint/2010/main" val="1965211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4FA037A-78F7-4AA2-B276-58A314CB6E6C}" type="slidenum">
              <a:rPr lang="en-US" smtClean="0"/>
              <a:t>7</a:t>
            </a:fld>
            <a:endParaRPr lang="en-US"/>
          </a:p>
        </p:txBody>
      </p:sp>
    </p:spTree>
    <p:extLst>
      <p:ext uri="{BB962C8B-B14F-4D97-AF65-F5344CB8AC3E}">
        <p14:creationId xmlns:p14="http://schemas.microsoft.com/office/powerpoint/2010/main" val="3569288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4FA037A-78F7-4AA2-B276-58A314CB6E6C}" type="slidenum">
              <a:rPr lang="en-US" smtClean="0"/>
              <a:t>15</a:t>
            </a:fld>
            <a:endParaRPr lang="en-US"/>
          </a:p>
        </p:txBody>
      </p:sp>
    </p:spTree>
    <p:extLst>
      <p:ext uri="{BB962C8B-B14F-4D97-AF65-F5344CB8AC3E}">
        <p14:creationId xmlns:p14="http://schemas.microsoft.com/office/powerpoint/2010/main" val="2826691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effectLst/>
              </a:rPr>
              <a:t>Photomicrograph of elastic cartilage, stained for elastic fibers. Cells are not stained. This flexible cartilage is present, for example, in the auricle of the ear and in the epiglottis. </a:t>
            </a:r>
            <a:r>
              <a:rPr lang="en-US" dirty="0" err="1" smtClean="0">
                <a:effectLst/>
              </a:rPr>
              <a:t>Resorcin</a:t>
            </a:r>
            <a:r>
              <a:rPr lang="en-US" dirty="0" smtClean="0">
                <a:effectLst/>
              </a:rPr>
              <a:t> stain. Medium magnification.</a:t>
            </a:r>
          </a:p>
          <a:p>
            <a:endParaRPr lang="en-US" dirty="0"/>
          </a:p>
        </p:txBody>
      </p:sp>
      <p:sp>
        <p:nvSpPr>
          <p:cNvPr id="4" name="Slide Number Placeholder 3"/>
          <p:cNvSpPr>
            <a:spLocks noGrp="1"/>
          </p:cNvSpPr>
          <p:nvPr>
            <p:ph type="sldNum" sz="quarter" idx="10"/>
          </p:nvPr>
        </p:nvSpPr>
        <p:spPr/>
        <p:txBody>
          <a:bodyPr/>
          <a:lstStyle/>
          <a:p>
            <a:fld id="{84FA037A-78F7-4AA2-B276-58A314CB6E6C}" type="slidenum">
              <a:rPr lang="en-US" smtClean="0"/>
              <a:t>21</a:t>
            </a:fld>
            <a:endParaRPr lang="en-US"/>
          </a:p>
        </p:txBody>
      </p:sp>
    </p:spTree>
    <p:extLst>
      <p:ext uri="{BB962C8B-B14F-4D97-AF65-F5344CB8AC3E}">
        <p14:creationId xmlns:p14="http://schemas.microsoft.com/office/powerpoint/2010/main" val="691838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BC2CAE8-A957-45EF-91C1-85E04AAFA35E}" type="datetimeFigureOut">
              <a:rPr lang="en-US" smtClean="0"/>
              <a:t>5/31/2023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1945284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C2CAE8-A957-45EF-91C1-85E04AAFA35E}" type="datetimeFigureOut">
              <a:rPr lang="en-US" smtClean="0"/>
              <a:t>5/31/2023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2654117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BC2CAE8-A957-45EF-91C1-85E04AAFA35E}" type="datetimeFigureOut">
              <a:rPr lang="en-US" smtClean="0"/>
              <a:t>5/31/2023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54196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BC2CAE8-A957-45EF-91C1-85E04AAFA35E}" type="datetimeFigureOut">
              <a:rPr lang="en-US" smtClean="0"/>
              <a:t>5/31/2023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519789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BC2CAE8-A957-45EF-91C1-85E04AAFA35E}" type="datetimeFigureOut">
              <a:rPr lang="en-US" smtClean="0"/>
              <a:t>5/31/2023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1182074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BC2CAE8-A957-45EF-91C1-85E04AAFA35E}" type="datetimeFigureOut">
              <a:rPr lang="en-US" smtClean="0"/>
              <a:t>5/31/2023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142800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C2CAE8-A957-45EF-91C1-85E04AAFA35E}" type="datetimeFigureOut">
              <a:rPr lang="en-US" smtClean="0"/>
              <a:t>5/31/2023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1003851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BC2CAE8-A957-45EF-91C1-85E04AAFA35E}" type="datetimeFigureOut">
              <a:rPr lang="en-US" smtClean="0"/>
              <a:t>5/31/2023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2839119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BC2CAE8-A957-45EF-91C1-85E04AAFA35E}" type="datetimeFigureOut">
              <a:rPr lang="en-US" smtClean="0"/>
              <a:t>5/31/2023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1502030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C2CAE8-A957-45EF-91C1-85E04AAFA35E}" type="datetimeFigureOut">
              <a:rPr lang="en-US" smtClean="0"/>
              <a:t>5/31/2023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3971729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C2CAE8-A957-45EF-91C1-85E04AAFA35E}" type="datetimeFigureOut">
              <a:rPr lang="en-US" smtClean="0"/>
              <a:t>5/31/2023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B0088A-14FA-47EB-BEBF-3114D911898B}" type="slidenum">
              <a:rPr lang="en-US" smtClean="0"/>
              <a:t>‹#›</a:t>
            </a:fld>
            <a:endParaRPr lang="en-US"/>
          </a:p>
        </p:txBody>
      </p:sp>
    </p:spTree>
    <p:extLst>
      <p:ext uri="{BB962C8B-B14F-4D97-AF65-F5344CB8AC3E}">
        <p14:creationId xmlns:p14="http://schemas.microsoft.com/office/powerpoint/2010/main" val="883835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C2CAE8-A957-45EF-91C1-85E04AAFA35E}" type="datetimeFigureOut">
              <a:rPr lang="en-US" smtClean="0"/>
              <a:t>5/31/2023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B0088A-14FA-47EB-BEBF-3114D911898B}" type="slidenum">
              <a:rPr lang="en-US" smtClean="0"/>
              <a:t>‹#›</a:t>
            </a:fld>
            <a:endParaRPr lang="en-US"/>
          </a:p>
        </p:txBody>
      </p:sp>
    </p:spTree>
    <p:extLst>
      <p:ext uri="{BB962C8B-B14F-4D97-AF65-F5344CB8AC3E}">
        <p14:creationId xmlns:p14="http://schemas.microsoft.com/office/powerpoint/2010/main" val="1991546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CARTILAGE</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08730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CARTILAGE</a:t>
            </a:r>
          </a:p>
        </p:txBody>
      </p:sp>
      <p:sp>
        <p:nvSpPr>
          <p:cNvPr id="3" name="Content Placeholder 2"/>
          <p:cNvSpPr>
            <a:spLocks noGrp="1"/>
          </p:cNvSpPr>
          <p:nvPr>
            <p:ph idx="1"/>
          </p:nvPr>
        </p:nvSpPr>
        <p:spPr>
          <a:xfrm>
            <a:off x="838200" y="1825625"/>
            <a:ext cx="10515600" cy="4852266"/>
          </a:xfrm>
        </p:spPr>
        <p:txBody>
          <a:bodyPr>
            <a:noAutofit/>
          </a:bodyPr>
          <a:lstStyle/>
          <a:p>
            <a:pPr algn="just">
              <a:lnSpc>
                <a:spcPct val="100000"/>
              </a:lnSpc>
            </a:pPr>
            <a:r>
              <a:rPr lang="en-GB" sz="3200" dirty="0"/>
              <a:t>Connective tissue specialised for support</a:t>
            </a:r>
          </a:p>
          <a:p>
            <a:pPr algn="just">
              <a:lnSpc>
                <a:spcPct val="100000"/>
              </a:lnSpc>
            </a:pPr>
            <a:r>
              <a:rPr lang="en-GB" sz="3200" dirty="0"/>
              <a:t>Is predominantly composed of a matrix consisting of ground substance and fibres. In general, the functions of cartilage include:</a:t>
            </a:r>
          </a:p>
          <a:p>
            <a:pPr algn="just">
              <a:lnSpc>
                <a:spcPct val="100000"/>
              </a:lnSpc>
            </a:pPr>
            <a:r>
              <a:rPr lang="en-GB" sz="3200" dirty="0"/>
              <a:t>Providing support with both elasticity and firmness.</a:t>
            </a:r>
          </a:p>
          <a:p>
            <a:pPr algn="just">
              <a:lnSpc>
                <a:spcPct val="100000"/>
              </a:lnSpc>
            </a:pPr>
            <a:r>
              <a:rPr lang="en-GB" sz="3200" dirty="0"/>
              <a:t>Forming the earliest skeleton in the foetus.</a:t>
            </a:r>
          </a:p>
          <a:p>
            <a:pPr algn="just">
              <a:lnSpc>
                <a:spcPct val="100000"/>
              </a:lnSpc>
            </a:pPr>
            <a:r>
              <a:rPr lang="en-GB" sz="3200" dirty="0"/>
              <a:t>Permits the elongation of long bones.</a:t>
            </a:r>
          </a:p>
        </p:txBody>
      </p:sp>
    </p:spTree>
    <p:extLst>
      <p:ext uri="{BB962C8B-B14F-4D97-AF65-F5344CB8AC3E}">
        <p14:creationId xmlns:p14="http://schemas.microsoft.com/office/powerpoint/2010/main" val="3108623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Properties</a:t>
            </a:r>
          </a:p>
        </p:txBody>
      </p:sp>
      <p:sp>
        <p:nvSpPr>
          <p:cNvPr id="3" name="Content Placeholder 2"/>
          <p:cNvSpPr>
            <a:spLocks noGrp="1"/>
          </p:cNvSpPr>
          <p:nvPr>
            <p:ph idx="1"/>
          </p:nvPr>
        </p:nvSpPr>
        <p:spPr>
          <a:xfrm>
            <a:off x="838200" y="1579418"/>
            <a:ext cx="10515600" cy="4779818"/>
          </a:xfrm>
        </p:spPr>
        <p:txBody>
          <a:bodyPr>
            <a:normAutofit fontScale="85000" lnSpcReduction="20000"/>
          </a:bodyPr>
          <a:lstStyle/>
          <a:p>
            <a:pPr algn="just">
              <a:lnSpc>
                <a:spcPct val="150000"/>
              </a:lnSpc>
            </a:pPr>
            <a:r>
              <a:rPr lang="en-GB" sz="3500" dirty="0"/>
              <a:t>All the three types of cartilage are avascular and get their nutrition by means of diffusion from surrounding connective tissue capillaries or by means of synovial fluid from joint cavities.</a:t>
            </a:r>
          </a:p>
          <a:p>
            <a:pPr algn="just">
              <a:lnSpc>
                <a:spcPct val="150000"/>
              </a:lnSpc>
            </a:pPr>
            <a:r>
              <a:rPr lang="en-GB" sz="3500" dirty="0"/>
              <a:t>Cartilage have no lymphatic vessels or nerves.</a:t>
            </a:r>
          </a:p>
          <a:p>
            <a:pPr algn="just">
              <a:lnSpc>
                <a:spcPct val="150000"/>
              </a:lnSpc>
            </a:pPr>
            <a:r>
              <a:rPr lang="en-GB" sz="3500" dirty="0"/>
              <a:t>All types of cartilage except articular and fibro cartilage, are covered by a sheath of dense connective tissue the </a:t>
            </a:r>
            <a:r>
              <a:rPr lang="en-GB" sz="3500" b="1" dirty="0"/>
              <a:t>perichondrium</a:t>
            </a:r>
            <a:r>
              <a:rPr lang="en-GB" sz="3500" dirty="0"/>
              <a:t>. </a:t>
            </a:r>
          </a:p>
        </p:txBody>
      </p:sp>
    </p:spTree>
    <p:extLst>
      <p:ext uri="{BB962C8B-B14F-4D97-AF65-F5344CB8AC3E}">
        <p14:creationId xmlns:p14="http://schemas.microsoft.com/office/powerpoint/2010/main" val="249119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Perichondrium</a:t>
            </a:r>
          </a:p>
        </p:txBody>
      </p:sp>
      <p:sp>
        <p:nvSpPr>
          <p:cNvPr id="3" name="Content Placeholder 2"/>
          <p:cNvSpPr>
            <a:spLocks noGrp="1"/>
          </p:cNvSpPr>
          <p:nvPr>
            <p:ph idx="1"/>
          </p:nvPr>
        </p:nvSpPr>
        <p:spPr/>
        <p:txBody>
          <a:bodyPr>
            <a:normAutofit fontScale="85000" lnSpcReduction="10000"/>
          </a:bodyPr>
          <a:lstStyle/>
          <a:p>
            <a:pPr algn="just">
              <a:lnSpc>
                <a:spcPct val="150000"/>
              </a:lnSpc>
            </a:pPr>
            <a:r>
              <a:rPr lang="en-GB" sz="3200" dirty="0"/>
              <a:t>Cartilage is covered externally by a dense connective tissue sheath known as perichondrium except articular cartilage and fibro cartilage.</a:t>
            </a:r>
          </a:p>
          <a:p>
            <a:pPr algn="just">
              <a:lnSpc>
                <a:spcPct val="150000"/>
              </a:lnSpc>
            </a:pPr>
            <a:r>
              <a:rPr lang="en-GB" sz="3200" dirty="0"/>
              <a:t>Has two layers- outer fibrous layer (vascular) and inner </a:t>
            </a:r>
            <a:r>
              <a:rPr lang="en-GB" sz="3200" dirty="0" err="1"/>
              <a:t>chondrogenic</a:t>
            </a:r>
            <a:r>
              <a:rPr lang="en-GB" sz="3200" dirty="0"/>
              <a:t> layer (cellular) </a:t>
            </a:r>
          </a:p>
          <a:p>
            <a:pPr algn="just">
              <a:lnSpc>
                <a:spcPct val="150000"/>
              </a:lnSpc>
            </a:pPr>
            <a:r>
              <a:rPr lang="en-GB" sz="3200" dirty="0"/>
              <a:t>Has cells which can regrow cartilage to some extent if the cartilage is damaged.</a:t>
            </a:r>
          </a:p>
        </p:txBody>
      </p:sp>
    </p:spTree>
    <p:extLst>
      <p:ext uri="{BB962C8B-B14F-4D97-AF65-F5344CB8AC3E}">
        <p14:creationId xmlns:p14="http://schemas.microsoft.com/office/powerpoint/2010/main" val="155828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Components of Cartilage</a:t>
            </a:r>
          </a:p>
        </p:txBody>
      </p:sp>
      <p:sp>
        <p:nvSpPr>
          <p:cNvPr id="3" name="Content Placeholder 2"/>
          <p:cNvSpPr>
            <a:spLocks noGrp="1"/>
          </p:cNvSpPr>
          <p:nvPr>
            <p:ph idx="1"/>
          </p:nvPr>
        </p:nvSpPr>
        <p:spPr/>
        <p:txBody>
          <a:bodyPr>
            <a:normAutofit/>
          </a:bodyPr>
          <a:lstStyle/>
          <a:p>
            <a:r>
              <a:rPr lang="en-GB" dirty="0"/>
              <a:t>Has three components: </a:t>
            </a:r>
          </a:p>
          <a:p>
            <a:pPr marL="0" indent="0">
              <a:buNone/>
            </a:pPr>
            <a:r>
              <a:rPr lang="en-GB" b="1" dirty="0"/>
              <a:t>1.Cartilage Cells</a:t>
            </a:r>
          </a:p>
          <a:p>
            <a:pPr marL="514350" indent="-514350">
              <a:buAutoNum type="alphaLcParenR"/>
            </a:pPr>
            <a:r>
              <a:rPr lang="en-GB" dirty="0"/>
              <a:t>Chondrocyte. b) </a:t>
            </a:r>
            <a:r>
              <a:rPr lang="en-GB" dirty="0" err="1"/>
              <a:t>Chondroblast</a:t>
            </a:r>
            <a:r>
              <a:rPr lang="en-GB" dirty="0"/>
              <a:t> .</a:t>
            </a:r>
          </a:p>
          <a:p>
            <a:pPr marL="0" indent="0">
              <a:buNone/>
            </a:pPr>
            <a:r>
              <a:rPr lang="en-GB" b="1" dirty="0"/>
              <a:t>2. </a:t>
            </a:r>
            <a:r>
              <a:rPr lang="en-GB" b="1" dirty="0" err="1"/>
              <a:t>Fibers</a:t>
            </a:r>
            <a:r>
              <a:rPr lang="en-GB" b="1" dirty="0"/>
              <a:t> </a:t>
            </a:r>
          </a:p>
          <a:p>
            <a:pPr marL="0" indent="0">
              <a:buNone/>
            </a:pPr>
            <a:r>
              <a:rPr lang="en-GB" dirty="0"/>
              <a:t>a) Collagen type I and II. b) Elastic (depending upon the type of cartilage).</a:t>
            </a:r>
          </a:p>
          <a:p>
            <a:pPr marL="0" indent="0">
              <a:buNone/>
            </a:pPr>
            <a:r>
              <a:rPr lang="en-GB" b="1" dirty="0"/>
              <a:t>3. Ground Substance </a:t>
            </a:r>
          </a:p>
          <a:p>
            <a:pPr marL="0" indent="0">
              <a:buNone/>
            </a:pPr>
            <a:r>
              <a:rPr lang="en-GB" dirty="0"/>
              <a:t>a) Hyaluronic acid b) Proteoglycan c) Glycoprotein. </a:t>
            </a:r>
          </a:p>
        </p:txBody>
      </p:sp>
    </p:spTree>
    <p:extLst>
      <p:ext uri="{BB962C8B-B14F-4D97-AF65-F5344CB8AC3E}">
        <p14:creationId xmlns:p14="http://schemas.microsoft.com/office/powerpoint/2010/main" val="3093763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7419" y="1"/>
            <a:ext cx="10266218" cy="6857999"/>
          </a:xfrm>
          <a:prstGeom prst="rect">
            <a:avLst/>
          </a:prstGeom>
        </p:spPr>
      </p:pic>
    </p:spTree>
    <p:extLst>
      <p:ext uri="{BB962C8B-B14F-4D97-AF65-F5344CB8AC3E}">
        <p14:creationId xmlns:p14="http://schemas.microsoft.com/office/powerpoint/2010/main" val="197464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996418" y="485711"/>
            <a:ext cx="6963507" cy="5787850"/>
          </a:xfrm>
          <a:prstGeom prst="rect">
            <a:avLst/>
          </a:prstGeom>
        </p:spPr>
      </p:pic>
    </p:spTree>
    <p:extLst>
      <p:ext uri="{BB962C8B-B14F-4D97-AF65-F5344CB8AC3E}">
        <p14:creationId xmlns:p14="http://schemas.microsoft.com/office/powerpoint/2010/main" val="1608568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Cartilage</a:t>
            </a:r>
          </a:p>
        </p:txBody>
      </p:sp>
      <p:sp>
        <p:nvSpPr>
          <p:cNvPr id="3" name="Content Placeholder 2"/>
          <p:cNvSpPr>
            <a:spLocks noGrp="1"/>
          </p:cNvSpPr>
          <p:nvPr>
            <p:ph idx="1"/>
          </p:nvPr>
        </p:nvSpPr>
        <p:spPr/>
        <p:txBody>
          <a:bodyPr>
            <a:normAutofit/>
          </a:bodyPr>
          <a:lstStyle/>
          <a:p>
            <a:pPr algn="just">
              <a:lnSpc>
                <a:spcPct val="150000"/>
              </a:lnSpc>
            </a:pPr>
            <a:r>
              <a:rPr lang="en-GB" sz="3200" dirty="0"/>
              <a:t>Variation in the composition of matrix components produce three types of cartilages adapted to local biochemical needs. </a:t>
            </a:r>
          </a:p>
          <a:p>
            <a:pPr marL="514350" indent="-514350" algn="just">
              <a:lnSpc>
                <a:spcPct val="150000"/>
              </a:lnSpc>
              <a:buAutoNum type="arabicPeriod"/>
            </a:pPr>
            <a:r>
              <a:rPr lang="en-GB" sz="3200" b="1" dirty="0"/>
              <a:t>Hyaline cartilage</a:t>
            </a:r>
          </a:p>
          <a:p>
            <a:pPr marL="514350" indent="-514350" algn="just">
              <a:lnSpc>
                <a:spcPct val="150000"/>
              </a:lnSpc>
              <a:buAutoNum type="arabicPeriod"/>
            </a:pPr>
            <a:r>
              <a:rPr lang="en-GB" sz="3200" b="1" dirty="0"/>
              <a:t>Elastic cartilage </a:t>
            </a:r>
          </a:p>
          <a:p>
            <a:pPr marL="514350" indent="-514350" algn="just">
              <a:lnSpc>
                <a:spcPct val="150000"/>
              </a:lnSpc>
              <a:buAutoNum type="arabicPeriod"/>
            </a:pPr>
            <a:r>
              <a:rPr lang="en-GB" sz="3200" b="1" dirty="0"/>
              <a:t>Fibro cartilage </a:t>
            </a:r>
            <a:endParaRPr lang="en-GB" sz="3200" dirty="0"/>
          </a:p>
        </p:txBody>
      </p:sp>
    </p:spTree>
    <p:extLst>
      <p:ext uri="{BB962C8B-B14F-4D97-AF65-F5344CB8AC3E}">
        <p14:creationId xmlns:p14="http://schemas.microsoft.com/office/powerpoint/2010/main" val="3638465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Hyaline cartilage</a:t>
            </a:r>
          </a:p>
        </p:txBody>
      </p:sp>
      <p:sp>
        <p:nvSpPr>
          <p:cNvPr id="3" name="Content Placeholder 2"/>
          <p:cNvSpPr>
            <a:spLocks noGrp="1"/>
          </p:cNvSpPr>
          <p:nvPr>
            <p:ph idx="1"/>
          </p:nvPr>
        </p:nvSpPr>
        <p:spPr/>
        <p:txBody>
          <a:bodyPr/>
          <a:lstStyle/>
          <a:p>
            <a:pPr algn="just">
              <a:lnSpc>
                <a:spcPct val="150000"/>
              </a:lnSpc>
            </a:pPr>
            <a:r>
              <a:rPr lang="en-GB" sz="3200" dirty="0"/>
              <a:t>Most abundant of the three types of cartilage</a:t>
            </a:r>
          </a:p>
          <a:p>
            <a:pPr algn="just">
              <a:lnSpc>
                <a:spcPct val="150000"/>
              </a:lnSpc>
            </a:pPr>
            <a:r>
              <a:rPr lang="en-GB" sz="3200" dirty="0"/>
              <a:t>Has perichondrium - a fibrous strip bordering the cartilage, composed mostly of collagenous fibres. Tends to be more cellular next to the cartilage. </a:t>
            </a:r>
          </a:p>
          <a:p>
            <a:pPr algn="just">
              <a:lnSpc>
                <a:spcPct val="150000"/>
              </a:lnSpc>
            </a:pPr>
            <a:r>
              <a:rPr lang="en-GB" sz="3200" dirty="0"/>
              <a:t>The </a:t>
            </a:r>
            <a:r>
              <a:rPr lang="en-GB" sz="3200" dirty="0" err="1"/>
              <a:t>chondroblasts</a:t>
            </a:r>
            <a:r>
              <a:rPr lang="en-GB" sz="3200" dirty="0"/>
              <a:t> arise from this layer.</a:t>
            </a:r>
          </a:p>
          <a:p>
            <a:endParaRPr lang="en-GB" dirty="0"/>
          </a:p>
        </p:txBody>
      </p:sp>
    </p:spTree>
    <p:extLst>
      <p:ext uri="{BB962C8B-B14F-4D97-AF65-F5344CB8AC3E}">
        <p14:creationId xmlns:p14="http://schemas.microsoft.com/office/powerpoint/2010/main" val="2638800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109"/>
            <a:ext cx="10515600" cy="4876800"/>
          </a:xfrm>
        </p:spPr>
        <p:txBody>
          <a:bodyPr>
            <a:normAutofit/>
          </a:bodyPr>
          <a:lstStyle/>
          <a:p>
            <a:pPr algn="just">
              <a:lnSpc>
                <a:spcPct val="150000"/>
              </a:lnSpc>
            </a:pPr>
            <a:r>
              <a:rPr lang="en-GB" sz="3200" dirty="0"/>
              <a:t>In young cartilage, the chondrocytes occur singly. They are large, spherical cells.</a:t>
            </a:r>
          </a:p>
          <a:p>
            <a:pPr algn="just">
              <a:lnSpc>
                <a:spcPct val="150000"/>
              </a:lnSpc>
            </a:pPr>
            <a:r>
              <a:rPr lang="en-GB" sz="3200" dirty="0"/>
              <a:t>In older tissue, the chondrocytes are clustered in groups of 2, 4 or 8 and appear </a:t>
            </a:r>
            <a:r>
              <a:rPr lang="en-GB" sz="3200" dirty="0" smtClean="0"/>
              <a:t>compressed.</a:t>
            </a:r>
            <a:endParaRPr lang="en-GB" sz="3200" dirty="0"/>
          </a:p>
          <a:p>
            <a:pPr algn="just">
              <a:lnSpc>
                <a:spcPct val="150000"/>
              </a:lnSpc>
            </a:pPr>
            <a:r>
              <a:rPr lang="en-GB" sz="3200" dirty="0"/>
              <a:t>The matrix is a product of the </a:t>
            </a:r>
            <a:r>
              <a:rPr lang="en-GB" sz="3200" dirty="0" err="1"/>
              <a:t>chondroblasts</a:t>
            </a:r>
            <a:r>
              <a:rPr lang="en-GB" sz="3200" dirty="0"/>
              <a:t>, as well as the fibroblasts of the perichondrium.</a:t>
            </a:r>
          </a:p>
          <a:p>
            <a:endParaRPr lang="en-GB" dirty="0"/>
          </a:p>
        </p:txBody>
      </p:sp>
    </p:spTree>
    <p:extLst>
      <p:ext uri="{BB962C8B-B14F-4D97-AF65-F5344CB8AC3E}">
        <p14:creationId xmlns:p14="http://schemas.microsoft.com/office/powerpoint/2010/main" val="4039198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7601"/>
            <a:ext cx="10515600" cy="1325563"/>
          </a:xfrm>
        </p:spPr>
        <p:txBody>
          <a:bodyPr/>
          <a:lstStyle/>
          <a:p>
            <a:r>
              <a:rPr lang="en-GB" dirty="0"/>
              <a:t>Chondrocytes in hyaline</a:t>
            </a:r>
          </a:p>
        </p:txBody>
      </p:sp>
      <p:sp>
        <p:nvSpPr>
          <p:cNvPr id="3" name="Content Placeholder 2"/>
          <p:cNvSpPr>
            <a:spLocks noGrp="1"/>
          </p:cNvSpPr>
          <p:nvPr>
            <p:ph idx="1"/>
          </p:nvPr>
        </p:nvSpPr>
        <p:spPr>
          <a:xfrm>
            <a:off x="838200" y="1413164"/>
            <a:ext cx="10515600" cy="5444836"/>
          </a:xfrm>
        </p:spPr>
        <p:txBody>
          <a:bodyPr>
            <a:noAutofit/>
          </a:bodyPr>
          <a:lstStyle/>
          <a:p>
            <a:pPr algn="just">
              <a:lnSpc>
                <a:spcPct val="150000"/>
              </a:lnSpc>
            </a:pPr>
            <a:r>
              <a:rPr lang="en-GB" sz="3200" dirty="0"/>
              <a:t>They appear in a group of up to eight cells, called </a:t>
            </a:r>
            <a:r>
              <a:rPr lang="en-GB" sz="3200" b="1" dirty="0"/>
              <a:t>isogenous group</a:t>
            </a:r>
            <a:r>
              <a:rPr lang="en-GB" sz="3200" dirty="0"/>
              <a:t>, originating from mitotic division of single Chondrocyte. </a:t>
            </a:r>
          </a:p>
          <a:p>
            <a:pPr algn="just">
              <a:lnSpc>
                <a:spcPct val="150000"/>
              </a:lnSpc>
            </a:pPr>
            <a:r>
              <a:rPr lang="en-GB" sz="3200" dirty="0"/>
              <a:t>The chondrocytes are located in cavities within the matrix called lacunae.</a:t>
            </a:r>
          </a:p>
          <a:p>
            <a:pPr algn="just">
              <a:lnSpc>
                <a:spcPct val="150000"/>
              </a:lnSpc>
            </a:pPr>
            <a:r>
              <a:rPr lang="en-GB" sz="3200" dirty="0"/>
              <a:t>The peripheral zone around the groups is called </a:t>
            </a:r>
            <a:r>
              <a:rPr lang="en-GB" sz="3200" b="1" dirty="0"/>
              <a:t>territorial matrix.</a:t>
            </a:r>
            <a:endParaRPr lang="en-GB" sz="3200" dirty="0"/>
          </a:p>
        </p:txBody>
      </p:sp>
    </p:spTree>
    <p:extLst>
      <p:ext uri="{BB962C8B-B14F-4D97-AF65-F5344CB8AC3E}">
        <p14:creationId xmlns:p14="http://schemas.microsoft.com/office/powerpoint/2010/main" val="1607490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Matrix </a:t>
            </a:r>
          </a:p>
        </p:txBody>
      </p:sp>
      <p:sp>
        <p:nvSpPr>
          <p:cNvPr id="3" name="Content Placeholder 2"/>
          <p:cNvSpPr>
            <a:spLocks noGrp="1"/>
          </p:cNvSpPr>
          <p:nvPr>
            <p:ph idx="1"/>
          </p:nvPr>
        </p:nvSpPr>
        <p:spPr>
          <a:xfrm>
            <a:off x="838200" y="1825624"/>
            <a:ext cx="10515600" cy="4672157"/>
          </a:xfrm>
        </p:spPr>
        <p:txBody>
          <a:bodyPr>
            <a:noAutofit/>
          </a:bodyPr>
          <a:lstStyle/>
          <a:p>
            <a:pPr algn="just">
              <a:lnSpc>
                <a:spcPct val="100000"/>
              </a:lnSpc>
            </a:pPr>
            <a:r>
              <a:rPr lang="en-GB" sz="3200" dirty="0"/>
              <a:t>Consists of </a:t>
            </a:r>
            <a:r>
              <a:rPr lang="en-GB" sz="3200" b="1" dirty="0" err="1"/>
              <a:t>Fiber</a:t>
            </a:r>
            <a:r>
              <a:rPr lang="en-GB" sz="3200" b="1" dirty="0"/>
              <a:t> + ground substance </a:t>
            </a:r>
            <a:endParaRPr lang="en-GB" sz="3200" dirty="0"/>
          </a:p>
          <a:p>
            <a:pPr algn="just">
              <a:lnSpc>
                <a:spcPct val="100000"/>
              </a:lnSpc>
            </a:pPr>
            <a:r>
              <a:rPr lang="en-GB" sz="3200" dirty="0"/>
              <a:t>It has primarily type II collagen which is in the form of fibrins. </a:t>
            </a:r>
          </a:p>
          <a:p>
            <a:pPr algn="just">
              <a:lnSpc>
                <a:spcPct val="100000"/>
              </a:lnSpc>
            </a:pPr>
            <a:r>
              <a:rPr lang="en-GB" sz="3200" dirty="0"/>
              <a:t>The ground substance contains chondroitin 4 and 6 </a:t>
            </a:r>
            <a:r>
              <a:rPr lang="en-GB" sz="3200" dirty="0" err="1"/>
              <a:t>sulfate</a:t>
            </a:r>
            <a:r>
              <a:rPr lang="en-GB" sz="3200" dirty="0"/>
              <a:t>, and keratin </a:t>
            </a:r>
            <a:r>
              <a:rPr lang="en-GB" sz="3200" dirty="0" err="1"/>
              <a:t>sulfate</a:t>
            </a:r>
            <a:r>
              <a:rPr lang="en-GB" sz="3200" dirty="0"/>
              <a:t> in the proteoglycans.</a:t>
            </a:r>
          </a:p>
          <a:p>
            <a:pPr algn="just">
              <a:lnSpc>
                <a:spcPct val="100000"/>
              </a:lnSpc>
            </a:pPr>
            <a:r>
              <a:rPr lang="en-GB" sz="3200" dirty="0"/>
              <a:t> The hyaluronic acid binds to these proteoglycan and is responsible for high content of solvation water. </a:t>
            </a:r>
          </a:p>
          <a:p>
            <a:pPr algn="just">
              <a:lnSpc>
                <a:spcPct val="100000"/>
              </a:lnSpc>
            </a:pPr>
            <a:r>
              <a:rPr lang="en-GB" sz="3200" dirty="0" err="1"/>
              <a:t>Chondronectin</a:t>
            </a:r>
            <a:r>
              <a:rPr lang="en-GB" sz="3200" dirty="0"/>
              <a:t> is the glycoprotein which adheres chondrocytes to matrix collagen </a:t>
            </a:r>
          </a:p>
        </p:txBody>
      </p:sp>
    </p:spTree>
    <p:extLst>
      <p:ext uri="{BB962C8B-B14F-4D97-AF65-F5344CB8AC3E}">
        <p14:creationId xmlns:p14="http://schemas.microsoft.com/office/powerpoint/2010/main" val="3796876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8145"/>
            <a:ext cx="10515600" cy="5428818"/>
          </a:xfrm>
        </p:spPr>
        <p:txBody>
          <a:bodyPr/>
          <a:lstStyle/>
          <a:p>
            <a:pPr marL="0" indent="0" algn="just">
              <a:lnSpc>
                <a:spcPct val="150000"/>
              </a:lnSpc>
              <a:buNone/>
            </a:pPr>
            <a:r>
              <a:rPr lang="en-GB" sz="3200" dirty="0"/>
              <a:t>Occurrence</a:t>
            </a:r>
          </a:p>
          <a:p>
            <a:pPr algn="just">
              <a:lnSpc>
                <a:spcPct val="150000"/>
              </a:lnSpc>
            </a:pPr>
            <a:r>
              <a:rPr lang="en-GB" sz="3200" dirty="0"/>
              <a:t> Ventral ends of ribs and the articular ends of long bones.</a:t>
            </a:r>
          </a:p>
          <a:p>
            <a:pPr algn="just">
              <a:lnSpc>
                <a:spcPct val="150000"/>
              </a:lnSpc>
            </a:pPr>
            <a:r>
              <a:rPr lang="en-GB" sz="3200" dirty="0"/>
              <a:t>Found in the nose, larynx, trachea and bronchi.</a:t>
            </a:r>
          </a:p>
          <a:p>
            <a:pPr algn="just">
              <a:lnSpc>
                <a:spcPct val="150000"/>
              </a:lnSpc>
            </a:pPr>
            <a:r>
              <a:rPr lang="en-GB" sz="3200" dirty="0"/>
              <a:t>Surrounding the opening of the external auditory meatus.</a:t>
            </a:r>
          </a:p>
          <a:p>
            <a:pPr algn="just">
              <a:lnSpc>
                <a:spcPct val="150000"/>
              </a:lnSpc>
            </a:pPr>
            <a:r>
              <a:rPr lang="en-GB" sz="3200" dirty="0"/>
              <a:t>Makes up the foetal skeleton</a:t>
            </a:r>
          </a:p>
          <a:p>
            <a:endParaRPr lang="en-GB" dirty="0"/>
          </a:p>
        </p:txBody>
      </p:sp>
    </p:spTree>
    <p:extLst>
      <p:ext uri="{BB962C8B-B14F-4D97-AF65-F5344CB8AC3E}">
        <p14:creationId xmlns:p14="http://schemas.microsoft.com/office/powerpoint/2010/main" val="2858546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400" y="0"/>
            <a:ext cx="9088582" cy="6858000"/>
          </a:xfrm>
          <a:prstGeom prst="rect">
            <a:avLst/>
          </a:prstGeom>
        </p:spPr>
      </p:pic>
    </p:spTree>
    <p:extLst>
      <p:ext uri="{BB962C8B-B14F-4D97-AF65-F5344CB8AC3E}">
        <p14:creationId xmlns:p14="http://schemas.microsoft.com/office/powerpoint/2010/main" val="1880868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6"/>
            <a:ext cx="10515600" cy="957238"/>
          </a:xfrm>
        </p:spPr>
        <p:txBody>
          <a:bodyPr/>
          <a:lstStyle/>
          <a:p>
            <a:r>
              <a:rPr lang="en-US" dirty="0" err="1" smtClean="0"/>
              <a:t>Histogenesis</a:t>
            </a:r>
            <a:r>
              <a:rPr lang="en-US" dirty="0" smtClean="0"/>
              <a:t> of Hyaline Cartilage</a:t>
            </a:r>
            <a:endParaRPr lang="en-US" dirty="0"/>
          </a:p>
        </p:txBody>
      </p:sp>
      <p:pic>
        <p:nvPicPr>
          <p:cNvPr id="4" name="Content Placeholder 3"/>
          <p:cNvPicPr>
            <a:picLocks noGrp="1" noChangeAspect="1"/>
          </p:cNvPicPr>
          <p:nvPr>
            <p:ph sz="half" idx="1"/>
          </p:nvPr>
        </p:nvPicPr>
        <p:blipFill>
          <a:blip r:embed="rId3"/>
          <a:stretch>
            <a:fillRect/>
          </a:stretch>
        </p:blipFill>
        <p:spPr>
          <a:xfrm>
            <a:off x="167361" y="1434906"/>
            <a:ext cx="6883814" cy="4742058"/>
          </a:xfrm>
          <a:prstGeom prst="rect">
            <a:avLst/>
          </a:prstGeom>
        </p:spPr>
      </p:pic>
      <p:sp>
        <p:nvSpPr>
          <p:cNvPr id="6" name="Content Placeholder 5"/>
          <p:cNvSpPr>
            <a:spLocks noGrp="1"/>
          </p:cNvSpPr>
          <p:nvPr>
            <p:ph sz="half" idx="2"/>
          </p:nvPr>
        </p:nvSpPr>
        <p:spPr>
          <a:xfrm>
            <a:off x="7047914" y="1322364"/>
            <a:ext cx="4305886" cy="4854599"/>
          </a:xfrm>
        </p:spPr>
        <p:txBody>
          <a:bodyPr>
            <a:normAutofit fontScale="85000" lnSpcReduction="20000"/>
          </a:bodyPr>
          <a:lstStyle/>
          <a:p>
            <a:pPr marL="0" indent="0">
              <a:buNone/>
            </a:pPr>
            <a:r>
              <a:rPr lang="en-US" dirty="0" smtClean="0"/>
              <a:t> </a:t>
            </a:r>
          </a:p>
          <a:p>
            <a:r>
              <a:rPr lang="en-US" b="1" dirty="0" smtClean="0"/>
              <a:t>A</a:t>
            </a:r>
            <a:r>
              <a:rPr lang="en-US" b="1" dirty="0"/>
              <a:t>:</a:t>
            </a:r>
            <a:r>
              <a:rPr lang="en-US" dirty="0"/>
              <a:t> The mesenchyme is the precursor tissue of all types of cartilage. </a:t>
            </a:r>
            <a:endParaRPr lang="en-US" dirty="0" smtClean="0"/>
          </a:p>
          <a:p>
            <a:r>
              <a:rPr lang="en-US" b="1" dirty="0" smtClean="0"/>
              <a:t>B</a:t>
            </a:r>
            <a:r>
              <a:rPr lang="en-US" b="1" dirty="0"/>
              <a:t>:</a:t>
            </a:r>
            <a:r>
              <a:rPr lang="en-US" dirty="0"/>
              <a:t> Mitotic proliferation of mesenchymal cells gives rise to a highly cellular tissue. </a:t>
            </a:r>
            <a:endParaRPr lang="en-US" dirty="0" smtClean="0"/>
          </a:p>
          <a:p>
            <a:r>
              <a:rPr lang="en-US" b="1" dirty="0" smtClean="0"/>
              <a:t>C</a:t>
            </a:r>
            <a:r>
              <a:rPr lang="en-US" b="1" dirty="0"/>
              <a:t>:</a:t>
            </a:r>
            <a:r>
              <a:rPr lang="en-US" dirty="0"/>
              <a:t> </a:t>
            </a:r>
            <a:r>
              <a:rPr lang="en-US" dirty="0" err="1"/>
              <a:t>Chondroblasts</a:t>
            </a:r>
            <a:r>
              <a:rPr lang="en-US" dirty="0"/>
              <a:t> are separated from one another by the formation of a great amount of matrix. </a:t>
            </a:r>
            <a:endParaRPr lang="en-US" dirty="0" smtClean="0"/>
          </a:p>
          <a:p>
            <a:r>
              <a:rPr lang="en-US" b="1" dirty="0" smtClean="0"/>
              <a:t>D</a:t>
            </a:r>
            <a:r>
              <a:rPr lang="en-US" b="1" dirty="0"/>
              <a:t>:</a:t>
            </a:r>
            <a:r>
              <a:rPr lang="en-US" dirty="0"/>
              <a:t> Multiplication of cartilage cells gives rise to </a:t>
            </a:r>
            <a:r>
              <a:rPr lang="en-US" dirty="0" err="1"/>
              <a:t>isogenous</a:t>
            </a:r>
            <a:r>
              <a:rPr lang="en-US" dirty="0"/>
              <a:t> groups, each surrounded by a condensation of territorial (capsular) matrix.</a:t>
            </a:r>
          </a:p>
          <a:p>
            <a:endParaRPr lang="en-US" dirty="0"/>
          </a:p>
        </p:txBody>
      </p:sp>
    </p:spTree>
    <p:extLst>
      <p:ext uri="{BB962C8B-B14F-4D97-AF65-F5344CB8AC3E}">
        <p14:creationId xmlns:p14="http://schemas.microsoft.com/office/powerpoint/2010/main" val="4494211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6"/>
            <a:ext cx="10515600" cy="704020"/>
          </a:xfrm>
        </p:spPr>
        <p:txBody>
          <a:bodyPr/>
          <a:lstStyle/>
          <a:p>
            <a:r>
              <a:rPr lang="en-US" dirty="0" smtClean="0"/>
              <a:t>CARTILAGE GROWTH</a:t>
            </a:r>
            <a:endParaRPr lang="en-US" dirty="0"/>
          </a:p>
        </p:txBody>
      </p:sp>
      <p:sp>
        <p:nvSpPr>
          <p:cNvPr id="6" name="Content Placeholder 5"/>
          <p:cNvSpPr>
            <a:spLocks noGrp="1"/>
          </p:cNvSpPr>
          <p:nvPr>
            <p:ph idx="1"/>
          </p:nvPr>
        </p:nvSpPr>
        <p:spPr/>
        <p:txBody>
          <a:bodyPr>
            <a:normAutofit fontScale="92500" lnSpcReduction="20000"/>
          </a:bodyPr>
          <a:lstStyle/>
          <a:p>
            <a:pPr marL="0" indent="0">
              <a:buNone/>
            </a:pPr>
            <a:r>
              <a:rPr lang="en-US" dirty="0" smtClean="0"/>
              <a:t> </a:t>
            </a:r>
          </a:p>
          <a:p>
            <a:r>
              <a:rPr lang="en-US" b="1" dirty="0" smtClean="0"/>
              <a:t>Interstitial </a:t>
            </a:r>
            <a:r>
              <a:rPr lang="en-US" b="1" dirty="0"/>
              <a:t>growth,</a:t>
            </a:r>
            <a:r>
              <a:rPr lang="en-US" dirty="0"/>
              <a:t> resulting from the mitotic division of preexisting </a:t>
            </a:r>
            <a:r>
              <a:rPr lang="en-US" dirty="0" smtClean="0"/>
              <a:t>chondrocytes leading to expansion of cartilage matrix from within </a:t>
            </a:r>
          </a:p>
          <a:p>
            <a:r>
              <a:rPr lang="en-US" dirty="0" smtClean="0"/>
              <a:t>In the epiphyseal plates, interstitial growth is important in increasing the length of long bones and in providing a cartilage model for endochondral bone formation </a:t>
            </a:r>
          </a:p>
          <a:p>
            <a:r>
              <a:rPr lang="en-US" b="1" dirty="0" smtClean="0"/>
              <a:t>Appositional </a:t>
            </a:r>
            <a:r>
              <a:rPr lang="en-US" b="1" dirty="0"/>
              <a:t>growth,</a:t>
            </a:r>
            <a:r>
              <a:rPr lang="en-US" dirty="0"/>
              <a:t> resulting from the differentiation of </a:t>
            </a:r>
            <a:r>
              <a:rPr lang="en-US" dirty="0" err="1"/>
              <a:t>perichondrial</a:t>
            </a:r>
            <a:r>
              <a:rPr lang="en-US" dirty="0"/>
              <a:t> cells. </a:t>
            </a:r>
            <a:endParaRPr lang="en-US" dirty="0" smtClean="0"/>
          </a:p>
          <a:p>
            <a:r>
              <a:rPr lang="en-US" dirty="0" err="1" smtClean="0"/>
              <a:t>Chondroblasts</a:t>
            </a:r>
            <a:r>
              <a:rPr lang="en-US" dirty="0" smtClean="0"/>
              <a:t> of the perichondrium proliferate and become chondrocytes once they have surrounded themselves with cartilaginous matrix and are incorporated into the existing cartilage </a:t>
            </a:r>
          </a:p>
          <a:p>
            <a:r>
              <a:rPr lang="en-US" dirty="0" smtClean="0"/>
              <a:t>Cartilage then grows in girth only by apposition</a:t>
            </a:r>
          </a:p>
          <a:p>
            <a:endParaRPr lang="en-US" dirty="0"/>
          </a:p>
        </p:txBody>
      </p:sp>
    </p:spTree>
    <p:extLst>
      <p:ext uri="{BB962C8B-B14F-4D97-AF65-F5344CB8AC3E}">
        <p14:creationId xmlns:p14="http://schemas.microsoft.com/office/powerpoint/2010/main" val="1782838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297382" y="0"/>
            <a:ext cx="5569527" cy="6858000"/>
          </a:xfrm>
          <a:prstGeom prst="rect">
            <a:avLst/>
          </a:prstGeom>
        </p:spPr>
      </p:pic>
    </p:spTree>
    <p:extLst>
      <p:ext uri="{BB962C8B-B14F-4D97-AF65-F5344CB8AC3E}">
        <p14:creationId xmlns:p14="http://schemas.microsoft.com/office/powerpoint/2010/main" val="1810908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ELASTIC CARTILAGE</a:t>
            </a:r>
          </a:p>
        </p:txBody>
      </p:sp>
      <p:sp>
        <p:nvSpPr>
          <p:cNvPr id="3" name="Content Placeholder 2"/>
          <p:cNvSpPr>
            <a:spLocks noGrp="1"/>
          </p:cNvSpPr>
          <p:nvPr>
            <p:ph idx="1"/>
          </p:nvPr>
        </p:nvSpPr>
        <p:spPr/>
        <p:txBody>
          <a:bodyPr>
            <a:normAutofit fontScale="92500" lnSpcReduction="10000"/>
          </a:bodyPr>
          <a:lstStyle/>
          <a:p>
            <a:pPr algn="just">
              <a:lnSpc>
                <a:spcPct val="150000"/>
              </a:lnSpc>
            </a:pPr>
            <a:r>
              <a:rPr lang="en-GB" sz="3200" dirty="0"/>
              <a:t>Fresh elastic cartilage has yellowish </a:t>
            </a:r>
            <a:r>
              <a:rPr lang="en-GB" sz="3200" dirty="0" err="1"/>
              <a:t>color</a:t>
            </a:r>
            <a:r>
              <a:rPr lang="en-GB" sz="3200" dirty="0"/>
              <a:t> because of the presence of elastin.</a:t>
            </a:r>
          </a:p>
          <a:p>
            <a:pPr algn="just">
              <a:lnSpc>
                <a:spcPct val="150000"/>
              </a:lnSpc>
            </a:pPr>
            <a:r>
              <a:rPr lang="en-GB" sz="3200" dirty="0"/>
              <a:t>It is identical to hyaline cartilage but in addition to collagen type II it contains an abundant network of fine elastic </a:t>
            </a:r>
            <a:r>
              <a:rPr lang="en-GB" sz="3200" dirty="0" err="1"/>
              <a:t>fibers</a:t>
            </a:r>
            <a:r>
              <a:rPr lang="en-GB" sz="3200" dirty="0"/>
              <a:t> making it more flexible.</a:t>
            </a:r>
          </a:p>
          <a:p>
            <a:pPr algn="just">
              <a:lnSpc>
                <a:spcPct val="150000"/>
              </a:lnSpc>
            </a:pPr>
            <a:r>
              <a:rPr lang="en-GB" sz="3200" dirty="0"/>
              <a:t>It also posses perichondrium. </a:t>
            </a:r>
          </a:p>
        </p:txBody>
      </p:sp>
    </p:spTree>
    <p:extLst>
      <p:ext uri="{BB962C8B-B14F-4D97-AF65-F5344CB8AC3E}">
        <p14:creationId xmlns:p14="http://schemas.microsoft.com/office/powerpoint/2010/main" val="3133539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25236"/>
            <a:ext cx="10515600" cy="5084619"/>
          </a:xfrm>
        </p:spPr>
        <p:txBody>
          <a:bodyPr>
            <a:normAutofit/>
          </a:bodyPr>
          <a:lstStyle/>
          <a:p>
            <a:pPr marL="0" indent="0" algn="just">
              <a:lnSpc>
                <a:spcPct val="170000"/>
              </a:lnSpc>
              <a:buNone/>
            </a:pPr>
            <a:r>
              <a:rPr lang="en-GB" sz="4500" dirty="0"/>
              <a:t> </a:t>
            </a:r>
            <a:r>
              <a:rPr lang="en-GB" sz="4600" dirty="0"/>
              <a:t>Occurrence</a:t>
            </a:r>
          </a:p>
          <a:p>
            <a:pPr algn="just">
              <a:lnSpc>
                <a:spcPct val="170000"/>
              </a:lnSpc>
            </a:pPr>
            <a:r>
              <a:rPr lang="en-GB" sz="4600" dirty="0"/>
              <a:t> </a:t>
            </a:r>
            <a:r>
              <a:rPr lang="en-US" dirty="0" smtClean="0"/>
              <a:t>Elastic cartilage is found in the auricle of the ear, the walls of the external auditory canals, the auditory (</a:t>
            </a:r>
            <a:r>
              <a:rPr lang="en-US" dirty="0" err="1" smtClean="0"/>
              <a:t>eustachian</a:t>
            </a:r>
            <a:r>
              <a:rPr lang="en-US" dirty="0" smtClean="0"/>
              <a:t>) tubes, the epiglottis, and the cuneiform cartilage in the larynx.</a:t>
            </a:r>
          </a:p>
          <a:p>
            <a:pPr algn="just">
              <a:lnSpc>
                <a:spcPct val="170000"/>
              </a:lnSpc>
            </a:pPr>
            <a:endParaRPr lang="en-GB" dirty="0"/>
          </a:p>
        </p:txBody>
      </p:sp>
    </p:spTree>
    <p:extLst>
      <p:ext uri="{BB962C8B-B14F-4D97-AF65-F5344CB8AC3E}">
        <p14:creationId xmlns:p14="http://schemas.microsoft.com/office/powerpoint/2010/main" val="42348670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32365" y="0"/>
            <a:ext cx="6747162" cy="6857999"/>
          </a:xfrm>
          <a:prstGeom prst="rect">
            <a:avLst/>
          </a:prstGeom>
        </p:spPr>
      </p:pic>
    </p:spTree>
    <p:extLst>
      <p:ext uri="{BB962C8B-B14F-4D97-AF65-F5344CB8AC3E}">
        <p14:creationId xmlns:p14="http://schemas.microsoft.com/office/powerpoint/2010/main" val="775688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3826412" y="81718"/>
            <a:ext cx="4726745" cy="7539945"/>
          </a:xfrm>
          <a:prstGeom prst="rect">
            <a:avLst/>
          </a:prstGeom>
        </p:spPr>
      </p:pic>
    </p:spTree>
    <p:extLst>
      <p:ext uri="{BB962C8B-B14F-4D97-AF65-F5344CB8AC3E}">
        <p14:creationId xmlns:p14="http://schemas.microsoft.com/office/powerpoint/2010/main" val="3913646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5743"/>
            <a:ext cx="10515600" cy="1325563"/>
          </a:xfrm>
        </p:spPr>
        <p:txBody>
          <a:bodyPr/>
          <a:lstStyle/>
          <a:p>
            <a:r>
              <a:rPr lang="en-GB" dirty="0"/>
              <a:t>FIBROCARTILAGE</a:t>
            </a:r>
          </a:p>
        </p:txBody>
      </p:sp>
      <p:sp>
        <p:nvSpPr>
          <p:cNvPr id="3" name="Content Placeholder 2"/>
          <p:cNvSpPr>
            <a:spLocks noGrp="1"/>
          </p:cNvSpPr>
          <p:nvPr>
            <p:ph idx="1"/>
          </p:nvPr>
        </p:nvSpPr>
        <p:spPr>
          <a:xfrm>
            <a:off x="838200" y="1700933"/>
            <a:ext cx="10515600" cy="5032375"/>
          </a:xfrm>
        </p:spPr>
        <p:txBody>
          <a:bodyPr>
            <a:noAutofit/>
          </a:bodyPr>
          <a:lstStyle/>
          <a:p>
            <a:pPr algn="just">
              <a:lnSpc>
                <a:spcPct val="100000"/>
              </a:lnSpc>
            </a:pPr>
            <a:r>
              <a:rPr lang="en-GB" sz="3200" dirty="0"/>
              <a:t>It has characteristics intermediate between those of dense connective tissue and hyaline cartilage.</a:t>
            </a:r>
          </a:p>
          <a:p>
            <a:pPr algn="just">
              <a:lnSpc>
                <a:spcPct val="100000"/>
              </a:lnSpc>
            </a:pPr>
            <a:r>
              <a:rPr lang="en-GB" sz="3200" dirty="0"/>
              <a:t>Always associated with dense connective tissue and the border area between the two tissues is not clear cut.</a:t>
            </a:r>
          </a:p>
          <a:p>
            <a:pPr algn="just">
              <a:lnSpc>
                <a:spcPct val="100000"/>
              </a:lnSpc>
            </a:pPr>
            <a:r>
              <a:rPr lang="en-GB" sz="3200" dirty="0"/>
              <a:t>Chondrocytes appears singly or in isogenous groups arranged in rows. </a:t>
            </a:r>
          </a:p>
          <a:p>
            <a:pPr algn="just">
              <a:lnSpc>
                <a:spcPct val="100000"/>
              </a:lnSpc>
            </a:pPr>
            <a:r>
              <a:rPr lang="en-GB" sz="3200" dirty="0"/>
              <a:t>Matrix is acidophilic because it contains large amount of collagen type I.</a:t>
            </a:r>
          </a:p>
          <a:p>
            <a:pPr algn="just">
              <a:lnSpc>
                <a:spcPct val="100000"/>
              </a:lnSpc>
            </a:pPr>
            <a:r>
              <a:rPr lang="en-GB" sz="3200" dirty="0"/>
              <a:t>No identifiable perichondrium. </a:t>
            </a:r>
          </a:p>
        </p:txBody>
      </p:sp>
    </p:spTree>
    <p:extLst>
      <p:ext uri="{BB962C8B-B14F-4D97-AF65-F5344CB8AC3E}">
        <p14:creationId xmlns:p14="http://schemas.microsoft.com/office/powerpoint/2010/main" val="64258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4182"/>
            <a:ext cx="10515600" cy="5622781"/>
          </a:xfrm>
        </p:spPr>
        <p:txBody>
          <a:bodyPr>
            <a:normAutofit/>
          </a:bodyPr>
          <a:lstStyle/>
          <a:p>
            <a:pPr marL="0" indent="0" algn="just">
              <a:lnSpc>
                <a:spcPct val="150000"/>
              </a:lnSpc>
              <a:buNone/>
            </a:pPr>
            <a:r>
              <a:rPr lang="en-GB" sz="3500" dirty="0"/>
              <a:t>Occurrence</a:t>
            </a:r>
          </a:p>
          <a:p>
            <a:pPr algn="just">
              <a:lnSpc>
                <a:spcPct val="150000"/>
              </a:lnSpc>
            </a:pPr>
            <a:r>
              <a:rPr lang="en-GB" dirty="0"/>
              <a:t>It occurs where a tough support or great tensile strength is required.</a:t>
            </a:r>
          </a:p>
          <a:p>
            <a:pPr algn="just">
              <a:lnSpc>
                <a:spcPct val="150000"/>
              </a:lnSpc>
            </a:pPr>
            <a:r>
              <a:rPr lang="en-GB" dirty="0"/>
              <a:t>Intervertebral discs (annulus </a:t>
            </a:r>
            <a:r>
              <a:rPr lang="en-GB" dirty="0" err="1"/>
              <a:t>fibrosus</a:t>
            </a:r>
            <a:r>
              <a:rPr lang="en-GB" dirty="0"/>
              <a:t>).</a:t>
            </a:r>
          </a:p>
          <a:p>
            <a:pPr algn="just">
              <a:lnSpc>
                <a:spcPct val="150000"/>
              </a:lnSpc>
            </a:pPr>
            <a:r>
              <a:rPr lang="en-GB" dirty="0"/>
              <a:t>Pubic symphysis</a:t>
            </a:r>
          </a:p>
          <a:p>
            <a:pPr algn="just">
              <a:lnSpc>
                <a:spcPct val="150000"/>
              </a:lnSpc>
            </a:pPr>
            <a:r>
              <a:rPr lang="en-GB" dirty="0"/>
              <a:t>Insertions of some tendons and ligaments.</a:t>
            </a:r>
          </a:p>
          <a:p>
            <a:pPr algn="just">
              <a:lnSpc>
                <a:spcPct val="150000"/>
              </a:lnSpc>
            </a:pPr>
            <a:r>
              <a:rPr lang="en-GB" dirty="0"/>
              <a:t>It never occurs alone but merges with neighbouring hyaline cartilage or fibrous tissue.</a:t>
            </a:r>
          </a:p>
          <a:p>
            <a:endParaRPr lang="en-GB" dirty="0"/>
          </a:p>
        </p:txBody>
      </p:sp>
    </p:spTree>
    <p:extLst>
      <p:ext uri="{BB962C8B-B14F-4D97-AF65-F5344CB8AC3E}">
        <p14:creationId xmlns:p14="http://schemas.microsoft.com/office/powerpoint/2010/main" val="1583250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95600" y="0"/>
            <a:ext cx="6470073" cy="6858000"/>
          </a:xfrm>
          <a:prstGeom prst="rect">
            <a:avLst/>
          </a:prstGeom>
        </p:spPr>
      </p:pic>
    </p:spTree>
    <p:extLst>
      <p:ext uri="{BB962C8B-B14F-4D97-AF65-F5344CB8AC3E}">
        <p14:creationId xmlns:p14="http://schemas.microsoft.com/office/powerpoint/2010/main" val="36646413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1172</TotalTime>
  <Words>823</Words>
  <Application>Microsoft Office PowerPoint</Application>
  <PresentationFormat>Widescreen</PresentationFormat>
  <Paragraphs>85</Paragraphs>
  <Slides>24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CARTILAGE</vt:lpstr>
      <vt:lpstr>CARTILAGE</vt:lpstr>
      <vt:lpstr>General Properties</vt:lpstr>
      <vt:lpstr>Perichondrium</vt:lpstr>
      <vt:lpstr>Components of Cartilage</vt:lpstr>
      <vt:lpstr>PowerPoint Presentation</vt:lpstr>
      <vt:lpstr>PowerPoint Presentation</vt:lpstr>
      <vt:lpstr>Types of Cartilage</vt:lpstr>
      <vt:lpstr>Hyaline cartilage</vt:lpstr>
      <vt:lpstr>PowerPoint Presentation</vt:lpstr>
      <vt:lpstr>Chondrocytes in hyaline</vt:lpstr>
      <vt:lpstr>Matrix </vt:lpstr>
      <vt:lpstr>PowerPoint Presentation</vt:lpstr>
      <vt:lpstr>PowerPoint Presentation</vt:lpstr>
      <vt:lpstr>Histogenesis of Hyaline Cartilage</vt:lpstr>
      <vt:lpstr>CARTILAGE GROWTH</vt:lpstr>
      <vt:lpstr>PowerPoint Presentation</vt:lpstr>
      <vt:lpstr>ELASTIC CARTILAGE</vt:lpstr>
      <vt:lpstr>PowerPoint Presentation</vt:lpstr>
      <vt:lpstr>PowerPoint Presentation</vt:lpstr>
      <vt:lpstr>PowerPoint Presentation</vt:lpstr>
      <vt:lpstr>FIBROCARTILAGE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CARTILAGE</dc:title>
  <dc:creator>ThinkPad</dc:creator>
  <cp:lastModifiedBy>ThinkPad</cp:lastModifiedBy>
  <cp:revision>14</cp:revision>
  <dcterms:created xsi:type="dcterms:W3CDTF">2023-05-30T17:35:47Z</dcterms:created>
  <dcterms:modified xsi:type="dcterms:W3CDTF">2023-05-31T13:30:32Z</dcterms:modified>
</cp:coreProperties>
</file>