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68" r:id="rId5"/>
    <p:sldId id="269" r:id="rId6"/>
    <p:sldId id="277" r:id="rId7"/>
    <p:sldId id="278" r:id="rId8"/>
    <p:sldId id="259" r:id="rId9"/>
    <p:sldId id="258" r:id="rId10"/>
    <p:sldId id="262" r:id="rId11"/>
    <p:sldId id="271" r:id="rId12"/>
    <p:sldId id="264" r:id="rId13"/>
    <p:sldId id="263" r:id="rId14"/>
    <p:sldId id="272" r:id="rId15"/>
    <p:sldId id="286" r:id="rId16"/>
    <p:sldId id="265" r:id="rId17"/>
    <p:sldId id="273" r:id="rId18"/>
    <p:sldId id="274" r:id="rId19"/>
    <p:sldId id="266" r:id="rId20"/>
    <p:sldId id="275" r:id="rId21"/>
    <p:sldId id="285" r:id="rId22"/>
    <p:sldId id="267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8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5FBF-CCAB-4B19-AF57-78FF2BC65D9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B995-E179-4A5C-BC6E-C51CC930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PRACTICAL 2: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CELL AND THE CELLULAR ORGANELLES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PRESENTER: ROZALIA NJOBVU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81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2" y="0"/>
            <a:ext cx="11857148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1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SENSORY </a:t>
            </a:r>
            <a:r>
              <a:rPr lang="en-US" b="1" dirty="0" smtClean="0"/>
              <a:t>GANGLION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6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Examine </a:t>
            </a:r>
            <a:r>
              <a:rPr lang="en-US" dirty="0"/>
              <a:t>the </a:t>
            </a:r>
            <a:r>
              <a:rPr lang="en-US" b="1" dirty="0"/>
              <a:t>large greyish nerve cell </a:t>
            </a:r>
            <a:r>
              <a:rPr lang="en-US" dirty="0"/>
              <a:t>in the section, noting the presence of a </a:t>
            </a:r>
            <a:r>
              <a:rPr lang="en-US" b="1" dirty="0"/>
              <a:t>large nucleus </a:t>
            </a:r>
            <a:r>
              <a:rPr lang="en-US" dirty="0" smtClean="0"/>
              <a:t>in the </a:t>
            </a:r>
            <a:r>
              <a:rPr lang="en-US" b="1" dirty="0"/>
              <a:t>cell </a:t>
            </a:r>
            <a:r>
              <a:rPr lang="en-US" dirty="0"/>
              <a:t>with a </a:t>
            </a:r>
            <a:r>
              <a:rPr lang="en-US" b="1" dirty="0"/>
              <a:t>prominent nucleolus </a:t>
            </a:r>
            <a:r>
              <a:rPr lang="en-US" dirty="0"/>
              <a:t>(or nucleoli) and </a:t>
            </a:r>
            <a:r>
              <a:rPr lang="en-US" b="1" dirty="0"/>
              <a:t>clumped nuclear chromatin</a:t>
            </a:r>
            <a:r>
              <a:rPr lang="en-US" dirty="0"/>
              <a:t>. </a:t>
            </a:r>
            <a:r>
              <a:rPr lang="en-US" dirty="0" smtClean="0"/>
              <a:t>The cytoplasm </a:t>
            </a:r>
            <a:r>
              <a:rPr lang="en-US" dirty="0"/>
              <a:t>contains a network to </a:t>
            </a:r>
            <a:r>
              <a:rPr lang="en-US" b="1" dirty="0"/>
              <a:t>fine fibrils</a:t>
            </a:r>
            <a:r>
              <a:rPr lang="en-US" dirty="0"/>
              <a:t>, the </a:t>
            </a:r>
            <a:r>
              <a:rPr lang="en-US" b="1" dirty="0" err="1"/>
              <a:t>neurofibrils</a:t>
            </a:r>
            <a:r>
              <a:rPr lang="en-US" dirty="0"/>
              <a:t>, as well as </a:t>
            </a:r>
            <a:r>
              <a:rPr lang="en-US" b="1" dirty="0"/>
              <a:t>dense </a:t>
            </a:r>
            <a:r>
              <a:rPr lang="en-US" b="1" dirty="0" smtClean="0"/>
              <a:t>granules </a:t>
            </a:r>
            <a:r>
              <a:rPr lang="en-US" dirty="0" smtClean="0"/>
              <a:t>representing </a:t>
            </a:r>
            <a:r>
              <a:rPr lang="en-US" b="1" dirty="0"/>
              <a:t>RER</a:t>
            </a:r>
            <a:r>
              <a:rPr lang="en-US" dirty="0"/>
              <a:t> (here called </a:t>
            </a:r>
            <a:r>
              <a:rPr lang="en-US" b="1" dirty="0"/>
              <a:t>Nissl substance</a:t>
            </a:r>
            <a:r>
              <a:rPr lang="en-US" dirty="0"/>
              <a:t>). Each nerve cell is surrounded by </a:t>
            </a:r>
            <a:r>
              <a:rPr lang="en-US" dirty="0" smtClean="0"/>
              <a:t>numerous small</a:t>
            </a:r>
            <a:r>
              <a:rPr lang="en-US" dirty="0"/>
              <a:t>, </a:t>
            </a:r>
            <a:r>
              <a:rPr lang="en-US" b="1" dirty="0"/>
              <a:t>darkly stained nuclei </a:t>
            </a:r>
            <a:r>
              <a:rPr lang="en-US" dirty="0"/>
              <a:t>of </a:t>
            </a:r>
            <a:r>
              <a:rPr lang="en-US" b="1" dirty="0"/>
              <a:t>cell</a:t>
            </a:r>
            <a:r>
              <a:rPr lang="en-US" dirty="0"/>
              <a:t> called </a:t>
            </a:r>
            <a:r>
              <a:rPr lang="en-US" b="1" dirty="0"/>
              <a:t>satellite cells</a:t>
            </a:r>
            <a:r>
              <a:rPr lang="en-US" dirty="0"/>
              <a:t>. The </a:t>
            </a:r>
            <a:r>
              <a:rPr lang="en-US" b="1" dirty="0"/>
              <a:t>wavy lines around the groups </a:t>
            </a:r>
            <a:r>
              <a:rPr lang="en-US" dirty="0" smtClean="0"/>
              <a:t>of the </a:t>
            </a:r>
            <a:r>
              <a:rPr lang="en-US" b="1" dirty="0"/>
              <a:t>nerve cell </a:t>
            </a:r>
            <a:r>
              <a:rPr lang="en-US" dirty="0"/>
              <a:t>are </a:t>
            </a:r>
            <a:r>
              <a:rPr lang="en-US" b="1" dirty="0"/>
              <a:t>nerve </a:t>
            </a:r>
            <a:r>
              <a:rPr lang="en-US" b="1" dirty="0" err="1"/>
              <a:t>fibre</a:t>
            </a:r>
            <a:r>
              <a:rPr lang="en-US" dirty="0"/>
              <a:t>.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TASK</a:t>
            </a:r>
            <a:r>
              <a:rPr lang="en-US" b="1" dirty="0" smtClean="0"/>
              <a:t>: </a:t>
            </a:r>
            <a:r>
              <a:rPr lang="en-US" dirty="0" smtClean="0"/>
              <a:t>Draw </a:t>
            </a:r>
            <a:r>
              <a:rPr lang="en-US" dirty="0"/>
              <a:t>and label </a:t>
            </a:r>
            <a:r>
              <a:rPr lang="en-US" b="1" dirty="0"/>
              <a:t>3 or 4 nerve cell </a:t>
            </a:r>
            <a:r>
              <a:rPr lang="en-US" dirty="0"/>
              <a:t>with their </a:t>
            </a:r>
            <a:r>
              <a:rPr lang="en-US" b="1" dirty="0"/>
              <a:t>satellite cells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02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15910"/>
            <a:ext cx="11050073" cy="67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0"/>
            <a:ext cx="103546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6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0"/>
            <a:ext cx="9259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3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LIVER </a:t>
            </a:r>
            <a:r>
              <a:rPr lang="en-US" b="1" dirty="0" smtClean="0"/>
              <a:t>– Stain used - </a:t>
            </a:r>
            <a:r>
              <a:rPr lang="en-US" b="1" dirty="0" smtClean="0"/>
              <a:t>Periodic </a:t>
            </a:r>
            <a:r>
              <a:rPr lang="en-US" b="1" dirty="0"/>
              <a:t>acid Schiff </a:t>
            </a:r>
            <a:r>
              <a:rPr lang="en-US" b="1" dirty="0" smtClean="0"/>
              <a:t>(</a:t>
            </a:r>
            <a:r>
              <a:rPr lang="en-US" b="1" dirty="0" smtClean="0"/>
              <a:t>P.A.S.)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tissue was fixed in a </a:t>
            </a:r>
            <a:r>
              <a:rPr lang="en-US" b="1" dirty="0"/>
              <a:t>special alcoholic fixative </a:t>
            </a:r>
            <a:r>
              <a:rPr lang="en-US" dirty="0"/>
              <a:t>(</a:t>
            </a:r>
            <a:r>
              <a:rPr lang="en-US" dirty="0" err="1"/>
              <a:t>Camoy’s</a:t>
            </a:r>
            <a:r>
              <a:rPr lang="en-US" dirty="0"/>
              <a:t>) in order to preserve the </a:t>
            </a:r>
            <a:r>
              <a:rPr lang="en-US" dirty="0" smtClean="0"/>
              <a:t>glycogen stored </a:t>
            </a:r>
            <a:r>
              <a:rPr lang="en-US" dirty="0"/>
              <a:t>inside the </a:t>
            </a:r>
            <a:r>
              <a:rPr lang="en-US" b="1" dirty="0"/>
              <a:t>liver cells, </a:t>
            </a:r>
            <a:r>
              <a:rPr lang="en-US" dirty="0"/>
              <a:t>which now appears as </a:t>
            </a:r>
            <a:r>
              <a:rPr lang="en-US" b="1" dirty="0"/>
              <a:t>intracellular red granules </a:t>
            </a:r>
            <a:r>
              <a:rPr lang="en-US" dirty="0"/>
              <a:t>after </a:t>
            </a:r>
            <a:r>
              <a:rPr lang="en-US" dirty="0" smtClean="0"/>
              <a:t>staining </a:t>
            </a:r>
            <a:r>
              <a:rPr lang="en-US" dirty="0" err="1" smtClean="0"/>
              <a:t>histochemically</a:t>
            </a:r>
            <a:r>
              <a:rPr lang="en-US" dirty="0" smtClean="0"/>
              <a:t> </a:t>
            </a:r>
            <a:r>
              <a:rPr lang="en-US" dirty="0"/>
              <a:t>using the </a:t>
            </a:r>
            <a:r>
              <a:rPr lang="en-US" b="1" i="1" dirty="0"/>
              <a:t>Periodic acid Schiff </a:t>
            </a:r>
            <a:r>
              <a:rPr lang="en-US" b="1" dirty="0"/>
              <a:t>(P.A.S.) technique</a:t>
            </a:r>
            <a:r>
              <a:rPr lang="en-US" dirty="0"/>
              <a:t>. Most granules will be </a:t>
            </a:r>
            <a:r>
              <a:rPr lang="en-US" dirty="0" smtClean="0"/>
              <a:t>found pushed </a:t>
            </a:r>
            <a:r>
              <a:rPr lang="en-US" dirty="0"/>
              <a:t>to </a:t>
            </a:r>
            <a:r>
              <a:rPr lang="en-US" b="1" dirty="0"/>
              <a:t>one side of the cell </a:t>
            </a:r>
            <a:r>
              <a:rPr lang="en-US" dirty="0"/>
              <a:t>because of the </a:t>
            </a:r>
            <a:r>
              <a:rPr lang="en-US" b="1" dirty="0"/>
              <a:t>diffusion gradient of the fixative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TASK: Draw </a:t>
            </a:r>
            <a:r>
              <a:rPr lang="en-US" b="1" dirty="0"/>
              <a:t>and </a:t>
            </a:r>
            <a:r>
              <a:rPr lang="en-US" b="1" dirty="0" smtClean="0"/>
              <a:t>label a </a:t>
            </a:r>
            <a:r>
              <a:rPr lang="en-US" b="1" dirty="0"/>
              <a:t>few cells at HP.</a:t>
            </a:r>
          </a:p>
        </p:txBody>
      </p:sp>
    </p:spTree>
    <p:extLst>
      <p:ext uri="{BB962C8B-B14F-4D97-AF65-F5344CB8AC3E}">
        <p14:creationId xmlns:p14="http://schemas.microsoft.com/office/powerpoint/2010/main" val="73819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231819"/>
            <a:ext cx="10818254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SQUAMOUS EPITHELIUM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preparation is a </a:t>
            </a:r>
            <a:r>
              <a:rPr lang="en-US" b="1" dirty="0"/>
              <a:t>smear of epithelial cell </a:t>
            </a:r>
            <a:r>
              <a:rPr lang="en-US" dirty="0"/>
              <a:t>from the </a:t>
            </a:r>
            <a:r>
              <a:rPr lang="en-US" b="1" dirty="0"/>
              <a:t>buccal cavity (cheek) </a:t>
            </a:r>
            <a:endParaRPr lang="en-US" b="1" dirty="0" smtClean="0"/>
          </a:p>
          <a:p>
            <a:r>
              <a:rPr lang="en-US" b="1" dirty="0" smtClean="0"/>
              <a:t>TASK: </a:t>
            </a:r>
            <a:r>
              <a:rPr lang="en-US" dirty="0" smtClean="0"/>
              <a:t>Draw </a:t>
            </a:r>
            <a:r>
              <a:rPr lang="en-US" dirty="0"/>
              <a:t>and label </a:t>
            </a:r>
            <a:r>
              <a:rPr lang="en-US" b="1" dirty="0" smtClean="0"/>
              <a:t>3 or </a:t>
            </a:r>
            <a:r>
              <a:rPr lang="en-US" b="1" dirty="0"/>
              <a:t>4 single cells </a:t>
            </a:r>
            <a:r>
              <a:rPr lang="en-US" dirty="0"/>
              <a:t>at </a:t>
            </a:r>
            <a:r>
              <a:rPr lang="en-US" b="1" dirty="0"/>
              <a:t>HP</a:t>
            </a:r>
            <a:r>
              <a:rPr lang="en-US" dirty="0"/>
              <a:t>.</a:t>
            </a:r>
          </a:p>
          <a:p>
            <a:r>
              <a:rPr lang="fr-FR" b="1" dirty="0"/>
              <a:t>N.B.</a:t>
            </a:r>
            <a:r>
              <a:rPr lang="fr-FR" dirty="0"/>
              <a:t> </a:t>
            </a:r>
            <a:r>
              <a:rPr lang="fr-FR" dirty="0" smtClean="0"/>
              <a:t>ignore </a:t>
            </a:r>
            <a:r>
              <a:rPr lang="fr-FR" dirty="0"/>
              <a:t>artefacts (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folds</a:t>
            </a:r>
            <a:r>
              <a:rPr lang="fr-FR" dirty="0"/>
              <a:t>, </a:t>
            </a:r>
            <a:r>
              <a:rPr lang="fr-FR" dirty="0" err="1"/>
              <a:t>stain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5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Microscope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/>
              <a:t>microscope</a:t>
            </a:r>
            <a:r>
              <a:rPr lang="en-US" dirty="0"/>
              <a:t> is an instrument used to see objects that are too small to be seen by the naked </a:t>
            </a:r>
            <a:r>
              <a:rPr lang="en-US" dirty="0" smtClean="0"/>
              <a:t>eye. </a:t>
            </a:r>
            <a:endParaRPr lang="en-US" dirty="0"/>
          </a:p>
          <a:p>
            <a:r>
              <a:rPr lang="en-US" b="1" dirty="0"/>
              <a:t>Histological Stains</a:t>
            </a:r>
          </a:p>
          <a:p>
            <a:r>
              <a:rPr lang="en-US" dirty="0"/>
              <a:t>Biological material is inherently of low contrast and provides little to see in a standard bright field microscope unless treated with a </a:t>
            </a:r>
            <a:r>
              <a:rPr lang="en-US" b="1" dirty="0"/>
              <a:t>histological stain</a:t>
            </a:r>
            <a:r>
              <a:rPr lang="en-US" dirty="0" smtClean="0"/>
              <a:t>.</a:t>
            </a:r>
          </a:p>
          <a:p>
            <a:r>
              <a:rPr lang="en-US" b="1" dirty="0"/>
              <a:t>Hematoxylin and eosin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b="1" dirty="0" smtClean="0"/>
              <a:t>H&amp;E</a:t>
            </a:r>
            <a:r>
              <a:rPr lang="en-US" dirty="0" smtClean="0"/>
              <a:t>)are </a:t>
            </a:r>
            <a:r>
              <a:rPr lang="en-US" dirty="0"/>
              <a:t>the most widely used dyes in histology and pathology. </a:t>
            </a:r>
          </a:p>
        </p:txBody>
      </p:sp>
    </p:spTree>
    <p:extLst>
      <p:ext uri="{BB962C8B-B14F-4D97-AF65-F5344CB8AC3E}">
        <p14:creationId xmlns:p14="http://schemas.microsoft.com/office/powerpoint/2010/main" val="14398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2" y="1"/>
            <a:ext cx="10753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67" y="141669"/>
            <a:ext cx="9025206" cy="64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COLUMNAR CILIATED EPITHELIUM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Columnar </a:t>
            </a:r>
            <a:r>
              <a:rPr lang="en-US" b="1" dirty="0"/>
              <a:t>epithelial cells </a:t>
            </a:r>
            <a:r>
              <a:rPr lang="en-US" dirty="0"/>
              <a:t>can be seen </a:t>
            </a:r>
            <a:r>
              <a:rPr lang="en-US" b="1" dirty="0"/>
              <a:t>singly or in clumps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TASK: </a:t>
            </a:r>
            <a:r>
              <a:rPr lang="en-US" dirty="0" smtClean="0"/>
              <a:t>Finds </a:t>
            </a:r>
            <a:r>
              <a:rPr lang="en-US" b="1" dirty="0"/>
              <a:t>3 or 4 suitable </a:t>
            </a:r>
            <a:r>
              <a:rPr lang="en-US" b="1" dirty="0" smtClean="0"/>
              <a:t>cells </a:t>
            </a:r>
            <a:r>
              <a:rPr lang="en-US" dirty="0" smtClean="0"/>
              <a:t>and </a:t>
            </a:r>
            <a:r>
              <a:rPr lang="en-US" b="1" dirty="0"/>
              <a:t>draw</a:t>
            </a:r>
            <a:r>
              <a:rPr lang="en-US" dirty="0"/>
              <a:t> (</a:t>
            </a:r>
            <a:r>
              <a:rPr lang="en-US" b="1" dirty="0"/>
              <a:t>HP</a:t>
            </a:r>
            <a:r>
              <a:rPr lang="en-US" dirty="0"/>
              <a:t>) to show the cell </a:t>
            </a:r>
            <a:r>
              <a:rPr lang="en-US" b="1" dirty="0"/>
              <a:t>membrane, nucleus and cilia</a:t>
            </a:r>
            <a:r>
              <a:rPr lang="en-US" dirty="0"/>
              <a:t>, which extends </a:t>
            </a:r>
            <a:r>
              <a:rPr lang="en-US" dirty="0" smtClean="0"/>
              <a:t>from the </a:t>
            </a:r>
            <a:r>
              <a:rPr lang="en-US" b="1" dirty="0"/>
              <a:t>free surface of the cell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992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768546"/>
            <a:ext cx="802386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EXERCISE </a:t>
            </a:r>
            <a:r>
              <a:rPr lang="en-US" b="1" dirty="0"/>
              <a:t>(TO BE SUBMITTED FOR MARKING </a:t>
            </a:r>
            <a:r>
              <a:rPr lang="en-US" b="1" dirty="0" smtClean="0"/>
              <a:t>TOGETHER WITH </a:t>
            </a:r>
            <a:r>
              <a:rPr lang="en-US" b="1" dirty="0"/>
              <a:t>DIAGRAMS).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With well labelled diagrams, compare and contrast prokaryotic and</a:t>
            </a:r>
          </a:p>
          <a:p>
            <a:r>
              <a:rPr lang="en-US" dirty="0"/>
              <a:t>eukaryotic cells.</a:t>
            </a:r>
          </a:p>
          <a:p>
            <a:r>
              <a:rPr lang="en-US" dirty="0"/>
              <a:t>2. Living organisms are divided into how many kingdoms? State the</a:t>
            </a:r>
          </a:p>
          <a:p>
            <a:r>
              <a:rPr lang="en-US" dirty="0"/>
              <a:t>kingdoms and the type of cells which make up these organisms.</a:t>
            </a:r>
          </a:p>
          <a:p>
            <a:r>
              <a:rPr lang="en-US" dirty="0"/>
              <a:t>3. Differentiate cytoplasmic organelles from inclusions</a:t>
            </a:r>
          </a:p>
          <a:p>
            <a:r>
              <a:rPr lang="en-US" dirty="0"/>
              <a:t>4. With a well labelled diagram, explain why a cell membrane a lipid</a:t>
            </a:r>
          </a:p>
          <a:p>
            <a:r>
              <a:rPr lang="en-US" dirty="0"/>
              <a:t>bilayer.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2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Contd..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6. What is the function of lysosomes? List any five (5) lysosomal</a:t>
            </a:r>
          </a:p>
          <a:p>
            <a:r>
              <a:rPr lang="en-US" dirty="0"/>
              <a:t>storage disorders.</a:t>
            </a:r>
          </a:p>
          <a:p>
            <a:r>
              <a:rPr lang="en-US" dirty="0"/>
              <a:t>7. Briefly explain the H/E, Silver staining, Nissl staining and Periodic</a:t>
            </a:r>
          </a:p>
          <a:p>
            <a:r>
              <a:rPr lang="en-US" dirty="0"/>
              <a:t>acid Schiff technique</a:t>
            </a:r>
            <a:r>
              <a:rPr lang="en-US" dirty="0" smtClean="0"/>
              <a:t>.</a:t>
            </a:r>
          </a:p>
          <a:p>
            <a:r>
              <a:rPr lang="en-US" dirty="0"/>
              <a:t>5. Correlate the structure of mitochondria, nucleus, smooth ER, rough</a:t>
            </a:r>
          </a:p>
          <a:p>
            <a:r>
              <a:rPr lang="en-US" dirty="0"/>
              <a:t>ER and Golgi apparatus to their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01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Contd..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 Describe the structures of chromosomes and the karyotype of a man</a:t>
            </a:r>
          </a:p>
          <a:p>
            <a:r>
              <a:rPr lang="en-US" dirty="0"/>
              <a:t>9. With labelled diagrams, describe and explain the phases of mitosis</a:t>
            </a:r>
          </a:p>
          <a:p>
            <a:r>
              <a:rPr lang="en-US" dirty="0"/>
              <a:t>and meiosis.</a:t>
            </a:r>
          </a:p>
          <a:p>
            <a:r>
              <a:rPr lang="en-US" dirty="0"/>
              <a:t>10. Explain the steps of how information in DNA finally gets translated</a:t>
            </a:r>
          </a:p>
          <a:p>
            <a:r>
              <a:rPr lang="en-US" dirty="0"/>
              <a:t>into proteins.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43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PRIVARE STUDY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Study the diagram showing the general structure of the cell as revealed by </a:t>
            </a:r>
            <a:r>
              <a:rPr lang="en-US" dirty="0" smtClean="0"/>
              <a:t>the electron </a:t>
            </a:r>
            <a:r>
              <a:rPr lang="en-US" dirty="0"/>
              <a:t>microscopy.</a:t>
            </a:r>
          </a:p>
          <a:p>
            <a:r>
              <a:rPr lang="pt-BR" dirty="0"/>
              <a:t>2. Junqueira chapter 2 &amp;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55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 smtClean="0"/>
          </a:p>
          <a:p>
            <a:pPr marL="0" indent="0" algn="ctr">
              <a:buNone/>
            </a:pPr>
            <a:r>
              <a:rPr lang="en-US" sz="8800" b="1" dirty="0" smtClean="0"/>
              <a:t>THANK YOU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75589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6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AND ACIDIC DYES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dye that stain tissue components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components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stain 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dyes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termed basophilic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components with an affinity 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dyes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termed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acidophilic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pink/orange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Contd..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H&amp;E staining </a:t>
            </a:r>
            <a:r>
              <a:rPr lang="en-US" dirty="0"/>
              <a:t>is the most widely used method of preparing </a:t>
            </a:r>
            <a:r>
              <a:rPr lang="en-US" dirty="0" smtClean="0"/>
              <a:t>slides. </a:t>
            </a:r>
            <a:r>
              <a:rPr lang="en-US" dirty="0"/>
              <a:t>Basophilic structures such as </a:t>
            </a:r>
            <a:r>
              <a:rPr lang="en-US" b="1" dirty="0"/>
              <a:t>cell nuclei stain dark blue or </a:t>
            </a:r>
            <a:r>
              <a:rPr lang="en-US" b="1" dirty="0" smtClean="0"/>
              <a:t>purple </a:t>
            </a:r>
            <a:r>
              <a:rPr lang="en-US" dirty="0" smtClean="0"/>
              <a:t>by </a:t>
            </a:r>
            <a:r>
              <a:rPr lang="en-US" dirty="0"/>
              <a:t>this method, whereas </a:t>
            </a:r>
            <a:r>
              <a:rPr lang="en-US" b="1" dirty="0"/>
              <a:t>acidophilic material</a:t>
            </a:r>
            <a:r>
              <a:rPr lang="en-US" dirty="0"/>
              <a:t> such as </a:t>
            </a:r>
            <a:r>
              <a:rPr lang="en-US" b="1" dirty="0"/>
              <a:t>collagen</a:t>
            </a:r>
            <a:r>
              <a:rPr lang="en-US" dirty="0"/>
              <a:t> </a:t>
            </a:r>
            <a:r>
              <a:rPr lang="en-US" b="1" dirty="0" smtClean="0"/>
              <a:t>pink-orange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H&amp;E </a:t>
            </a:r>
            <a:r>
              <a:rPr lang="en-US" dirty="0"/>
              <a:t>staining can be used successfully to study a wide </a:t>
            </a:r>
            <a:r>
              <a:rPr lang="en-US" dirty="0" smtClean="0"/>
              <a:t>variety of </a:t>
            </a:r>
            <a:r>
              <a:rPr lang="en-US" dirty="0"/>
              <a:t>tissue types and organs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0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student should be able to:</a:t>
            </a:r>
          </a:p>
          <a:p>
            <a:r>
              <a:rPr lang="en-US" dirty="0"/>
              <a:t>1. Define the </a:t>
            </a:r>
            <a:r>
              <a:rPr lang="en-US" b="1" dirty="0"/>
              <a:t>cell</a:t>
            </a:r>
          </a:p>
          <a:p>
            <a:r>
              <a:rPr lang="en-US" dirty="0"/>
              <a:t>2. Describe the general structures, </a:t>
            </a:r>
            <a:r>
              <a:rPr lang="en-US" b="1" dirty="0"/>
              <a:t>shapes </a:t>
            </a:r>
            <a:r>
              <a:rPr lang="en-US" dirty="0"/>
              <a:t>and </a:t>
            </a:r>
            <a:r>
              <a:rPr lang="en-US" b="1" dirty="0"/>
              <a:t>size</a:t>
            </a:r>
            <a:r>
              <a:rPr lang="en-US" dirty="0"/>
              <a:t> of the cells</a:t>
            </a:r>
          </a:p>
          <a:p>
            <a:r>
              <a:rPr lang="en-US" dirty="0"/>
              <a:t>3. Describe the structure and function the cell membranes</a:t>
            </a:r>
          </a:p>
          <a:p>
            <a:r>
              <a:rPr lang="en-US" dirty="0"/>
              <a:t>4. Distinguish and describe various cellular organelles as seen under both the light </a:t>
            </a:r>
            <a:r>
              <a:rPr lang="en-US" dirty="0" smtClean="0"/>
              <a:t>and electrons </a:t>
            </a:r>
            <a:r>
              <a:rPr lang="en-US" dirty="0"/>
              <a:t>microscopes</a:t>
            </a:r>
          </a:p>
          <a:p>
            <a:r>
              <a:rPr lang="en-US" dirty="0"/>
              <a:t>5. </a:t>
            </a:r>
            <a:r>
              <a:rPr lang="en-US" dirty="0" smtClean="0"/>
              <a:t>Differentiate </a:t>
            </a:r>
            <a:r>
              <a:rPr lang="en-US" dirty="0"/>
              <a:t>cytoplasmic organelles from inclusions</a:t>
            </a:r>
          </a:p>
          <a:p>
            <a:r>
              <a:rPr lang="en-US" dirty="0"/>
              <a:t>6. Describe the structures of chromosomes and the karyotype of a man</a:t>
            </a:r>
          </a:p>
          <a:p>
            <a:r>
              <a:rPr lang="en-US" dirty="0"/>
              <a:t>7. Describe and explain </a:t>
            </a:r>
            <a:r>
              <a:rPr lang="en-US" b="1" dirty="0"/>
              <a:t>mitosis </a:t>
            </a:r>
            <a:r>
              <a:rPr lang="en-US" dirty="0"/>
              <a:t>and </a:t>
            </a:r>
            <a:r>
              <a:rPr lang="en-US" b="1" dirty="0"/>
              <a:t>meiosis</a:t>
            </a:r>
          </a:p>
        </p:txBody>
      </p:sp>
    </p:spTree>
    <p:extLst>
      <p:ext uri="{BB962C8B-B14F-4D97-AF65-F5344CB8AC3E}">
        <p14:creationId xmlns:p14="http://schemas.microsoft.com/office/powerpoint/2010/main" val="163854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of this chapter is to </a:t>
            </a:r>
            <a:r>
              <a:rPr lang="en-US" b="1" dirty="0"/>
              <a:t>learn how </a:t>
            </a:r>
            <a:r>
              <a:rPr lang="en-US" dirty="0"/>
              <a:t>to </a:t>
            </a:r>
            <a:r>
              <a:rPr lang="en-US" b="1" dirty="0"/>
              <a:t>look for items </a:t>
            </a:r>
            <a:r>
              <a:rPr lang="en-US" dirty="0"/>
              <a:t>of </a:t>
            </a:r>
            <a:r>
              <a:rPr lang="en-US" b="1" dirty="0"/>
              <a:t>interest</a:t>
            </a:r>
            <a:r>
              <a:rPr lang="en-US" dirty="0"/>
              <a:t> in </a:t>
            </a:r>
            <a:r>
              <a:rPr lang="en-US" b="1" dirty="0"/>
              <a:t>histological specimens </a:t>
            </a:r>
            <a:r>
              <a:rPr lang="en-US" dirty="0"/>
              <a:t>using </a:t>
            </a:r>
            <a:r>
              <a:rPr lang="en-US" b="1" dirty="0"/>
              <a:t>light </a:t>
            </a:r>
            <a:r>
              <a:rPr lang="en-US" b="1" dirty="0" smtClean="0"/>
              <a:t>microscopy and identify them starting with a cell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/>
              <a:t>Characteristics to notice and observe:</a:t>
            </a:r>
          </a:p>
          <a:p>
            <a:r>
              <a:rPr lang="en-US" b="1" dirty="0" smtClean="0"/>
              <a:t>Shape</a:t>
            </a:r>
            <a:r>
              <a:rPr lang="en-US" dirty="0" smtClean="0"/>
              <a:t> of the cell</a:t>
            </a:r>
          </a:p>
          <a:p>
            <a:r>
              <a:rPr lang="en-US" b="1" dirty="0" smtClean="0"/>
              <a:t>Size</a:t>
            </a:r>
            <a:r>
              <a:rPr lang="en-US" dirty="0" smtClean="0"/>
              <a:t> </a:t>
            </a:r>
            <a:r>
              <a:rPr lang="en-US" dirty="0"/>
              <a:t>of the cell</a:t>
            </a:r>
          </a:p>
          <a:p>
            <a:r>
              <a:rPr lang="en-US" b="1" dirty="0" smtClean="0"/>
              <a:t>Nuclear</a:t>
            </a:r>
            <a:r>
              <a:rPr lang="en-US" dirty="0" smtClean="0"/>
              <a:t>/</a:t>
            </a:r>
            <a:r>
              <a:rPr lang="en-US" b="1" dirty="0" smtClean="0"/>
              <a:t>cytoplasmic</a:t>
            </a:r>
            <a:r>
              <a:rPr lang="en-US" dirty="0" smtClean="0"/>
              <a:t> </a:t>
            </a:r>
            <a:r>
              <a:rPr lang="en-US" dirty="0"/>
              <a:t>ratio</a:t>
            </a:r>
          </a:p>
          <a:p>
            <a:r>
              <a:rPr lang="en-US" b="1" dirty="0"/>
              <a:t>Chromatin condensation</a:t>
            </a:r>
            <a:r>
              <a:rPr lang="en-US" dirty="0"/>
              <a:t>: </a:t>
            </a:r>
            <a:r>
              <a:rPr lang="en-US" b="1" dirty="0"/>
              <a:t>heterochromatin or </a:t>
            </a:r>
            <a:r>
              <a:rPr lang="en-US" b="1" dirty="0" err="1"/>
              <a:t>euchromatin</a:t>
            </a:r>
            <a:endParaRPr lang="en-US" b="1" dirty="0"/>
          </a:p>
          <a:p>
            <a:r>
              <a:rPr lang="en-US" dirty="0"/>
              <a:t>Cytoplasmic staining: </a:t>
            </a:r>
            <a:r>
              <a:rPr lang="en-US" b="1" dirty="0"/>
              <a:t>basophilic or acidophilic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4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cell</a:t>
            </a:r>
            <a:r>
              <a:rPr lang="en-US" dirty="0"/>
              <a:t> is the basic structural and functional unit of all living organisms. </a:t>
            </a:r>
            <a:endParaRPr lang="en-US" dirty="0" smtClean="0"/>
          </a:p>
          <a:p>
            <a:r>
              <a:rPr lang="en-US" dirty="0" smtClean="0"/>
              <a:t>Cells </a:t>
            </a:r>
            <a:r>
              <a:rPr lang="en-US" dirty="0"/>
              <a:t>vary widely in </a:t>
            </a:r>
            <a:r>
              <a:rPr lang="en-US" b="1" dirty="0"/>
              <a:t>size</a:t>
            </a:r>
            <a:r>
              <a:rPr lang="en-US" dirty="0"/>
              <a:t> and </a:t>
            </a:r>
            <a:r>
              <a:rPr lang="en-US" b="1" dirty="0"/>
              <a:t>shape</a:t>
            </a:r>
            <a:r>
              <a:rPr lang="en-US" dirty="0"/>
              <a:t> depending on their </a:t>
            </a:r>
            <a:r>
              <a:rPr lang="en-US" b="1" dirty="0"/>
              <a:t>function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Microscopes </a:t>
            </a:r>
            <a:r>
              <a:rPr lang="en-US" dirty="0"/>
              <a:t>are used to study cells because most cannot be seen with an </a:t>
            </a:r>
            <a:r>
              <a:rPr lang="en-US" b="1" dirty="0"/>
              <a:t>unaided eye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2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Slide 1: SEBACEOUS </a:t>
            </a:r>
            <a:r>
              <a:rPr lang="en-US" b="1" dirty="0" smtClean="0"/>
              <a:t>GLANDS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</a:t>
            </a:r>
            <a:r>
              <a:rPr lang="en-US" b="1" dirty="0"/>
              <a:t>sebaceous glands</a:t>
            </a:r>
            <a:r>
              <a:rPr lang="en-US" dirty="0"/>
              <a:t>, which appear as </a:t>
            </a:r>
            <a:r>
              <a:rPr lang="en-US" b="1" dirty="0"/>
              <a:t>clusters of pale cells </a:t>
            </a:r>
            <a:r>
              <a:rPr lang="en-US" dirty="0"/>
              <a:t>with </a:t>
            </a:r>
            <a:r>
              <a:rPr lang="en-US" b="1" dirty="0"/>
              <a:t>distinct central nuclei</a:t>
            </a:r>
            <a:r>
              <a:rPr lang="en-US" dirty="0"/>
              <a:t>.</a:t>
            </a:r>
          </a:p>
          <a:p>
            <a:r>
              <a:rPr lang="en-US" b="1" dirty="0" smtClean="0"/>
              <a:t>TASK:</a:t>
            </a:r>
            <a:r>
              <a:rPr lang="en-US" dirty="0" smtClean="0"/>
              <a:t> </a:t>
            </a:r>
            <a:r>
              <a:rPr lang="en-US" b="1" dirty="0"/>
              <a:t>Draw each cluster </a:t>
            </a:r>
            <a:r>
              <a:rPr lang="en-US" b="1" dirty="0" smtClean="0"/>
              <a:t>at: </a:t>
            </a:r>
            <a:r>
              <a:rPr lang="en-US" b="1" dirty="0"/>
              <a:t>LP </a:t>
            </a:r>
            <a:r>
              <a:rPr lang="en-US" dirty="0"/>
              <a:t>or</a:t>
            </a:r>
            <a:r>
              <a:rPr lang="en-US" b="1" dirty="0"/>
              <a:t> MP (X100), </a:t>
            </a:r>
            <a:r>
              <a:rPr lang="en-US" dirty="0"/>
              <a:t>and then at </a:t>
            </a:r>
            <a:r>
              <a:rPr lang="en-US" b="1" dirty="0"/>
              <a:t>HP</a:t>
            </a:r>
            <a:r>
              <a:rPr lang="en-US" dirty="0"/>
              <a:t> (X400) </a:t>
            </a:r>
            <a:r>
              <a:rPr lang="en-US" b="1" dirty="0"/>
              <a:t>draw 4 or 5 adjacent cells, labelling the plasma membrane </a:t>
            </a:r>
            <a:r>
              <a:rPr lang="en-US" dirty="0"/>
              <a:t>(</a:t>
            </a:r>
            <a:r>
              <a:rPr lang="en-US" b="1" dirty="0"/>
              <a:t>those adjacent cells are pressed together</a:t>
            </a:r>
            <a:r>
              <a:rPr lang="en-US" dirty="0"/>
              <a:t>), </a:t>
            </a:r>
            <a:r>
              <a:rPr lang="en-US" b="1" dirty="0"/>
              <a:t>nucleus, nucleolus</a:t>
            </a:r>
            <a:r>
              <a:rPr lang="en-US" dirty="0"/>
              <a:t>, cytoplasm (with fine strands or granules). </a:t>
            </a:r>
            <a:r>
              <a:rPr lang="en-US" dirty="0" smtClean="0"/>
              <a:t>– (</a:t>
            </a:r>
            <a:r>
              <a:rPr lang="en-US" b="1" dirty="0" smtClean="0"/>
              <a:t>2 Drawings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821</Words>
  <Application>Microsoft Office PowerPoint</Application>
  <PresentationFormat>Widescreen</PresentationFormat>
  <Paragraphs>80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PRACTICAL 2:  THE CELL AND THE CELLULAR ORGANELLES</vt:lpstr>
      <vt:lpstr>Microscope </vt:lpstr>
      <vt:lpstr>PowerPoint Presentation</vt:lpstr>
      <vt:lpstr>BASIC AND ACIDIC DYES </vt:lpstr>
      <vt:lpstr>Contd..</vt:lpstr>
      <vt:lpstr>Learning objectives: </vt:lpstr>
      <vt:lpstr>Introduction</vt:lpstr>
      <vt:lpstr>Cells </vt:lpstr>
      <vt:lpstr>Slide 1: SEBACEOUS GLANDS </vt:lpstr>
      <vt:lpstr>PowerPoint Presentation</vt:lpstr>
      <vt:lpstr>PowerPoint Presentation</vt:lpstr>
      <vt:lpstr>2. SENSORY GANGLION </vt:lpstr>
      <vt:lpstr>PowerPoint Presentation</vt:lpstr>
      <vt:lpstr>PowerPoint Presentation</vt:lpstr>
      <vt:lpstr>PowerPoint Presentation</vt:lpstr>
      <vt:lpstr>LIVER – Stain used - Periodic acid Schiff (P.A.S.) </vt:lpstr>
      <vt:lpstr>PowerPoint Presentation</vt:lpstr>
      <vt:lpstr>PowerPoint Presentation</vt:lpstr>
      <vt:lpstr>SQUAMOUS EPITHELIUM </vt:lpstr>
      <vt:lpstr>PowerPoint Presentation</vt:lpstr>
      <vt:lpstr>PowerPoint Presentation</vt:lpstr>
      <vt:lpstr>COLUMNAR CILIATED EPITHELIUM </vt:lpstr>
      <vt:lpstr>PowerPoint Presentation</vt:lpstr>
      <vt:lpstr> EXERCISE (TO BE SUBMITTED FOR MARKING TOGETHER WITH DIAGRAMS). </vt:lpstr>
      <vt:lpstr>Contd..</vt:lpstr>
      <vt:lpstr>Contd..</vt:lpstr>
      <vt:lpstr>PRIVARE STUDY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2:  THE CELL AND THE CELLULAR ORGANELLES</dc:title>
  <dc:creator>HP</dc:creator>
  <cp:lastModifiedBy>HP</cp:lastModifiedBy>
  <cp:revision>24</cp:revision>
  <dcterms:created xsi:type="dcterms:W3CDTF">2023-05-15T09:01:43Z</dcterms:created>
  <dcterms:modified xsi:type="dcterms:W3CDTF">2023-05-15T21:59:49Z</dcterms:modified>
</cp:coreProperties>
</file>