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0" r:id="rId3"/>
    <p:sldId id="281" r:id="rId4"/>
    <p:sldId id="287" r:id="rId5"/>
    <p:sldId id="282" r:id="rId6"/>
    <p:sldId id="283" r:id="rId7"/>
    <p:sldId id="257" r:id="rId8"/>
    <p:sldId id="284" r:id="rId9"/>
    <p:sldId id="285" r:id="rId10"/>
    <p:sldId id="301" r:id="rId11"/>
    <p:sldId id="300" r:id="rId12"/>
    <p:sldId id="302" r:id="rId13"/>
    <p:sldId id="303" r:id="rId14"/>
    <p:sldId id="288" r:id="rId15"/>
    <p:sldId id="289" r:id="rId16"/>
    <p:sldId id="290" r:id="rId17"/>
    <p:sldId id="291" r:id="rId18"/>
    <p:sldId id="292" r:id="rId19"/>
    <p:sldId id="293" r:id="rId20"/>
    <p:sldId id="294" r:id="rId21"/>
    <p:sldId id="295" r:id="rId22"/>
    <p:sldId id="296" r:id="rId23"/>
    <p:sldId id="297" r:id="rId24"/>
    <p:sldId id="299" r:id="rId25"/>
    <p:sldId id="298" r:id="rId26"/>
    <p:sldId id="27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05695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2829853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4462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449231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6337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4205487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41181396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494903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605007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5535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335028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2805315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85942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1325270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289108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D4B9FC-E815-47EE-AEA3-A00D62E415DC}" type="datetimeFigureOut">
              <a:rPr lang="en-AU" smtClean="0"/>
              <a:pPr/>
              <a:t>20/09/2022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5EDB25-A444-4D6B-B534-79FCD198F64A}" type="slidenum">
              <a:rPr lang="en-AU" smtClean="0"/>
              <a:pPr/>
              <a:t>‹#›</a:t>
            </a:fld>
            <a:endParaRPr lang="en-AU"/>
          </a:p>
        </p:txBody>
      </p:sp>
    </p:spTree>
    <p:extLst>
      <p:ext uri="{BB962C8B-B14F-4D97-AF65-F5344CB8AC3E}">
        <p14:creationId xmlns:p14="http://schemas.microsoft.com/office/powerpoint/2010/main" val="371063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D4B9FC-E815-47EE-AEA3-A00D62E415DC}" type="datetimeFigureOut">
              <a:rPr lang="en-AU" smtClean="0"/>
              <a:pPr/>
              <a:t>20/09/2022</a:t>
            </a:fld>
            <a:endParaRPr lang="en-A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B5EDB25-A444-4D6B-B534-79FCD198F64A}" type="slidenum">
              <a:rPr lang="en-AU" smtClean="0"/>
              <a:pPr/>
              <a:t>‹#›</a:t>
            </a:fld>
            <a:endParaRPr lang="en-AU"/>
          </a:p>
        </p:txBody>
      </p:sp>
    </p:spTree>
    <p:extLst>
      <p:ext uri="{BB962C8B-B14F-4D97-AF65-F5344CB8AC3E}">
        <p14:creationId xmlns:p14="http://schemas.microsoft.com/office/powerpoint/2010/main" val="22349370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ADOPTION</a:t>
            </a:r>
            <a:endParaRPr lang="en-AU"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Procedure</a:t>
            </a:r>
            <a:endParaRPr lang="en-GB" b="1" dirty="0"/>
          </a:p>
        </p:txBody>
      </p:sp>
      <p:sp>
        <p:nvSpPr>
          <p:cNvPr id="3" name="Content Placeholder 2"/>
          <p:cNvSpPr>
            <a:spLocks noGrp="1"/>
          </p:cNvSpPr>
          <p:nvPr>
            <p:ph idx="1"/>
          </p:nvPr>
        </p:nvSpPr>
        <p:spPr/>
        <p:txBody>
          <a:bodyPr/>
          <a:lstStyle/>
          <a:p>
            <a:pPr marL="514350" indent="-514350">
              <a:buAutoNum type="arabicPeriod"/>
            </a:pPr>
            <a:r>
              <a:rPr lang="en-US" dirty="0" smtClean="0"/>
              <a:t>Intention to adopt communicated</a:t>
            </a:r>
          </a:p>
          <a:p>
            <a:pPr marL="514350" indent="-514350">
              <a:buAutoNum type="arabicPeriod"/>
            </a:pPr>
            <a:r>
              <a:rPr lang="en-US" dirty="0" smtClean="0"/>
              <a:t>Appointment of child welfare officer</a:t>
            </a:r>
          </a:p>
          <a:p>
            <a:pPr marL="514350" indent="-514350">
              <a:buAutoNum type="arabicPeriod"/>
            </a:pPr>
            <a:r>
              <a:rPr lang="en-US" dirty="0" smtClean="0"/>
              <a:t>The making of supervision/placement officer</a:t>
            </a:r>
          </a:p>
          <a:p>
            <a:pPr marL="514350" indent="-514350">
              <a:buAutoNum type="arabicPeriod"/>
            </a:pPr>
            <a:r>
              <a:rPr lang="en-US" dirty="0" smtClean="0"/>
              <a:t>Application for adoption</a:t>
            </a:r>
          </a:p>
          <a:p>
            <a:pPr marL="514350" indent="-514350">
              <a:buAutoNum type="arabicPeriod"/>
            </a:pPr>
            <a:r>
              <a:rPr lang="en-US" dirty="0" smtClean="0"/>
              <a:t>Making of adoption order</a:t>
            </a:r>
          </a:p>
          <a:p>
            <a:pPr marL="0" indent="0">
              <a:buNone/>
            </a:pPr>
            <a:endParaRPr lang="en-GB" dirty="0"/>
          </a:p>
        </p:txBody>
      </p:sp>
    </p:spTree>
    <p:extLst>
      <p:ext uri="{BB962C8B-B14F-4D97-AF65-F5344CB8AC3E}">
        <p14:creationId xmlns:p14="http://schemas.microsoft.com/office/powerpoint/2010/main" val="1165663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634082"/>
          </a:xfrm>
        </p:spPr>
        <p:txBody>
          <a:bodyPr>
            <a:normAutofit fontScale="90000"/>
          </a:bodyPr>
          <a:lstStyle/>
          <a:p>
            <a:r>
              <a:rPr lang="en-US" b="1" dirty="0" smtClean="0"/>
              <a:t>Requirements</a:t>
            </a:r>
            <a:endParaRPr lang="en-GB" b="1" dirty="0"/>
          </a:p>
        </p:txBody>
      </p:sp>
      <p:sp>
        <p:nvSpPr>
          <p:cNvPr id="3" name="Content Placeholder 2"/>
          <p:cNvSpPr>
            <a:spLocks noGrp="1"/>
          </p:cNvSpPr>
          <p:nvPr>
            <p:ph idx="1"/>
          </p:nvPr>
        </p:nvSpPr>
        <p:spPr>
          <a:xfrm>
            <a:off x="323528" y="908720"/>
            <a:ext cx="8712968" cy="5832648"/>
          </a:xfrm>
        </p:spPr>
        <p:txBody>
          <a:bodyPr>
            <a:normAutofit fontScale="85000" lnSpcReduction="20000"/>
          </a:bodyPr>
          <a:lstStyle/>
          <a:p>
            <a:pPr lvl="0"/>
            <a:r>
              <a:rPr lang="en-GB" b="1" dirty="0"/>
              <a:t>Medical examination</a:t>
            </a:r>
            <a:endParaRPr lang="en-GB" dirty="0"/>
          </a:p>
          <a:p>
            <a:r>
              <a:rPr lang="en-GB" dirty="0"/>
              <a:t>The act (s202) requires that a medical examination be carried out in respect of a child, prior to placing the child in a placement. The examining officer shall examine the physical, mental and emotional state of such child and a make a report which must be forwarded to the director of social welfare within a period of four weeks.</a:t>
            </a:r>
          </a:p>
          <a:p>
            <a:r>
              <a:rPr lang="en-GB" dirty="0"/>
              <a:t>Where the child in question is below the age of 5, it is required that the child be medically examined every month. </a:t>
            </a:r>
            <a:endParaRPr lang="en-GB" dirty="0" smtClean="0"/>
          </a:p>
          <a:p>
            <a:r>
              <a:rPr lang="en-GB" b="1" dirty="0"/>
              <a:t>Residential requirements:</a:t>
            </a:r>
            <a:endParaRPr lang="en-GB" dirty="0"/>
          </a:p>
          <a:p>
            <a:r>
              <a:rPr lang="en-GB" dirty="0"/>
              <a:t>The court may make an adoption order where the child resides in Zambia and has continuously been in the care and custody of the prospective parent for a period of three consecutive months prior to the making of the application for adoption.</a:t>
            </a:r>
          </a:p>
          <a:p>
            <a:pPr lvl="0"/>
            <a:r>
              <a:rPr lang="en-GB" b="1" dirty="0" smtClean="0"/>
              <a:t>Consent </a:t>
            </a:r>
            <a:r>
              <a:rPr lang="en-GB" b="1" dirty="0"/>
              <a:t>requirements</a:t>
            </a:r>
            <a:endParaRPr lang="en-GB" dirty="0"/>
          </a:p>
          <a:p>
            <a:r>
              <a:rPr lang="en-GB" dirty="0"/>
              <a:t>It is required that consent is obtained from the parents, guardian or person having responsibility in respect of the child see s205 (4). Consent obtained for the purposes of adoption may be withdrawn within 30 days after which the consent is deemed final. Consent may be obtained from a pregnant woman, however such consent may be withdrawn at any point, but prior to the expiry of 6 weeks of the birth of the child. </a:t>
            </a:r>
            <a:endParaRPr lang="en-GB" dirty="0" smtClean="0"/>
          </a:p>
          <a:p>
            <a:r>
              <a:rPr lang="en-US" b="1" dirty="0" smtClean="0"/>
              <a:t>Consent requirement where spouse is applying for an adoption solely to be obtained from other spouse.</a:t>
            </a:r>
          </a:p>
          <a:p>
            <a:r>
              <a:rPr lang="en-GB" dirty="0" smtClean="0"/>
              <a:t>A </a:t>
            </a:r>
            <a:r>
              <a:rPr lang="en-GB" dirty="0"/>
              <a:t>person who gave consent to the adoption of a child under section 205 may, with the leave of the Children’s Court and on exceptional circumstances being shown, apply to withdraw the consent after an application for adoption has been made. (5) The Children’s Court may at the request of the person who intends to withdraw the consent keep that person’s name and identity confidential</a:t>
            </a:r>
          </a:p>
          <a:p>
            <a:endParaRPr lang="en-GB" dirty="0"/>
          </a:p>
          <a:p>
            <a:endParaRPr lang="en-GB" dirty="0"/>
          </a:p>
          <a:p>
            <a:endParaRPr lang="en-GB" dirty="0"/>
          </a:p>
        </p:txBody>
      </p:sp>
    </p:spTree>
    <p:extLst>
      <p:ext uri="{BB962C8B-B14F-4D97-AF65-F5344CB8AC3E}">
        <p14:creationId xmlns:p14="http://schemas.microsoft.com/office/powerpoint/2010/main" val="2949781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Dispensing with </a:t>
            </a:r>
            <a:r>
              <a:rPr lang="en-GB" b="1" dirty="0" smtClean="0"/>
              <a:t>consent s212</a:t>
            </a:r>
            <a:r>
              <a:rPr lang="en-GB" dirty="0"/>
              <a:t/>
            </a:r>
            <a:br>
              <a:rPr lang="en-GB" dirty="0"/>
            </a:br>
            <a:endParaRPr lang="en-GB" dirty="0"/>
          </a:p>
        </p:txBody>
      </p:sp>
      <p:sp>
        <p:nvSpPr>
          <p:cNvPr id="3" name="Content Placeholder 2"/>
          <p:cNvSpPr>
            <a:spLocks noGrp="1"/>
          </p:cNvSpPr>
          <p:nvPr>
            <p:ph idx="1"/>
          </p:nvPr>
        </p:nvSpPr>
        <p:spPr>
          <a:xfrm>
            <a:off x="914400" y="1447800"/>
            <a:ext cx="7772400" cy="4933528"/>
          </a:xfrm>
        </p:spPr>
        <p:txBody>
          <a:bodyPr>
            <a:normAutofit lnSpcReduction="10000"/>
          </a:bodyPr>
          <a:lstStyle/>
          <a:p>
            <a:r>
              <a:rPr lang="en-GB" dirty="0" smtClean="0"/>
              <a:t>The </a:t>
            </a:r>
            <a:r>
              <a:rPr lang="en-GB" dirty="0"/>
              <a:t>court pursuant to s212, may dispense with the consent requirements as in the following circumstances:</a:t>
            </a:r>
          </a:p>
          <a:p>
            <a:r>
              <a:rPr lang="en-GB" dirty="0"/>
              <a:t>(a) in the case of the parent or guardian of the child, the parent or guardian has abandoned, neglected, persistently failed to maintain or persistently ill-treated the child; </a:t>
            </a:r>
            <a:endParaRPr lang="en-GB" dirty="0" smtClean="0"/>
          </a:p>
          <a:p>
            <a:r>
              <a:rPr lang="en-GB" dirty="0" smtClean="0"/>
              <a:t>(</a:t>
            </a:r>
            <a:r>
              <a:rPr lang="en-GB" dirty="0"/>
              <a:t>b) in the case of a person having parental responsibility for the child, the person has abandoned, neglected, persistently failed to maintain or persistently ill-treated the child</a:t>
            </a:r>
            <a:r>
              <a:rPr lang="en-GB" dirty="0" smtClean="0"/>
              <a:t>;</a:t>
            </a:r>
          </a:p>
          <a:p>
            <a:r>
              <a:rPr lang="en-GB" dirty="0" smtClean="0"/>
              <a:t> </a:t>
            </a:r>
            <a:r>
              <a:rPr lang="en-GB" dirty="0"/>
              <a:t>(c) the person whose consent is required — (</a:t>
            </a:r>
            <a:r>
              <a:rPr lang="en-GB" dirty="0" err="1"/>
              <a:t>i</a:t>
            </a:r>
            <a:r>
              <a:rPr lang="en-GB" dirty="0"/>
              <a:t>) cannot be found; (ii) is a mental patient incapable of giving consent; or (iii) withheld the consent unreasonably; (d) the child is an orphan and has no guardian or any person having parental responsibility for the child who is willing and able to adopt the child; or (e) the Children’s Court is provided with certified copies of the death certificate or other documentation that may be required by the Children’s Court of the child’s parent, guardian or person having parental responsibility for the child. </a:t>
            </a:r>
            <a:endParaRPr lang="en-GB" dirty="0"/>
          </a:p>
        </p:txBody>
      </p:sp>
    </p:spTree>
    <p:extLst>
      <p:ext uri="{BB962C8B-B14F-4D97-AF65-F5344CB8AC3E}">
        <p14:creationId xmlns:p14="http://schemas.microsoft.com/office/powerpoint/2010/main" val="340518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367" y="260648"/>
            <a:ext cx="8338120" cy="1584176"/>
          </a:xfrm>
        </p:spPr>
        <p:txBody>
          <a:bodyPr>
            <a:normAutofit fontScale="90000"/>
          </a:bodyPr>
          <a:lstStyle/>
          <a:p>
            <a:r>
              <a:rPr lang="en-US" b="1" dirty="0" smtClean="0"/>
              <a:t>Dispensing consent: defining abandonment, neglect and unreasonably withholding consent</a:t>
            </a:r>
            <a:endParaRPr lang="en-GB" b="1" dirty="0"/>
          </a:p>
        </p:txBody>
      </p:sp>
      <p:sp>
        <p:nvSpPr>
          <p:cNvPr id="3" name="Content Placeholder 2"/>
          <p:cNvSpPr>
            <a:spLocks noGrp="1"/>
          </p:cNvSpPr>
          <p:nvPr>
            <p:ph idx="1"/>
          </p:nvPr>
        </p:nvSpPr>
        <p:spPr>
          <a:xfrm>
            <a:off x="251520" y="1844824"/>
            <a:ext cx="7772400" cy="4572000"/>
          </a:xfrm>
        </p:spPr>
        <p:txBody>
          <a:bodyPr>
            <a:normAutofit/>
          </a:bodyPr>
          <a:lstStyle/>
          <a:p>
            <a:r>
              <a:rPr lang="en-GB" dirty="0" smtClean="0"/>
              <a:t>(</a:t>
            </a:r>
            <a:r>
              <a:rPr lang="en-GB" dirty="0"/>
              <a:t>a) </a:t>
            </a:r>
            <a:r>
              <a:rPr lang="en-GB" b="1" dirty="0"/>
              <a:t>abandonment of a child may be presumed </a:t>
            </a:r>
            <a:r>
              <a:rPr lang="en-GB" dirty="0"/>
              <a:t>if the child appears to have been abandoned at birth or if the person or institution having care and custody of the child has not seen or heard from a parent or guardian of the child for a period of at least six consecutive months; </a:t>
            </a:r>
            <a:endParaRPr lang="en-GB" dirty="0" smtClean="0"/>
          </a:p>
          <a:p>
            <a:r>
              <a:rPr lang="en-GB" dirty="0" smtClean="0"/>
              <a:t>(</a:t>
            </a:r>
            <a:r>
              <a:rPr lang="en-GB" dirty="0"/>
              <a:t>b) </a:t>
            </a:r>
            <a:r>
              <a:rPr lang="en-GB" b="1" dirty="0"/>
              <a:t>persistent failure to maintain a child may be presumed </a:t>
            </a:r>
            <a:r>
              <a:rPr lang="en-GB" dirty="0"/>
              <a:t>where despite demands being made, a parent or guardian has not contributed to the maintenance of the child for a period of at least six consecutive months; and </a:t>
            </a:r>
            <a:endParaRPr lang="en-GB" dirty="0" smtClean="0"/>
          </a:p>
          <a:p>
            <a:r>
              <a:rPr lang="en-GB" dirty="0" smtClean="0"/>
              <a:t>(</a:t>
            </a:r>
            <a:r>
              <a:rPr lang="en-GB" dirty="0"/>
              <a:t>c) </a:t>
            </a:r>
            <a:r>
              <a:rPr lang="en-GB" b="1" dirty="0"/>
              <a:t>in determining whether the consent is being withheld unreasonably</a:t>
            </a:r>
            <a:r>
              <a:rPr lang="en-GB" dirty="0"/>
              <a:t>, the Children’s Court shall take into account all relevant factors, including the — (</a:t>
            </a:r>
            <a:r>
              <a:rPr lang="en-GB" dirty="0" err="1"/>
              <a:t>i</a:t>
            </a:r>
            <a:r>
              <a:rPr lang="en-GB" dirty="0"/>
              <a:t>) nature of the relationship between the child and the person withholding consent and any findings by the Children’s Court in this respect; and (ii) prospects of a sound relationship developing between the child and the person withholding consent in the immediate future</a:t>
            </a:r>
            <a:r>
              <a:rPr lang="en-GB" dirty="0" smtClean="0"/>
              <a:t>.</a:t>
            </a:r>
          </a:p>
          <a:p>
            <a:endParaRPr lang="en-GB" dirty="0"/>
          </a:p>
        </p:txBody>
      </p:sp>
    </p:spTree>
    <p:extLst>
      <p:ext uri="{BB962C8B-B14F-4D97-AF65-F5344CB8AC3E}">
        <p14:creationId xmlns:p14="http://schemas.microsoft.com/office/powerpoint/2010/main" val="1795542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Procedure: Domestic Adoptions</a:t>
            </a:r>
            <a:endParaRPr lang="en-GB" b="1" dirty="0"/>
          </a:p>
        </p:txBody>
      </p:sp>
      <p:sp>
        <p:nvSpPr>
          <p:cNvPr id="3" name="Content Placeholder 2"/>
          <p:cNvSpPr>
            <a:spLocks noGrp="1"/>
          </p:cNvSpPr>
          <p:nvPr>
            <p:ph idx="1"/>
          </p:nvPr>
        </p:nvSpPr>
        <p:spPr/>
        <p:txBody>
          <a:bodyPr/>
          <a:lstStyle/>
          <a:p>
            <a:pPr marL="0" indent="0">
              <a:buNone/>
            </a:pPr>
            <a:r>
              <a:rPr lang="en-US" b="1" dirty="0" smtClean="0"/>
              <a:t>Obtaining a supervision order:</a:t>
            </a:r>
            <a:endParaRPr lang="en-GB" b="1" dirty="0" smtClean="0"/>
          </a:p>
          <a:p>
            <a:r>
              <a:rPr lang="en-GB" dirty="0" smtClean="0"/>
              <a:t>A </a:t>
            </a:r>
            <a:r>
              <a:rPr lang="en-GB" dirty="0"/>
              <a:t>person that intends to adopt a child, shall three months prior to filing an application for adoption notify the director of social welfare of their intention to adopt a child, in the prescribed form.</a:t>
            </a:r>
          </a:p>
          <a:p>
            <a:r>
              <a:rPr lang="en-GB" dirty="0"/>
              <a:t>Once the intention to adopt is filed, the director of social welfare shall appoint a child welfare inspector to manage the adoption procedure.</a:t>
            </a:r>
          </a:p>
          <a:p>
            <a:r>
              <a:rPr lang="en-GB" dirty="0"/>
              <a:t>The duties of the child welfare inspector are listed in s205 (3) of the act. </a:t>
            </a:r>
          </a:p>
          <a:p>
            <a:endParaRPr lang="en-GB" dirty="0"/>
          </a:p>
        </p:txBody>
      </p:sp>
    </p:spTree>
    <p:extLst>
      <p:ext uri="{BB962C8B-B14F-4D97-AF65-F5344CB8AC3E}">
        <p14:creationId xmlns:p14="http://schemas.microsoft.com/office/powerpoint/2010/main" val="271132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Duties of child welfare officer: s205(3)</a:t>
            </a:r>
            <a:endParaRPr lang="en-GB" b="1" dirty="0"/>
          </a:p>
        </p:txBody>
      </p:sp>
      <p:sp>
        <p:nvSpPr>
          <p:cNvPr id="3" name="Content Placeholder 2"/>
          <p:cNvSpPr>
            <a:spLocks noGrp="1"/>
          </p:cNvSpPr>
          <p:nvPr>
            <p:ph idx="1"/>
          </p:nvPr>
        </p:nvSpPr>
        <p:spPr>
          <a:xfrm>
            <a:off x="107504" y="1447800"/>
            <a:ext cx="8712968" cy="5077544"/>
          </a:xfrm>
        </p:spPr>
        <p:txBody>
          <a:bodyPr>
            <a:normAutofit lnSpcReduction="10000"/>
          </a:bodyPr>
          <a:lstStyle/>
          <a:p>
            <a:r>
              <a:rPr lang="en-GB" dirty="0"/>
              <a:t>The child welfare inspector must ensure that:</a:t>
            </a:r>
          </a:p>
          <a:p>
            <a:pPr lvl="0"/>
            <a:r>
              <a:rPr lang="en-GB" b="1" dirty="0"/>
              <a:t>Consent is obtained from the parents, guardian or persons having parental responsibility of the child</a:t>
            </a:r>
            <a:r>
              <a:rPr lang="en-GB" dirty="0"/>
              <a:t> (unless such consent has been dispensed with by the court in accordance with s) </a:t>
            </a:r>
          </a:p>
          <a:p>
            <a:pPr lvl="0"/>
            <a:r>
              <a:rPr lang="en-GB" dirty="0"/>
              <a:t>Interview the prospective parent and </a:t>
            </a:r>
            <a:r>
              <a:rPr lang="en-GB" b="1" dirty="0"/>
              <a:t>assess that they are suitable to adopt the child.</a:t>
            </a:r>
          </a:p>
          <a:p>
            <a:pPr lvl="0"/>
            <a:r>
              <a:rPr lang="en-GB" b="1" dirty="0"/>
              <a:t>Visit the home of the prospective parent </a:t>
            </a:r>
            <a:r>
              <a:rPr lang="en-GB" dirty="0"/>
              <a:t>to assess the suitability of the home for the respective child.</a:t>
            </a:r>
          </a:p>
          <a:p>
            <a:pPr lvl="0"/>
            <a:r>
              <a:rPr lang="en-GB" dirty="0"/>
              <a:t>Ensure that the </a:t>
            </a:r>
            <a:r>
              <a:rPr lang="en-GB" b="1" dirty="0"/>
              <a:t>prospective parent is not a mental person </a:t>
            </a:r>
            <a:r>
              <a:rPr lang="en-GB" dirty="0"/>
              <a:t>that is likely to adversely affect the child.</a:t>
            </a:r>
          </a:p>
          <a:p>
            <a:pPr lvl="0"/>
            <a:r>
              <a:rPr lang="en-GB" dirty="0"/>
              <a:t>Ensure that </a:t>
            </a:r>
            <a:r>
              <a:rPr lang="en-GB" b="1" dirty="0"/>
              <a:t>no person with a prior conviction with a sentence exceeding six months without the option of a fine</a:t>
            </a:r>
            <a:r>
              <a:rPr lang="en-GB" dirty="0"/>
              <a:t>, resides in the home of the prospective parent, where it would be undesirable for the child to associate with such person. </a:t>
            </a:r>
          </a:p>
          <a:p>
            <a:pPr lvl="0"/>
            <a:r>
              <a:rPr lang="en-GB" dirty="0"/>
              <a:t>Ensure that the </a:t>
            </a:r>
            <a:r>
              <a:rPr lang="en-GB" b="1" dirty="0"/>
              <a:t>child and the prospective parent have been counselled </a:t>
            </a:r>
            <a:r>
              <a:rPr lang="en-GB" dirty="0"/>
              <a:t>on the effect of an adoption order either by the child welfare inspector or by a person appointed by the Director of social welfare.</a:t>
            </a:r>
          </a:p>
          <a:p>
            <a:endParaRPr lang="en-GB" dirty="0"/>
          </a:p>
        </p:txBody>
      </p:sp>
    </p:spTree>
    <p:extLst>
      <p:ext uri="{BB962C8B-B14F-4D97-AF65-F5344CB8AC3E}">
        <p14:creationId xmlns:p14="http://schemas.microsoft.com/office/powerpoint/2010/main" val="1449327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Report to be made by child welfare inspector</a:t>
            </a:r>
            <a:endParaRPr lang="en-GB" b="1" dirty="0"/>
          </a:p>
        </p:txBody>
      </p:sp>
      <p:sp>
        <p:nvSpPr>
          <p:cNvPr id="3" name="Content Placeholder 2"/>
          <p:cNvSpPr>
            <a:spLocks noGrp="1"/>
          </p:cNvSpPr>
          <p:nvPr>
            <p:ph idx="1"/>
          </p:nvPr>
        </p:nvSpPr>
        <p:spPr>
          <a:xfrm>
            <a:off x="395536" y="1447800"/>
            <a:ext cx="8568952" cy="5077544"/>
          </a:xfrm>
        </p:spPr>
        <p:txBody>
          <a:bodyPr>
            <a:normAutofit/>
          </a:bodyPr>
          <a:lstStyle/>
          <a:p>
            <a:r>
              <a:rPr lang="en-US" dirty="0"/>
              <a:t>The Child welfare inspector shall proceed to write a report and submit it to the Director of social welfare. The report must include details including:</a:t>
            </a:r>
          </a:p>
          <a:p>
            <a:r>
              <a:rPr lang="en-US" dirty="0"/>
              <a:t>1.	Consent obtained in accordance with s205(3) and (4)</a:t>
            </a:r>
          </a:p>
          <a:p>
            <a:r>
              <a:rPr lang="en-US" dirty="0"/>
              <a:t>2.	Details of the name, approximate age, religion and employment of a prospective parent;</a:t>
            </a:r>
          </a:p>
          <a:p>
            <a:r>
              <a:rPr lang="en-US" dirty="0"/>
              <a:t>3.	The number and approximate ages of other persons living in the household of a prospective parent; and</a:t>
            </a:r>
          </a:p>
          <a:p>
            <a:r>
              <a:rPr lang="en-US" dirty="0"/>
              <a:t>4.	Details of the child and circumstances surrounding the situation of the </a:t>
            </a:r>
            <a:r>
              <a:rPr lang="en-US" dirty="0" smtClean="0"/>
              <a:t>child</a:t>
            </a:r>
            <a:endParaRPr lang="en-US" dirty="0"/>
          </a:p>
        </p:txBody>
      </p:sp>
    </p:spTree>
    <p:extLst>
      <p:ext uri="{BB962C8B-B14F-4D97-AF65-F5344CB8AC3E}">
        <p14:creationId xmlns:p14="http://schemas.microsoft.com/office/powerpoint/2010/main" val="934347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Supervision and Placement order: s205(10)</a:t>
            </a:r>
            <a:endParaRPr lang="en-GB" dirty="0"/>
          </a:p>
        </p:txBody>
      </p:sp>
      <p:sp>
        <p:nvSpPr>
          <p:cNvPr id="3" name="Content Placeholder 2"/>
          <p:cNvSpPr>
            <a:spLocks noGrp="1"/>
          </p:cNvSpPr>
          <p:nvPr>
            <p:ph idx="1"/>
          </p:nvPr>
        </p:nvSpPr>
        <p:spPr>
          <a:xfrm>
            <a:off x="323528" y="1447800"/>
            <a:ext cx="8712968" cy="5221560"/>
          </a:xfrm>
        </p:spPr>
        <p:txBody>
          <a:bodyPr>
            <a:normAutofit lnSpcReduction="10000"/>
          </a:bodyPr>
          <a:lstStyle/>
          <a:p>
            <a:r>
              <a:rPr lang="en-US" dirty="0"/>
              <a:t>The Director of social welfare acting on the report submitted shall match the child with the prospective parent and in turn make an application to the Children’s court for a supervision order. Once the Children’s court makes the supervision order, the child shall be placed in the care and custody of the prospective parent for a period of 3 months preceding the application for an adoption order. . See s205 (10).</a:t>
            </a:r>
          </a:p>
          <a:p>
            <a:endParaRPr lang="en-GB" dirty="0"/>
          </a:p>
          <a:p>
            <a:r>
              <a:rPr lang="en-GB" dirty="0" smtClean="0"/>
              <a:t>Within </a:t>
            </a:r>
            <a:r>
              <a:rPr lang="en-GB" dirty="0"/>
              <a:t>two weeks of the placement (or within 48 hours of a request made by the child, prospective parent or any third person), the child welfare inspector shall visit the prospective parent and the child. Their findings (being progress made, the welfare of the child or change in circumstances) following the placement must be included in the report to be submitted to the director of social welfare, the report must also be filed in the child’s case record. The report must also include the feelings and views of the child depending on the age and maturity of the child in question concerning the placement and any challenges. Where the challenges identified in the report remain unresolved after a period of seven days since the visit by the child welfare inspector, the court upon application being made by the Director of social welfare must terminate the placement order. </a:t>
            </a:r>
          </a:p>
          <a:p>
            <a:endParaRPr lang="en-GB" dirty="0"/>
          </a:p>
        </p:txBody>
      </p:sp>
    </p:spTree>
    <p:extLst>
      <p:ext uri="{BB962C8B-B14F-4D97-AF65-F5344CB8AC3E}">
        <p14:creationId xmlns:p14="http://schemas.microsoft.com/office/powerpoint/2010/main" val="3417989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for adoption</a:t>
            </a:r>
            <a:endParaRPr lang="en-GB" dirty="0"/>
          </a:p>
        </p:txBody>
      </p:sp>
      <p:sp>
        <p:nvSpPr>
          <p:cNvPr id="3" name="Content Placeholder 2"/>
          <p:cNvSpPr>
            <a:spLocks noGrp="1"/>
          </p:cNvSpPr>
          <p:nvPr>
            <p:ph idx="1"/>
          </p:nvPr>
        </p:nvSpPr>
        <p:spPr>
          <a:xfrm>
            <a:off x="467544" y="1447800"/>
            <a:ext cx="8496944" cy="5149552"/>
          </a:xfrm>
        </p:spPr>
        <p:txBody>
          <a:bodyPr>
            <a:normAutofit fontScale="85000" lnSpcReduction="10000"/>
          </a:bodyPr>
          <a:lstStyle/>
          <a:p>
            <a:r>
              <a:rPr lang="en-GB" dirty="0"/>
              <a:t>Once the placement order is made, the prospective parent must apply for an adoption order pursuant to s211 of the act. The application must be supported/accompanied with:</a:t>
            </a:r>
          </a:p>
          <a:p>
            <a:pPr lvl="0"/>
            <a:r>
              <a:rPr lang="en-GB" dirty="0"/>
              <a:t>The child welfare report required under s205</a:t>
            </a:r>
          </a:p>
          <a:p>
            <a:pPr lvl="0"/>
            <a:r>
              <a:rPr lang="en-GB" dirty="0"/>
              <a:t>The notice of the prospective parent’s intention to adopt filed with the director of social welfare in accordance with s205.</a:t>
            </a:r>
          </a:p>
          <a:p>
            <a:pPr lvl="0"/>
            <a:r>
              <a:rPr lang="en-GB" dirty="0"/>
              <a:t>The child’s case record in accordance with s206.</a:t>
            </a:r>
          </a:p>
          <a:p>
            <a:pPr lvl="0"/>
            <a:r>
              <a:rPr lang="en-GB" dirty="0"/>
              <a:t>The medical examination report in accordance with s202.</a:t>
            </a:r>
          </a:p>
          <a:p>
            <a:pPr lvl="0"/>
            <a:r>
              <a:rPr lang="en-GB" dirty="0"/>
              <a:t>The post adoption agreement in relation to open adoptions.</a:t>
            </a:r>
          </a:p>
          <a:p>
            <a:pPr lvl="0"/>
            <a:r>
              <a:rPr lang="en-GB" dirty="0"/>
              <a:t>Written consent attested to under oath and commissioned (or in accordance with the authentication of documents act if executed out of Zambia) (where the court has not dispensed with the same) from the parents where both are living, from one parent where the other parent is deceased or where the other party is not capable or is deprived from exercising parental responsibility, guardian or person having parental responsibility of the child, the spouse of the prospective parent, the child where they have attained the age of 14 and are capable of giving consent, in the case of a child born out of wedlock where the mother of the child is a child, the parent or guardian of the mother to the child.</a:t>
            </a:r>
          </a:p>
          <a:p>
            <a:pPr lvl="0"/>
            <a:r>
              <a:rPr lang="en-GB" dirty="0"/>
              <a:t>The death certificate of the parent if the child’s parent is deceased.</a:t>
            </a:r>
          </a:p>
          <a:p>
            <a:r>
              <a:rPr lang="en-GB" dirty="0"/>
              <a:t> </a:t>
            </a:r>
          </a:p>
          <a:p>
            <a:endParaRPr lang="en-GB" dirty="0"/>
          </a:p>
        </p:txBody>
      </p:sp>
    </p:spTree>
    <p:extLst>
      <p:ext uri="{BB962C8B-B14F-4D97-AF65-F5344CB8AC3E}">
        <p14:creationId xmlns:p14="http://schemas.microsoft.com/office/powerpoint/2010/main" val="3303274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Appointment of guardian ad litem</a:t>
            </a:r>
            <a:endParaRPr lang="en-GB" dirty="0"/>
          </a:p>
        </p:txBody>
      </p:sp>
      <p:sp>
        <p:nvSpPr>
          <p:cNvPr id="3" name="Content Placeholder 2"/>
          <p:cNvSpPr>
            <a:spLocks noGrp="1"/>
          </p:cNvSpPr>
          <p:nvPr>
            <p:ph idx="1"/>
          </p:nvPr>
        </p:nvSpPr>
        <p:spPr>
          <a:xfrm>
            <a:off x="914400" y="1447800"/>
            <a:ext cx="7772400" cy="5293568"/>
          </a:xfrm>
        </p:spPr>
        <p:txBody>
          <a:bodyPr>
            <a:normAutofit fontScale="85000" lnSpcReduction="20000"/>
          </a:bodyPr>
          <a:lstStyle/>
          <a:p>
            <a:r>
              <a:rPr lang="en-GB" dirty="0"/>
              <a:t>Once the application is made, the court shall appoint a guardian ad litem to act for the child, pending determination of the matter </a:t>
            </a:r>
            <a:r>
              <a:rPr lang="en-GB" b="1" dirty="0"/>
              <a:t>see s213 (</a:t>
            </a:r>
            <a:r>
              <a:rPr lang="en-GB" b="1" dirty="0" smtClean="0"/>
              <a:t>5).  A guardian ad litem shall —</a:t>
            </a:r>
          </a:p>
          <a:p>
            <a:r>
              <a:rPr lang="en-GB" dirty="0" smtClean="0"/>
              <a:t>(</a:t>
            </a:r>
            <a:r>
              <a:rPr lang="en-GB" dirty="0"/>
              <a:t>a) safeguard the interests of the child pending the</a:t>
            </a:r>
          </a:p>
          <a:p>
            <a:r>
              <a:rPr lang="en-GB" dirty="0"/>
              <a:t>determination of the adoption proceedings;</a:t>
            </a:r>
          </a:p>
          <a:p>
            <a:r>
              <a:rPr lang="en-GB" dirty="0"/>
              <a:t>(b) investigate and appraise the Children’s Court as to the</a:t>
            </a:r>
          </a:p>
          <a:p>
            <a:r>
              <a:rPr lang="en-GB" dirty="0"/>
              <a:t>circumstances pertinent to the adoption of the child in</a:t>
            </a:r>
          </a:p>
          <a:p>
            <a:r>
              <a:rPr lang="en-GB" dirty="0"/>
              <a:t>the prescribed manner;</a:t>
            </a:r>
          </a:p>
          <a:p>
            <a:r>
              <a:rPr lang="en-GB" dirty="0"/>
              <a:t>(c) make recommendations on an interim order or adoption</a:t>
            </a:r>
          </a:p>
          <a:p>
            <a:r>
              <a:rPr lang="en-GB" dirty="0"/>
              <a:t>order in respect of the child;</a:t>
            </a:r>
          </a:p>
          <a:p>
            <a:r>
              <a:rPr lang="en-GB" dirty="0"/>
              <a:t>(d) intervene on behalf of the child and arrange for the care</a:t>
            </a:r>
          </a:p>
          <a:p>
            <a:r>
              <a:rPr lang="en-GB" dirty="0"/>
              <a:t>of the child in the event of the withdrawal of a consent</a:t>
            </a:r>
          </a:p>
          <a:p>
            <a:r>
              <a:rPr lang="en-GB" dirty="0"/>
              <a:t>under this Part;</a:t>
            </a:r>
          </a:p>
          <a:p>
            <a:r>
              <a:rPr lang="en-GB" dirty="0"/>
              <a:t>(e) where the prospective parent dies, intervene on behalf of</a:t>
            </a:r>
          </a:p>
          <a:p>
            <a:r>
              <a:rPr lang="en-GB" dirty="0"/>
              <a:t>the child and arrange for the child to be returned to the</a:t>
            </a:r>
          </a:p>
          <a:p>
            <a:r>
              <a:rPr lang="en-GB" dirty="0"/>
              <a:t>person having parental responsibility for the child; and</a:t>
            </a:r>
          </a:p>
          <a:p>
            <a:r>
              <a:rPr lang="en-GB" dirty="0"/>
              <a:t>(f) undertake duties that the Children’s Court may from time</a:t>
            </a:r>
          </a:p>
          <a:p>
            <a:r>
              <a:rPr lang="en-GB" dirty="0"/>
              <a:t>to time direct or as may be prescribed.</a:t>
            </a:r>
            <a:r>
              <a:rPr lang="en-GB" dirty="0"/>
              <a:t> </a:t>
            </a:r>
            <a:r>
              <a:rPr lang="en-GB" dirty="0"/>
              <a:t> </a:t>
            </a:r>
          </a:p>
          <a:p>
            <a:endParaRPr lang="en-GB" dirty="0"/>
          </a:p>
        </p:txBody>
      </p:sp>
    </p:spTree>
    <p:extLst>
      <p:ext uri="{BB962C8B-B14F-4D97-AF65-F5344CB8AC3E}">
        <p14:creationId xmlns:p14="http://schemas.microsoft.com/office/powerpoint/2010/main" val="162941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Defining adoption</a:t>
            </a:r>
            <a:endParaRPr lang="en-GB" b="1" dirty="0"/>
          </a:p>
        </p:txBody>
      </p:sp>
      <p:sp>
        <p:nvSpPr>
          <p:cNvPr id="3" name="Content Placeholder 2"/>
          <p:cNvSpPr>
            <a:spLocks noGrp="1"/>
          </p:cNvSpPr>
          <p:nvPr>
            <p:ph idx="1"/>
          </p:nvPr>
        </p:nvSpPr>
        <p:spPr/>
        <p:txBody>
          <a:bodyPr>
            <a:normAutofit/>
          </a:bodyPr>
          <a:lstStyle/>
          <a:p>
            <a:r>
              <a:rPr lang="en-US" dirty="0" smtClean="0"/>
              <a:t>Adoption refers to the process by which parental responsibility and legal parentage is conferred on another person, by way of a court order.</a:t>
            </a:r>
          </a:p>
        </p:txBody>
      </p:sp>
    </p:spTree>
    <p:extLst>
      <p:ext uri="{BB962C8B-B14F-4D97-AF65-F5344CB8AC3E}">
        <p14:creationId xmlns:p14="http://schemas.microsoft.com/office/powerpoint/2010/main" val="2018079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INTERIM ORDERS</a:t>
            </a:r>
            <a:endParaRPr lang="en-GB" dirty="0"/>
          </a:p>
        </p:txBody>
      </p:sp>
      <p:sp>
        <p:nvSpPr>
          <p:cNvPr id="3" name="Content Placeholder 2"/>
          <p:cNvSpPr>
            <a:spLocks noGrp="1"/>
          </p:cNvSpPr>
          <p:nvPr>
            <p:ph idx="1"/>
          </p:nvPr>
        </p:nvSpPr>
        <p:spPr>
          <a:xfrm>
            <a:off x="914400" y="1447800"/>
            <a:ext cx="7690048" cy="5077544"/>
          </a:xfrm>
        </p:spPr>
        <p:txBody>
          <a:bodyPr>
            <a:normAutofit lnSpcReduction="10000"/>
          </a:bodyPr>
          <a:lstStyle/>
          <a:p>
            <a:r>
              <a:rPr lang="en-GB" dirty="0"/>
              <a:t>The court has powers (upon application made by the guardian ad litem or on its own motion) to make an interim order pertaining to the custody, maintenance, education, residence, safety, welfare or parental responsibility of the child. An interim order may be made during the hearing of an adoption application but prior to the determination of the adoption application. Once the adoption order is granted the interim order determines.  Consent (in accordance with s211/212)unless where it has been dispensed with is required prior to the making of an interim order. The court may attach conditions as to the maintenance, education of the child. Once an interim order is made, the court must order that the child be under the supervision of a guardian ad litem.</a:t>
            </a:r>
          </a:p>
          <a:p>
            <a:r>
              <a:rPr lang="en-GB" dirty="0"/>
              <a:t>Where an interim order is in place, the child must not, save with the leave of the court and report made by the director of social welfare be removed from the jurisdiction. Where leave is granted permitting the child to be removed from the jurisdiction, such child must be made a ward of the court. The court must request that security be provided ensuring that the child be returned to the jurisdiction on a specified date, failure of which amounts to an offense.</a:t>
            </a:r>
          </a:p>
          <a:p>
            <a:endParaRPr lang="en-GB" dirty="0"/>
          </a:p>
        </p:txBody>
      </p:sp>
    </p:spTree>
    <p:extLst>
      <p:ext uri="{BB962C8B-B14F-4D97-AF65-F5344CB8AC3E}">
        <p14:creationId xmlns:p14="http://schemas.microsoft.com/office/powerpoint/2010/main" val="3182058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a:t>Effect of grant or refusal of adoption order</a:t>
            </a:r>
            <a:r>
              <a:rPr lang="en-GB" dirty="0"/>
              <a:t/>
            </a:r>
            <a:br>
              <a:rPr lang="en-GB" dirty="0"/>
            </a:br>
            <a:endParaRPr lang="en-GB" dirty="0"/>
          </a:p>
        </p:txBody>
      </p:sp>
      <p:sp>
        <p:nvSpPr>
          <p:cNvPr id="3" name="Content Placeholder 2"/>
          <p:cNvSpPr>
            <a:spLocks noGrp="1"/>
          </p:cNvSpPr>
          <p:nvPr>
            <p:ph idx="1"/>
          </p:nvPr>
        </p:nvSpPr>
        <p:spPr>
          <a:xfrm>
            <a:off x="914400" y="1447800"/>
            <a:ext cx="7906072" cy="5005536"/>
          </a:xfrm>
        </p:spPr>
        <p:txBody>
          <a:bodyPr>
            <a:normAutofit/>
          </a:bodyPr>
          <a:lstStyle/>
          <a:p>
            <a:r>
              <a:rPr lang="en-GB" dirty="0" smtClean="0"/>
              <a:t>Where </a:t>
            </a:r>
            <a:r>
              <a:rPr lang="en-GB" dirty="0"/>
              <a:t>the court refuses to grant an adoption order, the guardian ad litem shall take responsibility of the child, and the child shall be placed in their care and custody.</a:t>
            </a:r>
          </a:p>
          <a:p>
            <a:r>
              <a:rPr lang="en-GB" dirty="0"/>
              <a:t>The children’s court has the discretion to make a parental responsibility order as it may determine.</a:t>
            </a:r>
          </a:p>
          <a:p>
            <a:r>
              <a:rPr lang="en-GB" dirty="0"/>
              <a:t>Where an adoption order is made, parental responsibility is transferred to the adoptive parent. Any pending maintenance order, or foster care placement terminates upon the making of an adoption order.</a:t>
            </a:r>
          </a:p>
          <a:p>
            <a:pPr marL="0" indent="0">
              <a:buNone/>
            </a:pPr>
            <a:endParaRPr lang="en-GB" dirty="0"/>
          </a:p>
        </p:txBody>
      </p:sp>
    </p:spTree>
    <p:extLst>
      <p:ext uri="{BB962C8B-B14F-4D97-AF65-F5344CB8AC3E}">
        <p14:creationId xmlns:p14="http://schemas.microsoft.com/office/powerpoint/2010/main" val="8599877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Revocation of adoption orders</a:t>
            </a:r>
            <a:r>
              <a:rPr lang="en-GB" dirty="0"/>
              <a:t/>
            </a:r>
            <a:br>
              <a:rPr lang="en-GB" dirty="0"/>
            </a:br>
            <a:endParaRPr lang="en-GB" dirty="0"/>
          </a:p>
        </p:txBody>
      </p:sp>
      <p:sp>
        <p:nvSpPr>
          <p:cNvPr id="3" name="Content Placeholder 2"/>
          <p:cNvSpPr>
            <a:spLocks noGrp="1"/>
          </p:cNvSpPr>
          <p:nvPr>
            <p:ph idx="1"/>
          </p:nvPr>
        </p:nvSpPr>
        <p:spPr>
          <a:xfrm>
            <a:off x="914400" y="1447800"/>
            <a:ext cx="7772400" cy="5005536"/>
          </a:xfrm>
        </p:spPr>
        <p:txBody>
          <a:bodyPr>
            <a:normAutofit fontScale="92500" lnSpcReduction="10000"/>
          </a:bodyPr>
          <a:lstStyle/>
          <a:p>
            <a:r>
              <a:rPr lang="en-GB" dirty="0" smtClean="0"/>
              <a:t>An </a:t>
            </a:r>
            <a:r>
              <a:rPr lang="en-GB" dirty="0"/>
              <a:t>adoption order may be revoked on application made by the child, the parent, guardian or person having responsibility of the child or by the adoptive parent. The application for revocation must be made within 3 months from the making of the adoption order, after which it may only be made with leave from the court. </a:t>
            </a:r>
          </a:p>
          <a:p>
            <a:r>
              <a:rPr lang="en-GB" dirty="0"/>
              <a:t>The court may revoke an adoption order where it is shown that:</a:t>
            </a:r>
          </a:p>
          <a:p>
            <a:pPr lvl="0"/>
            <a:r>
              <a:rPr lang="en-GB" dirty="0"/>
              <a:t>It is in the best interest and</a:t>
            </a:r>
          </a:p>
          <a:p>
            <a:pPr lvl="0"/>
            <a:r>
              <a:rPr lang="en-GB" dirty="0"/>
              <a:t>Consent was not obtained and the applicant is the parent, guardian or person having parental responsibility over the child or </a:t>
            </a:r>
          </a:p>
          <a:p>
            <a:pPr lvl="0"/>
            <a:r>
              <a:rPr lang="en-GB" dirty="0"/>
              <a:t>The adoptive parent did not qualify to adopt the child at the time of making the adoption order.</a:t>
            </a:r>
          </a:p>
          <a:p>
            <a:r>
              <a:rPr lang="en-GB" dirty="0"/>
              <a:t>Once an adoption order is revoked, the effects of the adoption order are reversed and the legal status of the child prior to the adoption is restored. The court is however, granted powers to make a suitable placement order in relation to the child concerned or order that the child be kept in a safe place until and an appropriate placement order can be made.</a:t>
            </a:r>
          </a:p>
          <a:p>
            <a:endParaRPr lang="en-GB" dirty="0"/>
          </a:p>
        </p:txBody>
      </p:sp>
    </p:spTree>
    <p:extLst>
      <p:ext uri="{BB962C8B-B14F-4D97-AF65-F5344CB8AC3E}">
        <p14:creationId xmlns:p14="http://schemas.microsoft.com/office/powerpoint/2010/main" val="2705784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Re-adoption</a:t>
            </a:r>
            <a:r>
              <a:rPr lang="en-GB" dirty="0"/>
              <a:t/>
            </a:r>
            <a:br>
              <a:rPr lang="en-GB" dirty="0"/>
            </a:br>
            <a:endParaRPr lang="en-GB" dirty="0"/>
          </a:p>
        </p:txBody>
      </p:sp>
      <p:sp>
        <p:nvSpPr>
          <p:cNvPr id="3" name="Content Placeholder 2"/>
          <p:cNvSpPr>
            <a:spLocks noGrp="1"/>
          </p:cNvSpPr>
          <p:nvPr>
            <p:ph idx="1"/>
          </p:nvPr>
        </p:nvSpPr>
        <p:spPr/>
        <p:txBody>
          <a:bodyPr/>
          <a:lstStyle/>
          <a:p>
            <a:r>
              <a:rPr lang="en-GB" dirty="0" smtClean="0"/>
              <a:t>A </a:t>
            </a:r>
            <a:r>
              <a:rPr lang="en-GB" dirty="0"/>
              <a:t>child pursuant to s245 can be re-adopted.</a:t>
            </a:r>
          </a:p>
          <a:p>
            <a:endParaRPr lang="en-GB" dirty="0"/>
          </a:p>
        </p:txBody>
      </p:sp>
    </p:spTree>
    <p:extLst>
      <p:ext uri="{BB962C8B-B14F-4D97-AF65-F5344CB8AC3E}">
        <p14:creationId xmlns:p14="http://schemas.microsoft.com/office/powerpoint/2010/main" val="1232381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Registration of adopted children</a:t>
            </a:r>
            <a:r>
              <a:rPr lang="en-GB" dirty="0"/>
              <a:t/>
            </a:r>
            <a:br>
              <a:rPr lang="en-GB" dirty="0"/>
            </a:br>
            <a:endParaRPr lang="en-GB" dirty="0"/>
          </a:p>
        </p:txBody>
      </p:sp>
      <p:sp>
        <p:nvSpPr>
          <p:cNvPr id="3" name="Content Placeholder 2"/>
          <p:cNvSpPr>
            <a:spLocks noGrp="1"/>
          </p:cNvSpPr>
          <p:nvPr>
            <p:ph idx="1"/>
          </p:nvPr>
        </p:nvSpPr>
        <p:spPr>
          <a:xfrm>
            <a:off x="467544" y="1447800"/>
            <a:ext cx="8219256" cy="5077544"/>
          </a:xfrm>
        </p:spPr>
        <p:txBody>
          <a:bodyPr>
            <a:normAutofit fontScale="85000" lnSpcReduction="20000"/>
          </a:bodyPr>
          <a:lstStyle/>
          <a:p>
            <a:r>
              <a:rPr lang="en-GB" dirty="0" smtClean="0"/>
              <a:t>The </a:t>
            </a:r>
            <a:r>
              <a:rPr lang="en-GB" dirty="0"/>
              <a:t>Director of Social welfare shall keep a register containing case information and particulars of a children being the subject of an adoption.</a:t>
            </a:r>
          </a:p>
          <a:p>
            <a:r>
              <a:rPr lang="en-GB" dirty="0"/>
              <a:t>The Registrar-General must maintain an adopted children’s register. Every adoption must be registered and an equivalent entry must be made in the births register.</a:t>
            </a:r>
          </a:p>
          <a:p>
            <a:r>
              <a:rPr lang="en-GB" dirty="0"/>
              <a:t>The following people may access the adoption register upon payment of a prescribed fee:</a:t>
            </a:r>
          </a:p>
          <a:p>
            <a:r>
              <a:rPr lang="en-GB" dirty="0"/>
              <a:t>(a) an adopted child after the child has attained the age of</a:t>
            </a:r>
          </a:p>
          <a:p>
            <a:r>
              <a:rPr lang="en-GB" dirty="0"/>
              <a:t>nineteen years;</a:t>
            </a:r>
          </a:p>
          <a:p>
            <a:r>
              <a:rPr lang="en-GB" dirty="0"/>
              <a:t>(b) the adoptive parent;</a:t>
            </a:r>
          </a:p>
          <a:p>
            <a:r>
              <a:rPr lang="en-GB" dirty="0"/>
              <a:t>(c) the parent or previous adoptive parent, where the child</a:t>
            </a:r>
          </a:p>
          <a:p>
            <a:r>
              <a:rPr lang="en-GB" dirty="0"/>
              <a:t>was previously adopted and is re-adopted by another</a:t>
            </a:r>
          </a:p>
          <a:p>
            <a:r>
              <a:rPr lang="en-GB" dirty="0"/>
              <a:t>person if the —</a:t>
            </a:r>
          </a:p>
          <a:p>
            <a:r>
              <a:rPr lang="en-GB" dirty="0"/>
              <a:t>(</a:t>
            </a:r>
            <a:r>
              <a:rPr lang="en-GB" dirty="0" err="1"/>
              <a:t>i</a:t>
            </a:r>
            <a:r>
              <a:rPr lang="en-GB" dirty="0"/>
              <a:t>) child has attained the age of nineteen years; and</a:t>
            </a:r>
          </a:p>
          <a:p>
            <a:r>
              <a:rPr lang="en-GB" dirty="0"/>
              <a:t>(ii) adoptive parent and the adopted child give their</a:t>
            </a:r>
          </a:p>
          <a:p>
            <a:r>
              <a:rPr lang="en-GB" dirty="0"/>
              <a:t>consent in writing;</a:t>
            </a:r>
          </a:p>
          <a:p>
            <a:r>
              <a:rPr lang="en-GB" dirty="0"/>
              <a:t>(d) public officer of the Children’s Court in relation to an</a:t>
            </a:r>
          </a:p>
          <a:p>
            <a:r>
              <a:rPr lang="en-GB" dirty="0"/>
              <a:t>application of an adopted child; or</a:t>
            </a:r>
          </a:p>
          <a:p>
            <a:r>
              <a:rPr lang="en-GB" dirty="0"/>
              <a:t>(e) any other public officer.</a:t>
            </a:r>
          </a:p>
          <a:p>
            <a:endParaRPr lang="en-GB" dirty="0"/>
          </a:p>
        </p:txBody>
      </p:sp>
    </p:spTree>
    <p:extLst>
      <p:ext uri="{BB962C8B-B14F-4D97-AF65-F5344CB8AC3E}">
        <p14:creationId xmlns:p14="http://schemas.microsoft.com/office/powerpoint/2010/main" val="2400718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Amendment to adoption order</a:t>
            </a:r>
            <a:r>
              <a:rPr lang="en-GB" dirty="0"/>
              <a:t/>
            </a:r>
            <a:br>
              <a:rPr lang="en-GB" dirty="0"/>
            </a:br>
            <a:endParaRPr lang="en-GB" dirty="0"/>
          </a:p>
        </p:txBody>
      </p:sp>
      <p:sp>
        <p:nvSpPr>
          <p:cNvPr id="3" name="Content Placeholder 2"/>
          <p:cNvSpPr>
            <a:spLocks noGrp="1"/>
          </p:cNvSpPr>
          <p:nvPr>
            <p:ph idx="1"/>
          </p:nvPr>
        </p:nvSpPr>
        <p:spPr/>
        <p:txBody>
          <a:bodyPr/>
          <a:lstStyle/>
          <a:p>
            <a:r>
              <a:rPr lang="en-GB" dirty="0" smtClean="0"/>
              <a:t>An </a:t>
            </a:r>
            <a:r>
              <a:rPr lang="en-GB" dirty="0"/>
              <a:t>adoption order made prior to the commencement of the children’s code act may be made upon application by the adoptive parent to the children’s court. The order may be amended by inserting the child’s country of birth or by indicating the date of birth of the child or by attending to any clerical errors. Any amendments made are to be communicated to the registrar-general who in turn amends the adoption register accordingly. </a:t>
            </a:r>
          </a:p>
          <a:p>
            <a:endParaRPr lang="en-GB" dirty="0"/>
          </a:p>
        </p:txBody>
      </p:sp>
    </p:spTree>
    <p:extLst>
      <p:ext uri="{BB962C8B-B14F-4D97-AF65-F5344CB8AC3E}">
        <p14:creationId xmlns:p14="http://schemas.microsoft.com/office/powerpoint/2010/main" val="2060158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b="1" dirty="0" smtClean="0"/>
              <a:t>Inter-Country Adoptions</a:t>
            </a:r>
            <a:endParaRPr lang="en-AU" sz="3200" b="1" dirty="0"/>
          </a:p>
        </p:txBody>
      </p:sp>
      <p:sp>
        <p:nvSpPr>
          <p:cNvPr id="3" name="Content Placeholder 2"/>
          <p:cNvSpPr>
            <a:spLocks noGrp="1"/>
          </p:cNvSpPr>
          <p:nvPr>
            <p:ph idx="1"/>
          </p:nvPr>
        </p:nvSpPr>
        <p:spPr/>
        <p:txBody>
          <a:bodyPr/>
          <a:lstStyle/>
          <a:p>
            <a:r>
              <a:rPr lang="en-AU" dirty="0" smtClean="0"/>
              <a:t>Permitted only </a:t>
            </a:r>
            <a:r>
              <a:rPr lang="en-AU" dirty="0" smtClean="0"/>
              <a:t>as a matter of last resort. All adoptions must be done through the central authority.</a:t>
            </a:r>
            <a:endParaRPr lang="en-AU" dirty="0" smtClean="0"/>
          </a:p>
          <a:p>
            <a:endParaRPr lang="en-AU"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Types of adoption order: closed and open s198</a:t>
            </a:r>
            <a:endParaRPr lang="en-GB" b="1" dirty="0"/>
          </a:p>
        </p:txBody>
      </p:sp>
      <p:sp>
        <p:nvSpPr>
          <p:cNvPr id="3" name="Content Placeholder 2"/>
          <p:cNvSpPr>
            <a:spLocks noGrp="1"/>
          </p:cNvSpPr>
          <p:nvPr>
            <p:ph idx="1"/>
          </p:nvPr>
        </p:nvSpPr>
        <p:spPr>
          <a:xfrm>
            <a:off x="914400" y="1447800"/>
            <a:ext cx="7772400" cy="5149552"/>
          </a:xfrm>
        </p:spPr>
        <p:txBody>
          <a:bodyPr>
            <a:normAutofit lnSpcReduction="10000"/>
          </a:bodyPr>
          <a:lstStyle/>
          <a:p>
            <a:r>
              <a:rPr lang="en-US" dirty="0"/>
              <a:t>The Children’s code act provides for two types of adoption orders:</a:t>
            </a:r>
          </a:p>
          <a:p>
            <a:pPr marL="514350" indent="-514350">
              <a:buAutoNum type="arabicParenR"/>
            </a:pPr>
            <a:r>
              <a:rPr lang="en-US" b="1" dirty="0"/>
              <a:t>Open adoption</a:t>
            </a:r>
            <a:r>
              <a:rPr lang="en-US" dirty="0"/>
              <a:t>: this model allows for the child’s family of origin to maintain a link with the child, whilst vesting legal parentage and parental responsibility with the adoptive parent. Under this model the child’s name does not change, unless upon approval from initial family is obtained. Second the child will inherit under the estate of both families (initial and adoptive family)   In an open adoption, the families may enter into an agreement allowing for communication and visitation in respect of the child concerned. Such agreement may be terminated by the court upon application made by the parties to the agreement or the child in question. An open adoption upon application being made by the parent may be converted to a closed adoption, subject to the necessary consent being obtained. </a:t>
            </a:r>
          </a:p>
          <a:p>
            <a:pPr marL="514350" indent="-514350">
              <a:buAutoNum type="arabicParenR"/>
            </a:pPr>
            <a:r>
              <a:rPr lang="en-US" b="1" dirty="0"/>
              <a:t>Closed adoption</a:t>
            </a:r>
            <a:r>
              <a:rPr lang="en-US" dirty="0"/>
              <a:t>: this type of adoption reflects the legal transplant model. Legal parentage and parental responsibility in this case transfers from one parent/s to another parent/s. </a:t>
            </a:r>
            <a:r>
              <a:rPr lang="en-US" dirty="0" smtClean="0"/>
              <a:t>The child’s name may be changed. The child only inherits under the estate of the adoptive family.</a:t>
            </a:r>
            <a:endParaRPr lang="en-GB" dirty="0"/>
          </a:p>
          <a:p>
            <a:endParaRPr lang="en-GB" dirty="0"/>
          </a:p>
        </p:txBody>
      </p:sp>
    </p:spTree>
    <p:extLst>
      <p:ext uri="{BB962C8B-B14F-4D97-AF65-F5344CB8AC3E}">
        <p14:creationId xmlns:p14="http://schemas.microsoft.com/office/powerpoint/2010/main" val="1008450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WHAT IS </a:t>
            </a:r>
            <a:r>
              <a:rPr lang="en-AU" b="1" dirty="0" smtClean="0"/>
              <a:t>ADOPTION: Closed adoptions</a:t>
            </a:r>
            <a:endParaRPr lang="en-AU" b="1" dirty="0"/>
          </a:p>
        </p:txBody>
      </p:sp>
      <p:sp>
        <p:nvSpPr>
          <p:cNvPr id="3" name="Content Placeholder 2"/>
          <p:cNvSpPr>
            <a:spLocks noGrp="1"/>
          </p:cNvSpPr>
          <p:nvPr>
            <p:ph idx="1"/>
          </p:nvPr>
        </p:nvSpPr>
        <p:spPr/>
        <p:txBody>
          <a:bodyPr>
            <a:normAutofit fontScale="62500" lnSpcReduction="20000"/>
          </a:bodyPr>
          <a:lstStyle/>
          <a:p>
            <a:r>
              <a:rPr lang="en-AU" dirty="0" smtClean="0"/>
              <a:t>Adoption is the process by which a non biological child becomes for all legal purposes the child of the adopters. Re B (Adoption: Jurisdiction to Set Aside) 1995 Fam. 239, CA </a:t>
            </a:r>
          </a:p>
          <a:p>
            <a:pPr>
              <a:buNone/>
            </a:pPr>
            <a:r>
              <a:rPr lang="en-AU" dirty="0" smtClean="0"/>
              <a:t>In this case a child was born in a nursing home in 1959 to a Kuwaiti Arab father and a Roman Catholic mother. The matron arranged for him to be adopted by an Orthodox Jewish couple who believed that the child was </a:t>
            </a:r>
            <a:r>
              <a:rPr lang="en-AU" dirty="0" err="1" smtClean="0"/>
              <a:t>jewish</a:t>
            </a:r>
            <a:r>
              <a:rPr lang="en-AU" dirty="0" smtClean="0"/>
              <a:t>. When they discovered that he was not they arranged for him to be received into the Jewish faith and continued to bring him up in the Jewish tradition. When he grew up, the boy decided to emigrate to Israel but (apparently because of his appearance) was suspected of being a spy and was declared persona non grata. He made inquiries into his origins and traced his birth father in Kuwait; but he could not find work in Kuwait or in any other Arab state. He felt that he did not belong to either the Jewish or Arab communities. He applied to the court to set aside the adoption order. The President of the Family Division (whose decision was upheld by the Court of Appeal) refused to do so : to allow a mistake such as had </a:t>
            </a:r>
            <a:r>
              <a:rPr lang="en-AU" dirty="0" err="1" smtClean="0"/>
              <a:t>occured</a:t>
            </a:r>
            <a:r>
              <a:rPr lang="en-AU" dirty="0" smtClean="0"/>
              <a:t> in this case to invalidate an adoption order would undermine the whole basis on which legal adoption in the country was founded. This was that the child became the child of the adopters for all legal purposes and save in certain prescribed and restricted circumstances an order once made was irrevocable</a:t>
            </a:r>
            <a:r>
              <a:rPr lang="en-AU" dirty="0" smtClean="0"/>
              <a:t>.</a:t>
            </a:r>
          </a:p>
          <a:p>
            <a:pPr>
              <a:buNone/>
            </a:pPr>
            <a:endParaRPr lang="en-AU" dirty="0"/>
          </a:p>
          <a:p>
            <a:pPr>
              <a:buNone/>
            </a:pPr>
            <a:r>
              <a:rPr lang="en-AU" dirty="0" smtClean="0"/>
              <a:t>See also </a:t>
            </a:r>
            <a:r>
              <a:rPr lang="en-AU" dirty="0" err="1" smtClean="0"/>
              <a:t>McGarry</a:t>
            </a:r>
            <a:r>
              <a:rPr lang="en-AU" dirty="0" smtClean="0"/>
              <a:t> v </a:t>
            </a:r>
            <a:r>
              <a:rPr lang="en-AU" dirty="0" err="1" smtClean="0"/>
              <a:t>McGarry</a:t>
            </a:r>
            <a:endParaRPr lang="en-AU" dirty="0"/>
          </a:p>
        </p:txBody>
      </p:sp>
    </p:spTree>
    <p:extLst>
      <p:ext uri="{BB962C8B-B14F-4D97-AF65-F5344CB8AC3E}">
        <p14:creationId xmlns:p14="http://schemas.microsoft.com/office/powerpoint/2010/main" val="708433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Guiding principles in adoption cases s197</a:t>
            </a:r>
            <a:endParaRPr lang="en-GB" b="1" dirty="0"/>
          </a:p>
        </p:txBody>
      </p:sp>
      <p:sp>
        <p:nvSpPr>
          <p:cNvPr id="3" name="Content Placeholder 2"/>
          <p:cNvSpPr>
            <a:spLocks noGrp="1"/>
          </p:cNvSpPr>
          <p:nvPr>
            <p:ph idx="1"/>
          </p:nvPr>
        </p:nvSpPr>
        <p:spPr/>
        <p:txBody>
          <a:bodyPr>
            <a:normAutofit/>
          </a:bodyPr>
          <a:lstStyle/>
          <a:p>
            <a:r>
              <a:rPr lang="en-GB" dirty="0"/>
              <a:t>Pursuant to s197 of the Children’s Code Act, adoption in Zambia shall be guided by the following principles:</a:t>
            </a:r>
          </a:p>
          <a:p>
            <a:pPr marL="514350" lvl="0" indent="-514350">
              <a:buFont typeface="+mj-lt"/>
              <a:buAutoNum type="arabicPeriod"/>
            </a:pPr>
            <a:r>
              <a:rPr lang="en-GB" dirty="0"/>
              <a:t>The paramount consideration in all adoptions must be the best interest of the child</a:t>
            </a:r>
          </a:p>
          <a:p>
            <a:pPr marL="514350" lvl="0" indent="-514350">
              <a:buFont typeface="+mj-lt"/>
              <a:buAutoNum type="arabicPeriod"/>
            </a:pPr>
            <a:r>
              <a:rPr lang="en-GB" dirty="0"/>
              <a:t>An adoption order must only be made where it is shown that placement within the child’s biological family has failed.</a:t>
            </a:r>
          </a:p>
          <a:p>
            <a:pPr marL="514350" lvl="0" indent="-514350">
              <a:buFont typeface="+mj-lt"/>
              <a:buAutoNum type="arabicPeriod"/>
            </a:pPr>
            <a:r>
              <a:rPr lang="en-GB" dirty="0"/>
              <a:t>Inter-country adoptions must be a matter of last resort, they are only to be ordered where it is shown that all national mechanisms have failed.</a:t>
            </a:r>
          </a:p>
          <a:p>
            <a:pPr marL="514350" lvl="0" indent="-514350">
              <a:buFont typeface="+mj-lt"/>
              <a:buAutoNum type="arabicPeriod"/>
            </a:pPr>
            <a:r>
              <a:rPr lang="en-GB" dirty="0"/>
              <a:t>Poverty shall not be the basis for an adoption.</a:t>
            </a:r>
          </a:p>
          <a:p>
            <a:endParaRPr lang="en-GB" dirty="0"/>
          </a:p>
        </p:txBody>
      </p:sp>
    </p:spTree>
    <p:extLst>
      <p:ext uri="{BB962C8B-B14F-4D97-AF65-F5344CB8AC3E}">
        <p14:creationId xmlns:p14="http://schemas.microsoft.com/office/powerpoint/2010/main" val="4236597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 may be adopted?</a:t>
            </a:r>
            <a:endParaRPr lang="en-GB" b="1" dirty="0"/>
          </a:p>
        </p:txBody>
      </p:sp>
      <p:sp>
        <p:nvSpPr>
          <p:cNvPr id="3" name="Content Placeholder 2"/>
          <p:cNvSpPr>
            <a:spLocks noGrp="1"/>
          </p:cNvSpPr>
          <p:nvPr>
            <p:ph idx="1"/>
          </p:nvPr>
        </p:nvSpPr>
        <p:spPr>
          <a:xfrm>
            <a:off x="251520" y="1447800"/>
            <a:ext cx="8640960" cy="5077544"/>
          </a:xfrm>
        </p:spPr>
        <p:txBody>
          <a:bodyPr>
            <a:normAutofit/>
          </a:bodyPr>
          <a:lstStyle/>
          <a:p>
            <a:r>
              <a:rPr lang="en-GB" dirty="0"/>
              <a:t>The act provides that a child (the term child, is given the same meaning as a child under the constitution i.e. </a:t>
            </a:r>
            <a:r>
              <a:rPr lang="en-GB" b="1" dirty="0"/>
              <a:t>18</a:t>
            </a:r>
            <a:r>
              <a:rPr lang="en-GB" dirty="0"/>
              <a:t>) may be adopted if:</a:t>
            </a:r>
          </a:p>
          <a:p>
            <a:pPr lvl="0"/>
            <a:r>
              <a:rPr lang="en-GB" dirty="0"/>
              <a:t>The child </a:t>
            </a:r>
            <a:r>
              <a:rPr lang="en-GB" b="1" dirty="0"/>
              <a:t>is an orphan </a:t>
            </a:r>
            <a:r>
              <a:rPr lang="en-GB" dirty="0"/>
              <a:t>and </a:t>
            </a:r>
            <a:r>
              <a:rPr lang="en-GB" b="1" dirty="0"/>
              <a:t>has no parents</a:t>
            </a:r>
            <a:r>
              <a:rPr lang="en-GB" dirty="0"/>
              <a:t>.</a:t>
            </a:r>
          </a:p>
          <a:p>
            <a:pPr lvl="0"/>
            <a:r>
              <a:rPr lang="en-GB" dirty="0"/>
              <a:t>The child’s </a:t>
            </a:r>
            <a:r>
              <a:rPr lang="en-GB" b="1" dirty="0"/>
              <a:t>legal parents or guardian cannot be located </a:t>
            </a:r>
            <a:r>
              <a:rPr lang="en-GB" dirty="0"/>
              <a:t>after due diligence search for a </a:t>
            </a:r>
            <a:r>
              <a:rPr lang="en-GB" b="1" dirty="0"/>
              <a:t>period of six months</a:t>
            </a:r>
            <a:r>
              <a:rPr lang="en-GB" dirty="0"/>
              <a:t>. </a:t>
            </a:r>
          </a:p>
          <a:p>
            <a:pPr lvl="0"/>
            <a:r>
              <a:rPr lang="en-GB" dirty="0"/>
              <a:t>The child has been </a:t>
            </a:r>
            <a:r>
              <a:rPr lang="en-GB" b="1" dirty="0"/>
              <a:t>deliberately abandoned for a period of three months. </a:t>
            </a:r>
          </a:p>
          <a:p>
            <a:pPr lvl="0"/>
            <a:r>
              <a:rPr lang="en-GB" dirty="0"/>
              <a:t>The guardian or parent of the child has </a:t>
            </a:r>
            <a:r>
              <a:rPr lang="en-GB" b="1" dirty="0"/>
              <a:t>abused or deliberately neglected the child </a:t>
            </a:r>
            <a:r>
              <a:rPr lang="en-GB" dirty="0"/>
              <a:t>or has allowed the child to be abused or deliberately neglected.</a:t>
            </a:r>
          </a:p>
          <a:p>
            <a:pPr lvl="0"/>
            <a:r>
              <a:rPr lang="en-GB" b="1" dirty="0"/>
              <a:t>Consent </a:t>
            </a:r>
            <a:r>
              <a:rPr lang="en-GB" dirty="0"/>
              <a:t>is obtained from the parent or guardian.</a:t>
            </a:r>
          </a:p>
          <a:p>
            <a:pPr lvl="0"/>
            <a:r>
              <a:rPr lang="en-GB" dirty="0"/>
              <a:t>The </a:t>
            </a:r>
            <a:r>
              <a:rPr lang="en-GB" b="1" dirty="0"/>
              <a:t>child is resident in Zambia</a:t>
            </a:r>
            <a:r>
              <a:rPr lang="en-GB" dirty="0"/>
              <a:t>, whether or not they are a citizen.</a:t>
            </a:r>
          </a:p>
          <a:p>
            <a:endParaRPr lang="en-GB" dirty="0"/>
          </a:p>
        </p:txBody>
      </p:sp>
    </p:spTree>
    <p:extLst>
      <p:ext uri="{BB962C8B-B14F-4D97-AF65-F5344CB8AC3E}">
        <p14:creationId xmlns:p14="http://schemas.microsoft.com/office/powerpoint/2010/main" val="588248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Who may adopt? Age restrictions</a:t>
            </a:r>
            <a:endParaRPr lang="en-AU" dirty="0"/>
          </a:p>
        </p:txBody>
      </p:sp>
      <p:sp>
        <p:nvSpPr>
          <p:cNvPr id="3" name="Content Placeholder 2"/>
          <p:cNvSpPr>
            <a:spLocks noGrp="1"/>
          </p:cNvSpPr>
          <p:nvPr>
            <p:ph idx="1"/>
          </p:nvPr>
        </p:nvSpPr>
        <p:spPr>
          <a:xfrm>
            <a:off x="914400" y="1447800"/>
            <a:ext cx="7906072" cy="5005536"/>
          </a:xfrm>
        </p:spPr>
        <p:txBody>
          <a:bodyPr/>
          <a:lstStyle/>
          <a:p>
            <a:r>
              <a:rPr lang="en-GB" dirty="0"/>
              <a:t>The age restrictions as initially provided under the adoption act have been maintained. The children’s code however makes provision for the step parent of the child, to adopt the child. The act does not make it mandatory that an application in such cases be made upon the joint application of the mother/father and such step parent (being the spouse of the mother/father). The act also makes provision for an adoption to be made by jointly where the applicants are married and one of them is related to the child and has attained the age of 21.   </a:t>
            </a:r>
          </a:p>
          <a:p>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Restrictions on who may adopt: s200</a:t>
            </a:r>
            <a:endParaRPr lang="en-GB" b="1" dirty="0"/>
          </a:p>
        </p:txBody>
      </p:sp>
      <p:sp>
        <p:nvSpPr>
          <p:cNvPr id="3" name="Content Placeholder 2"/>
          <p:cNvSpPr>
            <a:spLocks noGrp="1"/>
          </p:cNvSpPr>
          <p:nvPr>
            <p:ph idx="1"/>
          </p:nvPr>
        </p:nvSpPr>
        <p:spPr>
          <a:xfrm>
            <a:off x="914400" y="1447800"/>
            <a:ext cx="7772400" cy="5293568"/>
          </a:xfrm>
        </p:spPr>
        <p:txBody>
          <a:bodyPr/>
          <a:lstStyle/>
          <a:p>
            <a:r>
              <a:rPr lang="en-GB" dirty="0"/>
              <a:t>The act places limitations on an adoption in the following cases, save where there are special circumstances:</a:t>
            </a:r>
          </a:p>
          <a:p>
            <a:pPr marL="514350" lvl="0" indent="-514350">
              <a:buFont typeface="+mj-lt"/>
              <a:buAutoNum type="arabicPeriod"/>
            </a:pPr>
            <a:r>
              <a:rPr lang="en-GB" dirty="0"/>
              <a:t>A sole female applicant in respect of a female child</a:t>
            </a:r>
          </a:p>
          <a:p>
            <a:pPr marL="514350" lvl="0" indent="-514350">
              <a:buFont typeface="+mj-lt"/>
              <a:buAutoNum type="arabicPeriod"/>
            </a:pPr>
            <a:r>
              <a:rPr lang="en-GB" dirty="0"/>
              <a:t>A sole male applicant in respect of a male child</a:t>
            </a:r>
          </a:p>
          <a:p>
            <a:pPr marL="514350" lvl="0" indent="-514350">
              <a:buFont typeface="+mj-lt"/>
              <a:buAutoNum type="arabicPeriod"/>
            </a:pPr>
            <a:r>
              <a:rPr lang="en-GB" dirty="0"/>
              <a:t>A joint application order where the parties are not married</a:t>
            </a:r>
          </a:p>
          <a:p>
            <a:endParaRPr lang="en-GB" dirty="0"/>
          </a:p>
        </p:txBody>
      </p:sp>
    </p:spTree>
    <p:extLst>
      <p:ext uri="{BB962C8B-B14F-4D97-AF65-F5344CB8AC3E}">
        <p14:creationId xmlns:p14="http://schemas.microsoft.com/office/powerpoint/2010/main" val="3792546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 may not adopt</a:t>
            </a:r>
            <a:endParaRPr lang="en-GB" b="1" dirty="0"/>
          </a:p>
        </p:txBody>
      </p:sp>
      <p:sp>
        <p:nvSpPr>
          <p:cNvPr id="3" name="Content Placeholder 2"/>
          <p:cNvSpPr>
            <a:spLocks noGrp="1"/>
          </p:cNvSpPr>
          <p:nvPr>
            <p:ph idx="1"/>
          </p:nvPr>
        </p:nvSpPr>
        <p:spPr/>
        <p:txBody>
          <a:bodyPr/>
          <a:lstStyle/>
          <a:p>
            <a:r>
              <a:rPr lang="en-GB" dirty="0"/>
              <a:t>The act prohibits adoption in respect of:</a:t>
            </a:r>
          </a:p>
          <a:p>
            <a:pPr marL="514350" lvl="0" indent="-514350">
              <a:buFont typeface="+mj-lt"/>
              <a:buAutoNum type="arabicPeriod"/>
            </a:pPr>
            <a:r>
              <a:rPr lang="en-GB" dirty="0"/>
              <a:t>A </a:t>
            </a:r>
            <a:r>
              <a:rPr lang="en-GB" b="1" dirty="0"/>
              <a:t>single male applicant </a:t>
            </a:r>
            <a:r>
              <a:rPr lang="en-GB" dirty="0"/>
              <a:t>in respect of </a:t>
            </a:r>
            <a:r>
              <a:rPr lang="en-GB" b="1" dirty="0"/>
              <a:t>a female child</a:t>
            </a:r>
          </a:p>
          <a:p>
            <a:pPr marL="514350" lvl="0" indent="-514350">
              <a:buFont typeface="+mj-lt"/>
              <a:buAutoNum type="arabicPeriod"/>
            </a:pPr>
            <a:r>
              <a:rPr lang="en-GB" dirty="0"/>
              <a:t>A </a:t>
            </a:r>
            <a:r>
              <a:rPr lang="en-GB" b="1" dirty="0"/>
              <a:t>single female applicant </a:t>
            </a:r>
            <a:r>
              <a:rPr lang="en-GB" dirty="0"/>
              <a:t>in respect of </a:t>
            </a:r>
            <a:r>
              <a:rPr lang="en-GB" b="1" dirty="0"/>
              <a:t>a male child</a:t>
            </a:r>
          </a:p>
          <a:p>
            <a:pPr marL="514350" lvl="0" indent="-514350">
              <a:buFont typeface="+mj-lt"/>
              <a:buAutoNum type="arabicPeriod"/>
            </a:pPr>
            <a:r>
              <a:rPr lang="en-GB" dirty="0"/>
              <a:t>A person </a:t>
            </a:r>
            <a:r>
              <a:rPr lang="en-GB" b="1" dirty="0"/>
              <a:t>who is excluded from taking care of a child </a:t>
            </a:r>
            <a:r>
              <a:rPr lang="en-GB" dirty="0"/>
              <a:t>under the Act;</a:t>
            </a:r>
          </a:p>
          <a:p>
            <a:pPr marL="514350" lvl="0" indent="-514350">
              <a:buFont typeface="+mj-lt"/>
              <a:buAutoNum type="arabicPeriod"/>
            </a:pPr>
            <a:r>
              <a:rPr lang="en-GB" dirty="0"/>
              <a:t>A person </a:t>
            </a:r>
            <a:r>
              <a:rPr lang="en-GB" b="1" dirty="0"/>
              <a:t>convicted of an offence and sentenced to a term of imprisonment exceeding six months </a:t>
            </a:r>
            <a:r>
              <a:rPr lang="en-GB" dirty="0"/>
              <a:t>without the option of a fine; and </a:t>
            </a:r>
          </a:p>
          <a:p>
            <a:pPr marL="514350" lvl="0" indent="-514350">
              <a:buFont typeface="+mj-lt"/>
              <a:buAutoNum type="arabicPeriod"/>
            </a:pPr>
            <a:r>
              <a:rPr lang="en-GB" dirty="0"/>
              <a:t>A person who has been </a:t>
            </a:r>
            <a:r>
              <a:rPr lang="en-GB" b="1" dirty="0"/>
              <a:t>convicted of an offence </a:t>
            </a:r>
            <a:r>
              <a:rPr lang="en-GB" dirty="0"/>
              <a:t>under the Act.</a:t>
            </a:r>
          </a:p>
          <a:p>
            <a:endParaRPr lang="en-GB" dirty="0"/>
          </a:p>
        </p:txBody>
      </p:sp>
    </p:spTree>
    <p:extLst>
      <p:ext uri="{BB962C8B-B14F-4D97-AF65-F5344CB8AC3E}">
        <p14:creationId xmlns:p14="http://schemas.microsoft.com/office/powerpoint/2010/main" val="15339099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731</TotalTime>
  <Words>3498</Words>
  <Application>Microsoft Office PowerPoint</Application>
  <PresentationFormat>On-screen Show (4:3)</PresentationFormat>
  <Paragraphs>152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Trebuchet MS</vt:lpstr>
      <vt:lpstr>Wingdings 3</vt:lpstr>
      <vt:lpstr>Facet</vt:lpstr>
      <vt:lpstr>ADOPTION</vt:lpstr>
      <vt:lpstr>Defining adoption</vt:lpstr>
      <vt:lpstr>Types of adoption order: closed and open s198</vt:lpstr>
      <vt:lpstr>WHAT IS ADOPTION: Closed adoptions</vt:lpstr>
      <vt:lpstr>Guiding principles in adoption cases s197</vt:lpstr>
      <vt:lpstr>Who may be adopted?</vt:lpstr>
      <vt:lpstr>Who may adopt? Age restrictions</vt:lpstr>
      <vt:lpstr>Restrictions on who may adopt: s200</vt:lpstr>
      <vt:lpstr>Who may not adopt</vt:lpstr>
      <vt:lpstr>Procedure</vt:lpstr>
      <vt:lpstr>Requirements</vt:lpstr>
      <vt:lpstr>Dispensing with consent s212 </vt:lpstr>
      <vt:lpstr>Dispensing consent: defining abandonment, neglect and unreasonably withholding consent</vt:lpstr>
      <vt:lpstr>Procedure: Domestic Adoptions</vt:lpstr>
      <vt:lpstr>Duties of child welfare officer: s205(3)</vt:lpstr>
      <vt:lpstr>Report to be made by child welfare inspector</vt:lpstr>
      <vt:lpstr>Supervision and Placement order: s205(10)</vt:lpstr>
      <vt:lpstr>Application for adoption</vt:lpstr>
      <vt:lpstr>Appointment of guardian ad litem</vt:lpstr>
      <vt:lpstr>INTERIM ORDERS</vt:lpstr>
      <vt:lpstr>Effect of grant or refusal of adoption order </vt:lpstr>
      <vt:lpstr>Revocation of adoption orders </vt:lpstr>
      <vt:lpstr>Re-adoption </vt:lpstr>
      <vt:lpstr>Registration of adopted children </vt:lpstr>
      <vt:lpstr>Amendment to adoption order </vt:lpstr>
      <vt:lpstr>Inter-Country Adoptions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ADOPTION</dc:title>
  <dc:creator>mwelwa</dc:creator>
  <cp:lastModifiedBy>Exam</cp:lastModifiedBy>
  <cp:revision>72</cp:revision>
  <dcterms:created xsi:type="dcterms:W3CDTF">2012-08-21T06:53:22Z</dcterms:created>
  <dcterms:modified xsi:type="dcterms:W3CDTF">2022-09-20T14:16:30Z</dcterms:modified>
</cp:coreProperties>
</file>