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14FF268-B29E-4FF8-9D1D-BB19E462E403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CBA0207-EBE9-4310-A3E2-2D73854CD09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89848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F268-B29E-4FF8-9D1D-BB19E462E403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0207-EBE9-4310-A3E2-2D73854CD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70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F268-B29E-4FF8-9D1D-BB19E462E403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0207-EBE9-4310-A3E2-2D73854CD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F268-B29E-4FF8-9D1D-BB19E462E403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0207-EBE9-4310-A3E2-2D73854CD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45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14FF268-B29E-4FF8-9D1D-BB19E462E403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CBA0207-EBE9-4310-A3E2-2D73854CD09F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0872829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F268-B29E-4FF8-9D1D-BB19E462E403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0207-EBE9-4310-A3E2-2D73854CD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251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F268-B29E-4FF8-9D1D-BB19E462E403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0207-EBE9-4310-A3E2-2D73854CD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094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F268-B29E-4FF8-9D1D-BB19E462E403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0207-EBE9-4310-A3E2-2D73854CD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87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F268-B29E-4FF8-9D1D-BB19E462E403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A0207-EBE9-4310-A3E2-2D73854CD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646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14FF268-B29E-4FF8-9D1D-BB19E462E403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2CBA0207-EBE9-4310-A3E2-2D73854CD0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28544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14FF268-B29E-4FF8-9D1D-BB19E462E403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2CBA0207-EBE9-4310-A3E2-2D73854CD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6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14FF268-B29E-4FF8-9D1D-BB19E462E403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CBA0207-EBE9-4310-A3E2-2D73854CD09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8060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UNIVERSITY OF LUSAKA</a:t>
            </a:r>
            <a:br>
              <a:rPr lang="en-US" dirty="0"/>
            </a:br>
            <a:r>
              <a:rPr lang="en-US" dirty="0"/>
              <a:t>SCHOOL OF LAW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b="1" dirty="0"/>
              <a:t>L203- FAMILY LAW &amp; SUCCESSION</a:t>
            </a:r>
          </a:p>
          <a:p>
            <a:pPr>
              <a:defRPr/>
            </a:pPr>
            <a:r>
              <a:rPr lang="en-US" b="1" dirty="0"/>
              <a:t>UNIT 13: FINANCIAL SUPPORT FOR MEMBERS OF THE FAMILY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b="1" dirty="0"/>
            </a:br>
            <a:r>
              <a:rPr lang="en-GB" b="1" dirty="0"/>
              <a:t>Types of Maintenance orders and their Duration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>
                <a:solidFill>
                  <a:schemeClr val="tx2"/>
                </a:solidFill>
              </a:rPr>
              <a:t>If the amount to be paid is deferred or it is to be paid in instalments, then the court may order that it shall carry interest at a specified rate .</a:t>
            </a:r>
            <a:endParaRPr lang="en-US" dirty="0">
              <a:solidFill>
                <a:schemeClr val="tx2"/>
              </a:solidFill>
            </a:endParaRPr>
          </a:p>
          <a:p>
            <a:pPr algn="just"/>
            <a:r>
              <a:rPr lang="en-GB" dirty="0">
                <a:solidFill>
                  <a:schemeClr val="tx2"/>
                </a:solidFill>
              </a:rPr>
              <a:t>The court shall not make a maintenance order for a child who has reached age of 18. </a:t>
            </a:r>
          </a:p>
          <a:p>
            <a:pPr algn="just"/>
            <a:r>
              <a:rPr lang="en-GB" dirty="0">
                <a:solidFill>
                  <a:schemeClr val="tx2"/>
                </a:solidFill>
              </a:rPr>
              <a:t>The periodic payment or secured periodic payments may begin with the date of making the application and will not go beyond the child’s 18</a:t>
            </a:r>
            <a:r>
              <a:rPr lang="en-GB" baseline="30000" dirty="0">
                <a:solidFill>
                  <a:schemeClr val="tx2"/>
                </a:solidFill>
              </a:rPr>
              <a:t>th</a:t>
            </a:r>
            <a:r>
              <a:rPr lang="en-GB" dirty="0">
                <a:solidFill>
                  <a:schemeClr val="tx2"/>
                </a:solidFill>
              </a:rPr>
              <a:t> birthday - s12. </a:t>
            </a:r>
          </a:p>
          <a:p>
            <a:pPr algn="just"/>
            <a:r>
              <a:rPr lang="en-GB" dirty="0">
                <a:solidFill>
                  <a:schemeClr val="tx2"/>
                </a:solidFill>
              </a:rPr>
              <a:t>The exception is if the child is receiving some instructions in a profession or vocation. Also if there are special circumstances justifying the making of the order.</a:t>
            </a:r>
            <a:endParaRPr lang="en-US" dirty="0">
              <a:solidFill>
                <a:schemeClr val="tx2"/>
              </a:solidFill>
            </a:endParaRP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</a:t>
            </a:r>
            <a:r>
              <a:rPr lang="en-US" dirty="0">
                <a:solidFill>
                  <a:schemeClr val="tx2"/>
                </a:solidFill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b="1" dirty="0"/>
            </a:br>
            <a:r>
              <a:rPr lang="en-GB" b="1" dirty="0"/>
              <a:t>MAINTENANCE OF THE PARTY TO THE MARRIAGE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>
                <a:solidFill>
                  <a:schemeClr val="tx2"/>
                </a:solidFill>
              </a:rPr>
              <a:t>The law provides for the maintenance of children whether born in or outside marriage. </a:t>
            </a:r>
          </a:p>
          <a:p>
            <a:pPr algn="just"/>
            <a:r>
              <a:rPr lang="en-GB" dirty="0">
                <a:solidFill>
                  <a:schemeClr val="tx2"/>
                </a:solidFill>
              </a:rPr>
              <a:t>Both parents are responsible for the maintenance of their children. </a:t>
            </a:r>
          </a:p>
          <a:p>
            <a:pPr algn="just"/>
            <a:r>
              <a:rPr lang="en-GB" dirty="0">
                <a:solidFill>
                  <a:schemeClr val="tx2"/>
                </a:solidFill>
              </a:rPr>
              <a:t>When this is not being done an action for maintenance can lie in the subordinate court or high court. It can also be made in the local court.</a:t>
            </a:r>
            <a:endParaRPr lang="en-US" dirty="0">
              <a:solidFill>
                <a:schemeClr val="tx2"/>
              </a:solidFill>
            </a:endParaRPr>
          </a:p>
          <a:p>
            <a:pPr algn="just"/>
            <a:r>
              <a:rPr lang="en-GB" dirty="0">
                <a:solidFill>
                  <a:schemeClr val="tx2"/>
                </a:solidFill>
              </a:rPr>
              <a:t>An application for maintenance can be made by the involved child through his or her next friend and this could be a guardian or an older sibling. 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MAINTENANCE OF THE PARTY TO THE MARRIAGE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>
                <a:solidFill>
                  <a:schemeClr val="tx2"/>
                </a:solidFill>
              </a:rPr>
              <a:t>The applications can be made pursuant to the </a:t>
            </a:r>
            <a:r>
              <a:rPr lang="en-GB" dirty="0">
                <a:solidFill>
                  <a:schemeClr val="tx2"/>
                </a:solidFill>
                <a:highlight>
                  <a:srgbClr val="FF00FF"/>
                </a:highlight>
              </a:rPr>
              <a:t>Affiliation and Maintenance of children Act </a:t>
            </a:r>
            <a:r>
              <a:rPr lang="en-GB" dirty="0">
                <a:solidFill>
                  <a:schemeClr val="tx2"/>
                </a:solidFill>
              </a:rPr>
              <a:t>discussed hereunder. </a:t>
            </a:r>
            <a:endParaRPr lang="en-US" dirty="0">
              <a:solidFill>
                <a:schemeClr val="tx2"/>
              </a:solidFill>
            </a:endParaRPr>
          </a:p>
          <a:p>
            <a:pPr algn="just"/>
            <a:r>
              <a:rPr lang="en-GB" dirty="0">
                <a:solidFill>
                  <a:schemeClr val="tx2"/>
                </a:solidFill>
              </a:rPr>
              <a:t>Applications for maintenance can also be made by a divorced woman not only for her children but also for herself. </a:t>
            </a:r>
          </a:p>
          <a:p>
            <a:pPr algn="just"/>
            <a:r>
              <a:rPr lang="en-GB" dirty="0">
                <a:solidFill>
                  <a:schemeClr val="tx2"/>
                </a:solidFill>
              </a:rPr>
              <a:t>This is done when no order for maintenance has been made by the court at the time of granting a decree of divorce. </a:t>
            </a:r>
          </a:p>
          <a:p>
            <a:pPr algn="just"/>
            <a:r>
              <a:rPr lang="en-GB" dirty="0">
                <a:solidFill>
                  <a:schemeClr val="tx2"/>
                </a:solidFill>
              </a:rPr>
              <a:t>Women who are on separation from their husbands can also apply. 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MAINTENANCE OF THE PARTY TO THE MARRIAGE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>
                <a:solidFill>
                  <a:schemeClr val="tx2"/>
                </a:solidFill>
              </a:rPr>
              <a:t>Maintenance orders once made by the court can be varied especially if the parties’ circumstances have changed. </a:t>
            </a:r>
          </a:p>
          <a:p>
            <a:pPr algn="just"/>
            <a:r>
              <a:rPr lang="en-GB" dirty="0">
                <a:solidFill>
                  <a:schemeClr val="tx2"/>
                </a:solidFill>
              </a:rPr>
              <a:t>The court has powers to order that earning be attached and collected to meet the maintenance order. </a:t>
            </a:r>
            <a:r>
              <a:rPr lang="en-GB" dirty="0">
                <a:solidFill>
                  <a:schemeClr val="tx2"/>
                </a:solidFill>
                <a:highlight>
                  <a:srgbClr val="00FFFF"/>
                </a:highlight>
              </a:rPr>
              <a:t>McFarlane v McFarlane </a:t>
            </a:r>
            <a:endParaRPr lang="en-US" dirty="0">
              <a:solidFill>
                <a:schemeClr val="tx2"/>
              </a:solidFill>
              <a:highlight>
                <a:srgbClr val="00FFFF"/>
              </a:highlight>
            </a:endParaRP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b="1" dirty="0"/>
            </a:br>
            <a:r>
              <a:rPr lang="en-GB" b="1" dirty="0"/>
              <a:t>AFFILIATION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>
                <a:solidFill>
                  <a:schemeClr val="tx2"/>
                </a:solidFill>
              </a:rPr>
              <a:t>The single mother of a non-marital child can apply to the court for an order declaring a named person as the father of that child and the order is called an affiliation order</a:t>
            </a:r>
            <a:r>
              <a:rPr lang="en-GB" u="sng" dirty="0">
                <a:solidFill>
                  <a:schemeClr val="tx2"/>
                </a:solidFill>
                <a:highlight>
                  <a:srgbClr val="C0C0C0"/>
                </a:highlight>
              </a:rPr>
              <a:t>.  s3 of the act</a:t>
            </a:r>
            <a:endParaRPr lang="en-US" u="sng" dirty="0">
              <a:solidFill>
                <a:schemeClr val="tx2"/>
              </a:solidFill>
              <a:highlight>
                <a:srgbClr val="C0C0C0"/>
              </a:highlight>
            </a:endParaRPr>
          </a:p>
          <a:p>
            <a:pPr algn="just"/>
            <a:r>
              <a:rPr lang="en-GB" dirty="0">
                <a:solidFill>
                  <a:schemeClr val="tx2"/>
                </a:solidFill>
              </a:rPr>
              <a:t>The application must be made within 12 months of the birth of the child, or within 12 months of the father paying maintenance for the child. </a:t>
            </a:r>
          </a:p>
          <a:p>
            <a:pPr algn="just"/>
            <a:r>
              <a:rPr lang="en-GB" dirty="0">
                <a:solidFill>
                  <a:schemeClr val="tx2"/>
                </a:solidFill>
              </a:rPr>
              <a:t>If the father was out of the country, </a:t>
            </a:r>
            <a:r>
              <a:rPr lang="en-GB" dirty="0">
                <a:solidFill>
                  <a:schemeClr val="tx2"/>
                </a:solidFill>
                <a:highlight>
                  <a:srgbClr val="0000FF"/>
                </a:highlight>
              </a:rPr>
              <a:t>within 12 months of his return to Zambia – s3 of the Affiliation and maintenance of children Act. </a:t>
            </a:r>
          </a:p>
          <a:p>
            <a:pPr algn="just"/>
            <a:r>
              <a:rPr lang="en-GB" dirty="0">
                <a:solidFill>
                  <a:schemeClr val="tx2"/>
                </a:solidFill>
              </a:rPr>
              <a:t>It can also be made when a marriage is declared void – s4.</a:t>
            </a:r>
            <a:endParaRPr lang="en-US" dirty="0">
              <a:solidFill>
                <a:schemeClr val="tx2"/>
              </a:solidFill>
            </a:endParaRP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AFFILIATION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>
                <a:solidFill>
                  <a:schemeClr val="tx2"/>
                </a:solidFill>
              </a:rPr>
              <a:t>The man alleged to be the father of a non-marital child is known as the putative father.</a:t>
            </a:r>
            <a:endParaRPr lang="en-US" dirty="0">
              <a:solidFill>
                <a:schemeClr val="tx2"/>
              </a:solidFill>
            </a:endParaRPr>
          </a:p>
          <a:p>
            <a:pPr algn="just"/>
            <a:r>
              <a:rPr lang="en-GB" dirty="0">
                <a:solidFill>
                  <a:schemeClr val="tx2"/>
                </a:solidFill>
              </a:rPr>
              <a:t>The application can also be made by any other person other than the mother of the child. Such a person is known as the </a:t>
            </a:r>
            <a:r>
              <a:rPr lang="en-GB" u="sng" dirty="0">
                <a:solidFill>
                  <a:schemeClr val="tx2"/>
                </a:solidFill>
              </a:rPr>
              <a:t>next friend</a:t>
            </a:r>
            <a:r>
              <a:rPr lang="en-GB" dirty="0">
                <a:solidFill>
                  <a:schemeClr val="tx2"/>
                </a:solidFill>
              </a:rPr>
              <a:t>. </a:t>
            </a:r>
            <a:r>
              <a:rPr lang="en-GB" dirty="0">
                <a:solidFill>
                  <a:schemeClr val="tx2"/>
                </a:solidFill>
                <a:highlight>
                  <a:srgbClr val="00FF00"/>
                </a:highlight>
              </a:rPr>
              <a:t>This is a guardian of the child or some other relation who is knowledgeable of the facts leading to the birth of the child –</a:t>
            </a:r>
            <a:r>
              <a:rPr lang="en-GB" dirty="0">
                <a:solidFill>
                  <a:schemeClr val="tx2"/>
                </a:solidFill>
                <a:highlight>
                  <a:srgbClr val="FF00FF"/>
                </a:highlight>
              </a:rPr>
              <a:t>s5.</a:t>
            </a:r>
            <a:endParaRPr lang="en-US" dirty="0">
              <a:solidFill>
                <a:schemeClr val="tx2"/>
              </a:solidFill>
              <a:highlight>
                <a:srgbClr val="FF00FF"/>
              </a:highlight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MAINTENANCE 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>
                <a:solidFill>
                  <a:schemeClr val="tx2"/>
                </a:solidFill>
              </a:rPr>
              <a:t>At the time of making an affiliation order, or upon subsequent application, the court may make a maintenance order with respect to the child concerned – s7.</a:t>
            </a:r>
            <a:endParaRPr lang="en-US" dirty="0">
              <a:solidFill>
                <a:schemeClr val="tx2"/>
              </a:solidFill>
            </a:endParaRPr>
          </a:p>
          <a:p>
            <a:pPr algn="just"/>
            <a:r>
              <a:rPr lang="en-GB" dirty="0">
                <a:solidFill>
                  <a:schemeClr val="tx2"/>
                </a:solidFill>
              </a:rPr>
              <a:t>In terms of s8 either party to the marriage may make an application to the court for maintenance on the ground that the other has failed to provide or to make a proper contribution towards, reasonable maintenance for a marital child. 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MAINTENANCE 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>
                <a:solidFill>
                  <a:schemeClr val="tx2"/>
                </a:solidFill>
              </a:rPr>
              <a:t>A maintenance order may be made following the granting of a decree absolute, decree of nullity or judicial separation with respect to a marital child or at any time thereafter – s9. </a:t>
            </a:r>
            <a:endParaRPr lang="en-US" dirty="0">
              <a:solidFill>
                <a:schemeClr val="tx2"/>
              </a:solidFill>
            </a:endParaRP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b="1" dirty="0"/>
            </a:br>
            <a:r>
              <a:rPr lang="en-GB" b="1" dirty="0"/>
              <a:t>Types of Maintenance orders and their Duration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dirty="0">
                <a:solidFill>
                  <a:schemeClr val="tx2"/>
                </a:solidFill>
              </a:rPr>
              <a:t>Under the provisions of s10, a maintenance order may take any of the following forms:</a:t>
            </a:r>
            <a:endParaRPr lang="en-US" dirty="0">
              <a:solidFill>
                <a:schemeClr val="tx2"/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n-GB" b="1" dirty="0">
                <a:solidFill>
                  <a:schemeClr val="tx2"/>
                </a:solidFill>
              </a:rPr>
              <a:t>Periodic payments for a specified term made to a specified child or a specified person. </a:t>
            </a:r>
            <a:endParaRPr lang="en-US" b="1" dirty="0">
              <a:solidFill>
                <a:schemeClr val="tx2"/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n-GB" b="1" dirty="0">
                <a:solidFill>
                  <a:schemeClr val="tx2"/>
                </a:solidFill>
              </a:rPr>
              <a:t>Lump sum payments</a:t>
            </a:r>
            <a:endParaRPr lang="en-US" b="1" dirty="0">
              <a:solidFill>
                <a:schemeClr val="tx2"/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en-GB" b="1" dirty="0">
                <a:solidFill>
                  <a:schemeClr val="tx2"/>
                </a:solidFill>
              </a:rPr>
              <a:t>Secured periodic payments –defendant shall secure to the satisfaction of the court the </a:t>
            </a:r>
            <a:r>
              <a:rPr lang="en-GB" dirty="0">
                <a:solidFill>
                  <a:schemeClr val="tx2"/>
                </a:solidFill>
              </a:rPr>
              <a:t>making of specified periodic payments of a specified term.</a:t>
            </a:r>
            <a:endParaRPr lang="en-US" dirty="0">
              <a:solidFill>
                <a:schemeClr val="tx2"/>
              </a:solidFill>
            </a:endParaRP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92</TotalTime>
  <Words>731</Words>
  <Application>Microsoft Office PowerPoint</Application>
  <PresentationFormat>Widescreen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Gill Sans MT</vt:lpstr>
      <vt:lpstr>Impact</vt:lpstr>
      <vt:lpstr>Wingdings</vt:lpstr>
      <vt:lpstr>Badge</vt:lpstr>
      <vt:lpstr>UNIVERSITY OF LUSAKA SCHOOL OF LAW </vt:lpstr>
      <vt:lpstr> MAINTENANCE OF THE PARTY TO THE MARRIAGE </vt:lpstr>
      <vt:lpstr>MAINTENANCE OF THE PARTY TO THE MARRIAGE </vt:lpstr>
      <vt:lpstr>MAINTENANCE OF THE PARTY TO THE MARRIAGE </vt:lpstr>
      <vt:lpstr> AFFILIATION  </vt:lpstr>
      <vt:lpstr>AFFILIATION  </vt:lpstr>
      <vt:lpstr>MAINTENANCE ORDERS</vt:lpstr>
      <vt:lpstr>MAINTENANCE ORDERS</vt:lpstr>
      <vt:lpstr> Types of Maintenance orders and their Duration </vt:lpstr>
      <vt:lpstr> Types of Maintenance orders and their Duration </vt:lpstr>
      <vt:lpstr>PowerPoint Presentation</vt:lpstr>
    </vt:vector>
  </TitlesOfParts>
  <Company>P&amp;G Advocates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LUSAKA SCHOOL OF LAW</dc:title>
  <dc:creator>h</dc:creator>
  <cp:lastModifiedBy>MUKUKA MIKE</cp:lastModifiedBy>
  <cp:revision>13</cp:revision>
  <dcterms:created xsi:type="dcterms:W3CDTF">2010-05-13T11:29:28Z</dcterms:created>
  <dcterms:modified xsi:type="dcterms:W3CDTF">2021-12-30T12:32:47Z</dcterms:modified>
</cp:coreProperties>
</file>