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15" r:id="rId1"/>
  </p:sldMasterIdLst>
  <p:sldIdLst>
    <p:sldId id="274" r:id="rId2"/>
    <p:sldId id="256" r:id="rId3"/>
    <p:sldId id="257" r:id="rId4"/>
    <p:sldId id="258" r:id="rId5"/>
    <p:sldId id="276" r:id="rId6"/>
    <p:sldId id="277" r:id="rId7"/>
    <p:sldId id="278" r:id="rId8"/>
    <p:sldId id="279" r:id="rId9"/>
    <p:sldId id="280"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5"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D801BF3-5618-4EB6-BDDA-2EC41EDBE4D7}" type="datetimeFigureOut">
              <a:rPr lang="en-US" smtClean="0"/>
              <a:t>9/20/2022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3EBAC0-7460-44DC-AAAD-FB43653353AA}" type="slidenum">
              <a:rPr lang="en-US" smtClean="0"/>
              <a:t>‹#›</a:t>
            </a:fld>
            <a:endParaRPr lang="en-US"/>
          </a:p>
        </p:txBody>
      </p:sp>
    </p:spTree>
    <p:extLst>
      <p:ext uri="{BB962C8B-B14F-4D97-AF65-F5344CB8AC3E}">
        <p14:creationId xmlns:p14="http://schemas.microsoft.com/office/powerpoint/2010/main" val="1894360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D801BF3-5618-4EB6-BDDA-2EC41EDBE4D7}" type="datetimeFigureOut">
              <a:rPr lang="en-US" smtClean="0"/>
              <a:t>9/20/2022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3EBAC0-7460-44DC-AAAD-FB43653353AA}" type="slidenum">
              <a:rPr lang="en-US" smtClean="0"/>
              <a:t>‹#›</a:t>
            </a:fld>
            <a:endParaRPr lang="en-US"/>
          </a:p>
        </p:txBody>
      </p:sp>
    </p:spTree>
    <p:extLst>
      <p:ext uri="{BB962C8B-B14F-4D97-AF65-F5344CB8AC3E}">
        <p14:creationId xmlns:p14="http://schemas.microsoft.com/office/powerpoint/2010/main" val="3438102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D801BF3-5618-4EB6-BDDA-2EC41EDBE4D7}" type="datetimeFigureOut">
              <a:rPr lang="en-US" smtClean="0"/>
              <a:t>9/20/2022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3EBAC0-7460-44DC-AAAD-FB43653353AA}" type="slidenum">
              <a:rPr lang="en-US" smtClean="0"/>
              <a:t>‹#›</a:t>
            </a:fld>
            <a:endParaRPr lang="en-US"/>
          </a:p>
        </p:txBody>
      </p:sp>
    </p:spTree>
    <p:extLst>
      <p:ext uri="{BB962C8B-B14F-4D97-AF65-F5344CB8AC3E}">
        <p14:creationId xmlns:p14="http://schemas.microsoft.com/office/powerpoint/2010/main" val="2378815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D801BF3-5618-4EB6-BDDA-2EC41EDBE4D7}" type="datetimeFigureOut">
              <a:rPr lang="en-US" smtClean="0"/>
              <a:t>9/20/2022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3EBAC0-7460-44DC-AAAD-FB43653353AA}" type="slidenum">
              <a:rPr lang="en-US" smtClean="0"/>
              <a:t>‹#›</a:t>
            </a:fld>
            <a:endParaRPr lang="en-US"/>
          </a:p>
        </p:txBody>
      </p:sp>
    </p:spTree>
    <p:extLst>
      <p:ext uri="{BB962C8B-B14F-4D97-AF65-F5344CB8AC3E}">
        <p14:creationId xmlns:p14="http://schemas.microsoft.com/office/powerpoint/2010/main" val="15491282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801BF3-5618-4EB6-BDDA-2EC41EDBE4D7}" type="datetimeFigureOut">
              <a:rPr lang="en-US" smtClean="0"/>
              <a:t>9/20/2022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3EBAC0-7460-44DC-AAAD-FB43653353AA}" type="slidenum">
              <a:rPr lang="en-US" smtClean="0"/>
              <a:t>‹#›</a:t>
            </a:fld>
            <a:endParaRPr lang="en-US"/>
          </a:p>
        </p:txBody>
      </p:sp>
    </p:spTree>
    <p:extLst>
      <p:ext uri="{BB962C8B-B14F-4D97-AF65-F5344CB8AC3E}">
        <p14:creationId xmlns:p14="http://schemas.microsoft.com/office/powerpoint/2010/main" val="12675963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D801BF3-5618-4EB6-BDDA-2EC41EDBE4D7}" type="datetimeFigureOut">
              <a:rPr lang="en-US" smtClean="0"/>
              <a:t>9/20/2022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3EBAC0-7460-44DC-AAAD-FB43653353AA}" type="slidenum">
              <a:rPr lang="en-US" smtClean="0"/>
              <a:t>‹#›</a:t>
            </a:fld>
            <a:endParaRPr lang="en-US"/>
          </a:p>
        </p:txBody>
      </p:sp>
    </p:spTree>
    <p:extLst>
      <p:ext uri="{BB962C8B-B14F-4D97-AF65-F5344CB8AC3E}">
        <p14:creationId xmlns:p14="http://schemas.microsoft.com/office/powerpoint/2010/main" val="4150082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D801BF3-5618-4EB6-BDDA-2EC41EDBE4D7}" type="datetimeFigureOut">
              <a:rPr lang="en-US" smtClean="0"/>
              <a:t>9/20/2022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3EBAC0-7460-44DC-AAAD-FB43653353AA}" type="slidenum">
              <a:rPr lang="en-US" smtClean="0"/>
              <a:t>‹#›</a:t>
            </a:fld>
            <a:endParaRPr lang="en-US"/>
          </a:p>
        </p:txBody>
      </p:sp>
    </p:spTree>
    <p:extLst>
      <p:ext uri="{BB962C8B-B14F-4D97-AF65-F5344CB8AC3E}">
        <p14:creationId xmlns:p14="http://schemas.microsoft.com/office/powerpoint/2010/main" val="624570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D801BF3-5618-4EB6-BDDA-2EC41EDBE4D7}" type="datetimeFigureOut">
              <a:rPr lang="en-US" smtClean="0"/>
              <a:t>9/20/2022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D3EBAC0-7460-44DC-AAAD-FB43653353AA}" type="slidenum">
              <a:rPr lang="en-US" smtClean="0"/>
              <a:t>‹#›</a:t>
            </a:fld>
            <a:endParaRPr lang="en-US"/>
          </a:p>
        </p:txBody>
      </p:sp>
    </p:spTree>
    <p:extLst>
      <p:ext uri="{BB962C8B-B14F-4D97-AF65-F5344CB8AC3E}">
        <p14:creationId xmlns:p14="http://schemas.microsoft.com/office/powerpoint/2010/main" val="2642559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801BF3-5618-4EB6-BDDA-2EC41EDBE4D7}" type="datetimeFigureOut">
              <a:rPr lang="en-US" smtClean="0"/>
              <a:t>9/20/2022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3EBAC0-7460-44DC-AAAD-FB43653353AA}" type="slidenum">
              <a:rPr lang="en-US" smtClean="0"/>
              <a:t>‹#›</a:t>
            </a:fld>
            <a:endParaRPr lang="en-US"/>
          </a:p>
        </p:txBody>
      </p:sp>
    </p:spTree>
    <p:extLst>
      <p:ext uri="{BB962C8B-B14F-4D97-AF65-F5344CB8AC3E}">
        <p14:creationId xmlns:p14="http://schemas.microsoft.com/office/powerpoint/2010/main" val="42794100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D801BF3-5618-4EB6-BDDA-2EC41EDBE4D7}" type="datetimeFigureOut">
              <a:rPr lang="en-US" smtClean="0"/>
              <a:t>9/20/2022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3EBAC0-7460-44DC-AAAD-FB43653353AA}" type="slidenum">
              <a:rPr lang="en-US" smtClean="0"/>
              <a:t>‹#›</a:t>
            </a:fld>
            <a:endParaRPr lang="en-US"/>
          </a:p>
        </p:txBody>
      </p:sp>
    </p:spTree>
    <p:extLst>
      <p:ext uri="{BB962C8B-B14F-4D97-AF65-F5344CB8AC3E}">
        <p14:creationId xmlns:p14="http://schemas.microsoft.com/office/powerpoint/2010/main" val="27801095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D801BF3-5618-4EB6-BDDA-2EC41EDBE4D7}" type="datetimeFigureOut">
              <a:rPr lang="en-US" smtClean="0"/>
              <a:t>9/20/2022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3EBAC0-7460-44DC-AAAD-FB43653353AA}" type="slidenum">
              <a:rPr lang="en-US" smtClean="0"/>
              <a:t>‹#›</a:t>
            </a:fld>
            <a:endParaRPr lang="en-US"/>
          </a:p>
        </p:txBody>
      </p:sp>
    </p:spTree>
    <p:extLst>
      <p:ext uri="{BB962C8B-B14F-4D97-AF65-F5344CB8AC3E}">
        <p14:creationId xmlns:p14="http://schemas.microsoft.com/office/powerpoint/2010/main" val="30854369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801BF3-5618-4EB6-BDDA-2EC41EDBE4D7}" type="datetimeFigureOut">
              <a:rPr lang="en-US" smtClean="0"/>
              <a:t>9/20/2022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3EBAC0-7460-44DC-AAAD-FB43653353AA}" type="slidenum">
              <a:rPr lang="en-US" smtClean="0"/>
              <a:t>‹#›</a:t>
            </a:fld>
            <a:endParaRPr lang="en-US"/>
          </a:p>
        </p:txBody>
      </p:sp>
    </p:spTree>
    <p:extLst>
      <p:ext uri="{BB962C8B-B14F-4D97-AF65-F5344CB8AC3E}">
        <p14:creationId xmlns:p14="http://schemas.microsoft.com/office/powerpoint/2010/main" val="1147241110"/>
      </p:ext>
    </p:extLst>
  </p:cSld>
  <p:clrMap bg1="lt1" tx1="dk1" bg2="lt2" tx2="dk2" accent1="accent1" accent2="accent2" accent3="accent3" accent4="accent4" accent5="accent5" accent6="accent6" hlink="hlink" folHlink="folHlink"/>
  <p:sldLayoutIdLst>
    <p:sldLayoutId id="2147484016" r:id="rId1"/>
    <p:sldLayoutId id="2147484017" r:id="rId2"/>
    <p:sldLayoutId id="2147484018" r:id="rId3"/>
    <p:sldLayoutId id="2147484019" r:id="rId4"/>
    <p:sldLayoutId id="2147484020" r:id="rId5"/>
    <p:sldLayoutId id="2147484021" r:id="rId6"/>
    <p:sldLayoutId id="2147484022" r:id="rId7"/>
    <p:sldLayoutId id="2147484023" r:id="rId8"/>
    <p:sldLayoutId id="2147484024" r:id="rId9"/>
    <p:sldLayoutId id="2147484025" r:id="rId10"/>
    <p:sldLayoutId id="214748402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4AF3F6-8E44-D28A-9FEC-4160A6AE7A55}"/>
              </a:ext>
            </a:extLst>
          </p:cNvPr>
          <p:cNvSpPr>
            <a:spLocks noGrp="1"/>
          </p:cNvSpPr>
          <p:nvPr>
            <p:ph type="title"/>
          </p:nvPr>
        </p:nvSpPr>
        <p:spPr>
          <a:xfrm>
            <a:off x="936438" y="569352"/>
            <a:ext cx="9404723" cy="788253"/>
          </a:xfrm>
        </p:spPr>
        <p:txBody>
          <a:bodyPr>
            <a:normAutofit fontScale="90000"/>
          </a:bodyPr>
          <a:lstStyle/>
          <a:p>
            <a:pPr algn="ctr"/>
            <a:r>
              <a:rPr lang="en-US" sz="7200" dirty="0">
                <a:latin typeface="Times New Roman" panose="02020603050405020304" pitchFamily="18" charset="0"/>
                <a:cs typeface="Times New Roman" panose="02020603050405020304" pitchFamily="18" charset="0"/>
              </a:rPr>
              <a:t>ADOPTION</a:t>
            </a:r>
          </a:p>
        </p:txBody>
      </p:sp>
      <p:pic>
        <p:nvPicPr>
          <p:cNvPr id="5" name="Picture 4">
            <a:extLst>
              <a:ext uri="{FF2B5EF4-FFF2-40B4-BE49-F238E27FC236}">
                <a16:creationId xmlns:a16="http://schemas.microsoft.com/office/drawing/2014/main" id="{B0A8D443-6C17-3946-26FE-F9A9E3212CD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31029" y="2062065"/>
            <a:ext cx="4665306" cy="4077478"/>
          </a:xfrm>
          <a:prstGeom prst="rect">
            <a:avLst/>
          </a:prstGeom>
        </p:spPr>
      </p:pic>
    </p:spTree>
    <p:extLst>
      <p:ext uri="{BB962C8B-B14F-4D97-AF65-F5344CB8AC3E}">
        <p14:creationId xmlns:p14="http://schemas.microsoft.com/office/powerpoint/2010/main" val="276392554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F8A570B-A581-D661-94A6-0761B9F1858E}"/>
              </a:ext>
            </a:extLst>
          </p:cNvPr>
          <p:cNvSpPr>
            <a:spLocks noGrp="1"/>
          </p:cNvSpPr>
          <p:nvPr>
            <p:ph idx="1"/>
          </p:nvPr>
        </p:nvSpPr>
        <p:spPr>
          <a:xfrm>
            <a:off x="903514" y="569167"/>
            <a:ext cx="10515600" cy="6699380"/>
          </a:xfrm>
        </p:spPr>
        <p:txBody>
          <a:bodyPr>
            <a:normAutofit/>
          </a:bodyPr>
          <a:lstStyle/>
          <a:p>
            <a:pPr marL="0" marR="0" indent="0">
              <a:lnSpc>
                <a:spcPct val="150000"/>
              </a:lnSpc>
              <a:spcBef>
                <a:spcPts val="0"/>
              </a:spcBef>
              <a:spcAft>
                <a:spcPts val="800"/>
              </a:spcAft>
              <a:buNone/>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DIRECTOR OF SOCIAL WELFARE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50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director of social welfare is appointed by the civil service commission to administer the functions of the social welfare department as provided for in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section 33(1) of the Children’s Code Act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50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duties or rather functions of the director are expressly found under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section 34</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of the same act. These include assisting in services or facilities that advance the wellbeing of the child, where the courts of law require reports and assessments, it is the duty of the director to assist the courts with that and provided for in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subsections (a) and (b) of section 34</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respectively. Additionally, the director is to insure that court orders and that require administrative arrangements are enforced as well as safe guarding the welfare of children in all sectors.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50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Some other functions which are found in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subsections (e), (f) and (g)</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include looking for relatives of a lost child or returning the lost child to its parents or guardians. Where a child has been arrested, the director is required by law to guide and assist the child as well as assisting the child through court proceedings.</a:t>
            </a:r>
            <a:endParaRPr lang="en-US" dirty="0"/>
          </a:p>
        </p:txBody>
      </p:sp>
    </p:spTree>
    <p:extLst>
      <p:ext uri="{BB962C8B-B14F-4D97-AF65-F5344CB8AC3E}">
        <p14:creationId xmlns:p14="http://schemas.microsoft.com/office/powerpoint/2010/main" val="11444674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7179A8D-1A2A-33E5-40D8-ACFB8FC4B50D}"/>
              </a:ext>
            </a:extLst>
          </p:cNvPr>
          <p:cNvSpPr>
            <a:spLocks noGrp="1"/>
          </p:cNvSpPr>
          <p:nvPr>
            <p:ph idx="1"/>
          </p:nvPr>
        </p:nvSpPr>
        <p:spPr>
          <a:xfrm>
            <a:off x="727788" y="485192"/>
            <a:ext cx="10626012" cy="5971592"/>
          </a:xfrm>
        </p:spPr>
        <p:txBody>
          <a:bodyPr>
            <a:normAutofit/>
          </a:bodyPr>
          <a:lstStyle/>
          <a:p>
            <a:pPr marL="0" marR="0" indent="0">
              <a:lnSpc>
                <a:spcPct val="150000"/>
              </a:lnSpc>
              <a:spcBef>
                <a:spcPts val="0"/>
              </a:spcBef>
              <a:spcAft>
                <a:spcPts val="800"/>
              </a:spcAft>
              <a:buNone/>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DUTIES OF GUARDIAN AD LITEM</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50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Ad litem refers to the appointment of one party by the courts to act for another. Therefore, the children’s courts can appoint a guardian ad litem for the child pending hearing and determination of the of the adoption of the child as provided for under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section 214(1)</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of the Children’s Code Act. The section further provides for duties of the guardian ad litem.</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50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While the adoption proceedings are pending, the appointed guardian is required to safe guard the interests of the child at hand as provided for under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subsection 2(a)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guardian is also required to investigate and assess the quality of the circumstances relevant to the adoption of the child on behalf of the Children’s court as well as make recommendations of an interim order or adoption order in respect of the child. All this is found in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subsections 2(b) and 2(c)</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of the same section.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50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guardian is also expected to intervene on behalf of the child and arrange for care of the child, additionally, where the prospective parent dies, and the child is to be returned to the person with parental responsibility.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50000"/>
              </a:lnSpc>
              <a:spcBef>
                <a:spcPts val="0"/>
              </a:spcBef>
              <a:spcAft>
                <a:spcPts val="800"/>
              </a:spcAft>
              <a:buNone/>
            </a:pPr>
            <a:endParaRPr lang="en-US" dirty="0"/>
          </a:p>
        </p:txBody>
      </p:sp>
    </p:spTree>
    <p:extLst>
      <p:ext uri="{BB962C8B-B14F-4D97-AF65-F5344CB8AC3E}">
        <p14:creationId xmlns:p14="http://schemas.microsoft.com/office/powerpoint/2010/main" val="20583523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89E7371-E75F-61C8-F218-0C8D876C0492}"/>
              </a:ext>
            </a:extLst>
          </p:cNvPr>
          <p:cNvSpPr>
            <a:spLocks noGrp="1"/>
          </p:cNvSpPr>
          <p:nvPr>
            <p:ph idx="1"/>
          </p:nvPr>
        </p:nvSpPr>
        <p:spPr>
          <a:xfrm>
            <a:off x="688910" y="426032"/>
            <a:ext cx="10515600" cy="5732171"/>
          </a:xfrm>
        </p:spPr>
        <p:txBody>
          <a:bodyPr>
            <a:normAutofit/>
          </a:bodyPr>
          <a:lstStyle/>
          <a:p>
            <a:pPr marL="0" marR="0" indent="0">
              <a:lnSpc>
                <a:spcPct val="150000"/>
              </a:lnSpc>
              <a:spcBef>
                <a:spcPts val="0"/>
              </a:spcBef>
              <a:spcAft>
                <a:spcPts val="80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FUNCTIONS OF SOCIAL WELFARE DEPARTMENT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50000"/>
              </a:lnSpc>
              <a:spcBef>
                <a:spcPts val="0"/>
              </a:spcBef>
              <a:spcAft>
                <a:spcPts val="80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social welfare department is responsible for administration under the children’s code act as provided for in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section 32(1).</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Section 33(2)</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provides for the functions of this department.</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50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Some of the functions include providing assistance to vulnerable children, establish programs that reduce hardships affecting children as well as regulating child care facilities. The social welfare department is also required to support child and  family welfare activities and provide welfare services to a child who is found to be in conflict with the law, a child that is a victim of gender based violence and human trafficking.</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Other services include protecting the child who is need of care as well as those with disabilities. Where possible especially in circumstances under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section 32(2) (k),</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the department can provide shelter to a child. The department is also responsible for establishing a panel of persons from whom a guardian ad litem may be selected by a court.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76811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12F0D18-622B-20CE-7594-3CC7FE053A2D}"/>
              </a:ext>
            </a:extLst>
          </p:cNvPr>
          <p:cNvSpPr>
            <a:spLocks noGrp="1"/>
          </p:cNvSpPr>
          <p:nvPr>
            <p:ph idx="1"/>
          </p:nvPr>
        </p:nvSpPr>
        <p:spPr>
          <a:xfrm>
            <a:off x="679579" y="426032"/>
            <a:ext cx="10515600" cy="5909453"/>
          </a:xfrm>
        </p:spPr>
        <p:txBody>
          <a:bodyPr>
            <a:normAutofit lnSpcReduction="10000"/>
          </a:bodyPr>
          <a:lstStyle/>
          <a:p>
            <a:pPr marL="0" marR="0" indent="0">
              <a:lnSpc>
                <a:spcPct val="150000"/>
              </a:lnSpc>
              <a:spcBef>
                <a:spcPts val="0"/>
              </a:spcBef>
              <a:spcAft>
                <a:spcPts val="800"/>
              </a:spcAft>
              <a:buNone/>
            </a:pPr>
            <a:r>
              <a:rPr lang="en-US" sz="1800" b="1" dirty="0">
                <a:latin typeface="Times New Roman" panose="02020603050405020304" pitchFamily="18" charset="0"/>
                <a:ea typeface="Times New Roman" panose="02020603050405020304" pitchFamily="18" charset="0"/>
                <a:cs typeface="Times New Roman" panose="02020603050405020304" pitchFamily="18" charset="0"/>
              </a:rPr>
              <a:t>WHO CAN BE ADOPTED?</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nSpc>
                <a:spcPct val="150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Only an infant can be adopted </a:t>
            </a:r>
          </a:p>
          <a:p>
            <a:pPr marL="342900" marR="0" lvl="0" indent="-342900">
              <a:lnSpc>
                <a:spcPct val="150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An infant is a person under the age of legal majority, at common law 21 –( legal dictionary)</a:t>
            </a:r>
          </a:p>
          <a:p>
            <a:pPr marL="342900" marR="0" lvl="0" indent="-342900">
              <a:lnSpc>
                <a:spcPct val="150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Should not be married or have been married before </a:t>
            </a:r>
          </a:p>
          <a:p>
            <a:pPr marL="342900" marR="0" lvl="0" indent="-342900">
              <a:lnSpc>
                <a:spcPct val="150000"/>
              </a:lnSpc>
              <a:spcBef>
                <a:spcPts val="0"/>
              </a:spcBef>
              <a:spcAft>
                <a:spcPts val="0"/>
              </a:spcAft>
              <a:buFont typeface="Symbol" panose="05050102010706020507" pitchFamily="18" charset="2"/>
              <a:buChar char=""/>
            </a:pPr>
            <a:endParaRPr lang="en-US" sz="1800" dirty="0">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nSpc>
                <a:spcPct val="150000"/>
              </a:lnSpc>
              <a:spcBef>
                <a:spcPts val="0"/>
              </a:spcBef>
              <a:spcAft>
                <a:spcPts val="0"/>
              </a:spcAft>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According to </a:t>
            </a: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s199</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of the children’s code , a child may be adopted if:</a:t>
            </a:r>
          </a:p>
          <a:p>
            <a:pPr marL="342900" marR="0" lvl="0" indent="-342900">
              <a:lnSpc>
                <a:spcPct val="150000"/>
              </a:lnSpc>
              <a:spcBef>
                <a:spcPts val="0"/>
              </a:spcBef>
              <a:spcAft>
                <a:spcPts val="0"/>
              </a:spcAft>
              <a:buFont typeface="+mj-lt"/>
              <a:buAutoNum type="alphaLcParenBoth"/>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The child is an orphan and has no guardian</a:t>
            </a:r>
          </a:p>
          <a:p>
            <a:pPr marL="342900" marR="0" lvl="0" indent="-342900">
              <a:lnSpc>
                <a:spcPct val="150000"/>
              </a:lnSpc>
              <a:spcBef>
                <a:spcPts val="0"/>
              </a:spcBef>
              <a:spcAft>
                <a:spcPts val="0"/>
              </a:spcAft>
              <a:buFont typeface="+mj-lt"/>
              <a:buAutoNum type="alphaLcParenBoth"/>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The whereabouts of the child’s parents or guardian cannot be established after due diligence for a period of six months.</a:t>
            </a:r>
          </a:p>
          <a:p>
            <a:pPr marL="342900" marR="0" lvl="0" indent="-342900">
              <a:lnSpc>
                <a:spcPct val="150000"/>
              </a:lnSpc>
              <a:spcBef>
                <a:spcPts val="0"/>
              </a:spcBef>
              <a:spcAft>
                <a:spcPts val="0"/>
              </a:spcAft>
              <a:buFont typeface="+mj-lt"/>
              <a:buAutoNum type="alphaLcParenBoth"/>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The child has been deliberately abandoned for a period of 3 months</a:t>
            </a:r>
          </a:p>
          <a:p>
            <a:pPr marL="342900" marR="0" lvl="0" indent="-342900">
              <a:lnSpc>
                <a:spcPct val="150000"/>
              </a:lnSpc>
              <a:spcBef>
                <a:spcPts val="0"/>
              </a:spcBef>
              <a:spcAft>
                <a:spcPts val="0"/>
              </a:spcAft>
              <a:buFont typeface="+mj-lt"/>
              <a:buAutoNum type="alphaLcParenBoth"/>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The child’s parents or guardian has abused or deliberately neglected the child or allowed the child to be abused or deliberately neglected </a:t>
            </a:r>
          </a:p>
          <a:p>
            <a:pPr marL="342900" marR="0" lvl="0" indent="-342900">
              <a:lnSpc>
                <a:spcPct val="150000"/>
              </a:lnSpc>
              <a:spcBef>
                <a:spcPts val="0"/>
              </a:spcBef>
              <a:spcAft>
                <a:spcPts val="0"/>
              </a:spcAft>
              <a:buFont typeface="+mj-lt"/>
              <a:buAutoNum type="alphaLcParenBoth"/>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Consent is granted for adoption of the child </a:t>
            </a:r>
          </a:p>
          <a:p>
            <a:pPr marL="342900" marR="0" lvl="0" indent="-342900">
              <a:lnSpc>
                <a:spcPct val="150000"/>
              </a:lnSpc>
              <a:spcBef>
                <a:spcPts val="0"/>
              </a:spcBef>
              <a:spcAft>
                <a:spcPts val="800"/>
              </a:spcAft>
              <a:buFont typeface="+mj-lt"/>
              <a:buAutoNum type="alphaLcParenBoth"/>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The child is resident within the republic whether or not the child is a citizen </a:t>
            </a:r>
          </a:p>
          <a:p>
            <a:pPr marL="0" indent="0">
              <a:lnSpc>
                <a:spcPct val="150000"/>
              </a:lnSpc>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723692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89600AA-B1D2-FC54-DF71-5A7007343099}"/>
              </a:ext>
            </a:extLst>
          </p:cNvPr>
          <p:cNvSpPr>
            <a:spLocks noGrp="1"/>
          </p:cNvSpPr>
          <p:nvPr>
            <p:ph idx="1"/>
          </p:nvPr>
        </p:nvSpPr>
        <p:spPr>
          <a:xfrm>
            <a:off x="391886" y="304734"/>
            <a:ext cx="10654004" cy="6236025"/>
          </a:xfrm>
        </p:spPr>
        <p:txBody>
          <a:bodyPr>
            <a:normAutofit lnSpcReduction="10000"/>
          </a:bodyPr>
          <a:lstStyle/>
          <a:p>
            <a:pPr marL="457200" marR="0" indent="0">
              <a:lnSpc>
                <a:spcPct val="170000"/>
              </a:lnSpc>
              <a:spcBef>
                <a:spcPts val="0"/>
              </a:spcBef>
              <a:spcAft>
                <a:spcPts val="0"/>
              </a:spcAft>
              <a:buNone/>
            </a:pP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WHO CAN ADOPT?</a:t>
            </a:r>
          </a:p>
          <a:p>
            <a:pPr marL="457200" marR="0" indent="0">
              <a:lnSpc>
                <a:spcPct val="170000"/>
              </a:lnSpc>
              <a:spcBef>
                <a:spcPts val="0"/>
              </a:spcBef>
              <a:spcAft>
                <a:spcPts val="0"/>
              </a:spcAft>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According to </a:t>
            </a: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s200</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of the children’s code , the following may adopt;</a:t>
            </a:r>
          </a:p>
          <a:p>
            <a:pPr marL="342900" marR="0" lvl="0" indent="-342900">
              <a:lnSpc>
                <a:spcPct val="170000"/>
              </a:lnSpc>
              <a:spcBef>
                <a:spcPts val="0"/>
              </a:spcBef>
              <a:spcAft>
                <a:spcPts val="0"/>
              </a:spcAft>
              <a:buFont typeface="+mj-lt"/>
              <a:buAutoNum type="alphaLcParenBoth"/>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 sole applicant who is twenty five years or above and is at least twenty one years older than the child</a:t>
            </a:r>
          </a:p>
          <a:p>
            <a:pPr marL="342900" marR="0" lvl="0" indent="-342900">
              <a:lnSpc>
                <a:spcPct val="170000"/>
              </a:lnSpc>
              <a:spcBef>
                <a:spcPts val="0"/>
              </a:spcBef>
              <a:spcAft>
                <a:spcPts val="0"/>
              </a:spcAft>
              <a:buFont typeface="+mj-lt"/>
              <a:buAutoNum type="alphaLcParenBoth"/>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 sole applicant who has attained twenty one years and is a relative of the child </a:t>
            </a:r>
          </a:p>
          <a:p>
            <a:pPr marL="342900" marR="0" lvl="0" indent="-342900">
              <a:lnSpc>
                <a:spcPct val="170000"/>
              </a:lnSpc>
              <a:spcBef>
                <a:spcPts val="0"/>
              </a:spcBef>
              <a:spcAft>
                <a:spcPts val="0"/>
              </a:spcAft>
              <a:buFont typeface="+mj-lt"/>
              <a:buAutoNum type="alphaLcParenBoth"/>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Two spouse’s jointly, where one of them is above twenty five and is twenty one years older than the child</a:t>
            </a:r>
          </a:p>
          <a:p>
            <a:pPr marL="342900" marR="0" lvl="0" indent="-342900">
              <a:lnSpc>
                <a:spcPct val="170000"/>
              </a:lnSpc>
              <a:spcBef>
                <a:spcPts val="0"/>
              </a:spcBef>
              <a:spcAft>
                <a:spcPts val="0"/>
              </a:spcAft>
              <a:buFont typeface="+mj-lt"/>
              <a:buAutoNum type="alphaLcParenBoth"/>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Two spouses jointly where one has attained the age of twenty one and is a relative of the child </a:t>
            </a:r>
          </a:p>
          <a:p>
            <a:pPr marL="342900" marR="0" lvl="0" indent="-342900">
              <a:lnSpc>
                <a:spcPct val="170000"/>
              </a:lnSpc>
              <a:spcBef>
                <a:spcPts val="0"/>
              </a:spcBef>
              <a:spcAft>
                <a:spcPts val="0"/>
              </a:spcAft>
              <a:buFont typeface="+mj-lt"/>
              <a:buAutoNum type="alphaLcParenBoth"/>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Step mother or father of the child </a:t>
            </a:r>
          </a:p>
          <a:p>
            <a:pPr marL="685800" marR="0" indent="0">
              <a:lnSpc>
                <a:spcPct val="170000"/>
              </a:lnSpc>
              <a:spcBef>
                <a:spcPts val="0"/>
              </a:spcBef>
              <a:spcAft>
                <a:spcPts val="0"/>
              </a:spcAft>
              <a:buNone/>
            </a:pP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685800" marR="0" indent="0">
              <a:lnSpc>
                <a:spcPct val="170000"/>
              </a:lnSpc>
              <a:spcBef>
                <a:spcPts val="0"/>
              </a:spcBef>
              <a:spcAft>
                <a:spcPts val="0"/>
              </a:spcAft>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The court may give an adoption order to the following if it is satisfied that there are special circumstances</a:t>
            </a:r>
          </a:p>
          <a:p>
            <a:pPr marL="685800" marR="0" indent="0">
              <a:lnSpc>
                <a:spcPct val="170000"/>
              </a:lnSpc>
              <a:spcBef>
                <a:spcPts val="0"/>
              </a:spcBef>
              <a:spcAft>
                <a:spcPts val="0"/>
              </a:spcAft>
              <a:buNone/>
            </a:pP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S200</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t>
            </a:r>
          </a:p>
          <a:p>
            <a:pPr marL="685800" marR="0" indent="0">
              <a:lnSpc>
                <a:spcPct val="170000"/>
              </a:lnSpc>
              <a:spcBef>
                <a:spcPts val="0"/>
              </a:spcBef>
              <a:spcAft>
                <a:spcPts val="0"/>
              </a:spcAft>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 a sole male applicant in respect of a male child </a:t>
            </a:r>
          </a:p>
          <a:p>
            <a:pPr marL="685800" marR="0" indent="0">
              <a:lnSpc>
                <a:spcPct val="170000"/>
              </a:lnSpc>
              <a:spcBef>
                <a:spcPts val="0"/>
              </a:spcBef>
              <a:spcAft>
                <a:spcPts val="0"/>
              </a:spcAft>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(b) a sole female applicant in respect of a female child</a:t>
            </a:r>
          </a:p>
          <a:p>
            <a:pPr marL="685800" marR="0" indent="0">
              <a:lnSpc>
                <a:spcPct val="170000"/>
              </a:lnSpc>
              <a:spcBef>
                <a:spcPts val="0"/>
              </a:spcBef>
              <a:spcAft>
                <a:spcPts val="800"/>
              </a:spcAft>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(c) In the case of joint applicants , if they are not married to each other </a:t>
            </a:r>
          </a:p>
          <a:p>
            <a:pPr marL="0" indent="0">
              <a:lnSpc>
                <a:spcPct val="170000"/>
              </a:lnSpc>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44476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48F9C43-7774-F0CE-3B72-A0B325FB3590}"/>
              </a:ext>
            </a:extLst>
          </p:cNvPr>
          <p:cNvSpPr>
            <a:spLocks noGrp="1"/>
          </p:cNvSpPr>
          <p:nvPr>
            <p:ph idx="1"/>
          </p:nvPr>
        </p:nvSpPr>
        <p:spPr>
          <a:xfrm>
            <a:off x="651588" y="398041"/>
            <a:ext cx="10515600" cy="5890792"/>
          </a:xfrm>
        </p:spPr>
        <p:txBody>
          <a:bodyPr>
            <a:normAutofit/>
          </a:bodyPr>
          <a:lstStyle/>
          <a:p>
            <a:pPr marL="685800" marR="0" indent="0">
              <a:lnSpc>
                <a:spcPct val="150000"/>
              </a:lnSpc>
              <a:spcBef>
                <a:spcPts val="0"/>
              </a:spcBef>
              <a:spcAft>
                <a:spcPts val="0"/>
              </a:spcAft>
              <a:buNone/>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PEOPLE WHO CANNOT ADOPT</a:t>
            </a:r>
            <a:endParaRPr lang="en-US" sz="2400" b="1" dirty="0">
              <a:latin typeface="Times New Roman" panose="02020603050405020304" pitchFamily="18" charset="0"/>
              <a:ea typeface="Times New Roman" panose="02020603050405020304" pitchFamily="18" charset="0"/>
              <a:cs typeface="Times New Roman" panose="02020603050405020304" pitchFamily="18" charset="0"/>
            </a:endParaRPr>
          </a:p>
          <a:p>
            <a:pPr marL="685800" marR="0" indent="0">
              <a:lnSpc>
                <a:spcPct val="150000"/>
              </a:lnSpc>
              <a:spcBef>
                <a:spcPts val="0"/>
              </a:spcBef>
              <a:spcAft>
                <a:spcPts val="0"/>
              </a:spcAft>
              <a:buNone/>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S200(3)</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marL="685800" marR="0" indent="0">
              <a:lnSpc>
                <a:spcPct val="150000"/>
              </a:lnSpc>
              <a:spcBef>
                <a:spcPts val="0"/>
              </a:spcBef>
              <a:spcAft>
                <a:spcPts val="0"/>
              </a:spcAft>
              <a:buNone/>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(a) a single man in respect of a female child and a single woman in respect of a male child </a:t>
            </a:r>
          </a:p>
          <a:p>
            <a:pPr marL="685800" marR="0" indent="0">
              <a:lnSpc>
                <a:spcPct val="150000"/>
              </a:lnSpc>
              <a:spcBef>
                <a:spcPts val="0"/>
              </a:spcBef>
              <a:spcAft>
                <a:spcPts val="0"/>
              </a:spcAft>
              <a:buNone/>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(b) a person from whose care a child has been removed under this act </a:t>
            </a:r>
          </a:p>
          <a:p>
            <a:pPr marL="685800" marR="0" indent="0">
              <a:lnSpc>
                <a:spcPct val="150000"/>
              </a:lnSpc>
              <a:spcBef>
                <a:spcPts val="0"/>
              </a:spcBef>
              <a:spcAft>
                <a:spcPts val="0"/>
              </a:spcAft>
              <a:buNone/>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(c)  a person who is excluded from taking care of a child under this act </a:t>
            </a:r>
          </a:p>
          <a:p>
            <a:pPr marL="685800" marR="0" indent="0">
              <a:lnSpc>
                <a:spcPct val="150000"/>
              </a:lnSpc>
              <a:spcBef>
                <a:spcPts val="0"/>
              </a:spcBef>
              <a:spcAft>
                <a:spcPts val="0"/>
              </a:spcAft>
              <a:buNone/>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(d) a person convicted of an offence and sentenced to a term of imprisonment exceeding six months without an option of a fine </a:t>
            </a:r>
          </a:p>
          <a:p>
            <a:pPr marL="685800" marR="0" indent="0">
              <a:lnSpc>
                <a:spcPct val="150000"/>
              </a:lnSpc>
              <a:spcBef>
                <a:spcPts val="0"/>
              </a:spcBef>
              <a:spcAft>
                <a:spcPts val="0"/>
              </a:spcAft>
              <a:buNone/>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(e) a person who has been convicted of and offence under this act .</a:t>
            </a:r>
          </a:p>
          <a:p>
            <a:pPr marL="685800" marR="0" indent="0">
              <a:lnSpc>
                <a:spcPct val="150000"/>
              </a:lnSpc>
              <a:spcBef>
                <a:spcPts val="0"/>
              </a:spcBef>
              <a:spcAft>
                <a:spcPts val="0"/>
              </a:spcAft>
              <a:buNone/>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marL="0" indent="0">
              <a:buNone/>
            </a:pPr>
            <a:endParaRPr lang="en-US" dirty="0"/>
          </a:p>
        </p:txBody>
      </p:sp>
    </p:spTree>
    <p:extLst>
      <p:ext uri="{BB962C8B-B14F-4D97-AF65-F5344CB8AC3E}">
        <p14:creationId xmlns:p14="http://schemas.microsoft.com/office/powerpoint/2010/main" val="16902464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161F992-3E1D-C852-7E55-851876C72187}"/>
              </a:ext>
            </a:extLst>
          </p:cNvPr>
          <p:cNvSpPr>
            <a:spLocks noGrp="1"/>
          </p:cNvSpPr>
          <p:nvPr>
            <p:ph idx="1"/>
          </p:nvPr>
        </p:nvSpPr>
        <p:spPr>
          <a:xfrm>
            <a:off x="838200" y="261257"/>
            <a:ext cx="10515600" cy="6326155"/>
          </a:xfrm>
        </p:spPr>
        <p:txBody>
          <a:bodyPr>
            <a:noAutofit/>
          </a:bodyPr>
          <a:lstStyle/>
          <a:p>
            <a:pPr marL="0" marR="0" indent="0">
              <a:lnSpc>
                <a:spcPct val="170000"/>
              </a:lnSpc>
              <a:spcBef>
                <a:spcPts val="0"/>
              </a:spcBef>
              <a:spcAft>
                <a:spcPts val="100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REQUIREMENTS FOR ADOPTION ORDER;</a:t>
            </a:r>
          </a:p>
          <a:p>
            <a:pPr marL="342900" marR="0" lvl="0" indent="-342900">
              <a:lnSpc>
                <a:spcPct val="170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to issue out a notice 3 months before applying for adoption to the social welfare of their intention to adopt a child.</a:t>
            </a:r>
          </a:p>
          <a:p>
            <a:pPr marL="342900" marR="0" lvl="0" indent="-342900">
              <a:lnSpc>
                <a:spcPct val="170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After then, the person may under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SECTION 211 (2) OF THE CRC</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apply for adoption in which the application must be accompanied with some documents like</a:t>
            </a:r>
          </a:p>
          <a:p>
            <a:pPr marL="342900" marR="0" lvl="0" indent="-342900">
              <a:lnSpc>
                <a:spcPct val="170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the child’s case record, under section 206, </a:t>
            </a:r>
          </a:p>
          <a:p>
            <a:pPr marL="342900" marR="0" lvl="0" indent="-342900">
              <a:lnSpc>
                <a:spcPct val="170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report under section 205,</a:t>
            </a:r>
          </a:p>
          <a:p>
            <a:pPr marL="342900" marR="0" lvl="0" indent="-342900">
              <a:lnSpc>
                <a:spcPct val="170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and the medical examination report under section 202.</a:t>
            </a:r>
          </a:p>
          <a:p>
            <a:pPr marL="342900" marR="0" lvl="0" indent="-342900">
              <a:lnSpc>
                <a:spcPct val="170000"/>
              </a:lnSpc>
              <a:spcBef>
                <a:spcPts val="0"/>
              </a:spcBef>
              <a:spcAft>
                <a:spcPts val="100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However, it is important to </a:t>
            </a:r>
            <a:r>
              <a:rPr lang="en-US" sz="18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note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that where the adoption is no longer or is not in the best interest of a child, the courts may refuse to grant the order. </a:t>
            </a:r>
          </a:p>
          <a:p>
            <a:pPr marL="0" marR="0" indent="0">
              <a:lnSpc>
                <a:spcPct val="170000"/>
              </a:lnSpc>
              <a:spcBef>
                <a:spcPts val="0"/>
              </a:spcBef>
              <a:spcAft>
                <a:spcPts val="100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marR="0" indent="0">
              <a:lnSpc>
                <a:spcPct val="170000"/>
              </a:lnSpc>
              <a:spcBef>
                <a:spcPts val="0"/>
              </a:spcBef>
              <a:spcAft>
                <a:spcPts val="100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However, there are consequences as to the refusal to grant an adoption order and its effect on parental rights.</a:t>
            </a:r>
            <a:endParaRPr lang="en-US"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34622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BDE4E51-FD46-DFF0-CC68-7E8AAE664306}"/>
              </a:ext>
            </a:extLst>
          </p:cNvPr>
          <p:cNvSpPr>
            <a:spLocks noGrp="1"/>
          </p:cNvSpPr>
          <p:nvPr>
            <p:ph idx="1"/>
          </p:nvPr>
        </p:nvSpPr>
        <p:spPr>
          <a:xfrm>
            <a:off x="838200" y="519339"/>
            <a:ext cx="10515600" cy="4920407"/>
          </a:xfrm>
        </p:spPr>
        <p:txBody>
          <a:bodyPr/>
          <a:lstStyle/>
          <a:p>
            <a:pPr marL="0" marR="0" indent="0">
              <a:lnSpc>
                <a:spcPct val="150000"/>
              </a:lnSpc>
              <a:spcBef>
                <a:spcPts val="0"/>
              </a:spcBef>
              <a:spcAft>
                <a:spcPts val="1000"/>
              </a:spcAft>
              <a:buNone/>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CONSEQUENCES OF REFUSAL OF ADOPTION ORDER;</a:t>
            </a:r>
          </a:p>
          <a:p>
            <a:pPr marL="0" marR="0">
              <a:lnSpc>
                <a:spcPct val="150000"/>
              </a:lnSpc>
              <a:spcBef>
                <a:spcPts val="0"/>
              </a:spcBef>
              <a:spcAft>
                <a:spcPts val="100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SECTION 236 OF THE CRC</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brings out the consequences of refusal of adoption order which states that, where the children’s court rejects an application for adoption, the child shall be placed in the care and custody of the guardian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ad litem</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and the guardian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ad litem</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shall then make the arrangements for the child in accordance with section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214</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of the act.</a:t>
            </a:r>
          </a:p>
          <a:p>
            <a:pPr marL="0" marR="0">
              <a:lnSpc>
                <a:spcPct val="150000"/>
              </a:lnSpc>
              <a:spcBef>
                <a:spcPts val="0"/>
              </a:spcBef>
              <a:spcAft>
                <a:spcPts val="10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Which simply means that, when the order is rejected by the children’s court. the child will then be put back under  the responsibility or care of the parents to whom he or she was.</a:t>
            </a:r>
          </a:p>
          <a:p>
            <a:pPr marL="0" indent="0">
              <a:lnSpc>
                <a:spcPct val="150000"/>
              </a:lnSpc>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519763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B6E21F0-84E2-1950-687E-EC68940B2A2A}"/>
              </a:ext>
            </a:extLst>
          </p:cNvPr>
          <p:cNvSpPr>
            <a:spLocks noGrp="1"/>
          </p:cNvSpPr>
          <p:nvPr>
            <p:ph idx="1"/>
          </p:nvPr>
        </p:nvSpPr>
        <p:spPr>
          <a:xfrm>
            <a:off x="744894" y="482017"/>
            <a:ext cx="10515600" cy="4351338"/>
          </a:xfrm>
        </p:spPr>
        <p:txBody>
          <a:bodyPr>
            <a:normAutofit/>
          </a:bodyPr>
          <a:lstStyle/>
          <a:p>
            <a:pPr marL="0" marR="0" indent="0">
              <a:lnSpc>
                <a:spcPct val="150000"/>
              </a:lnSpc>
              <a:spcBef>
                <a:spcPts val="0"/>
              </a:spcBef>
              <a:spcAft>
                <a:spcPts val="1000"/>
              </a:spcAft>
              <a:buNone/>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EFFECTS OF ADOPTION ORDER;</a:t>
            </a:r>
          </a:p>
          <a:p>
            <a:pPr marL="0" marR="0" indent="0">
              <a:lnSpc>
                <a:spcPct val="150000"/>
              </a:lnSpc>
              <a:spcBef>
                <a:spcPts val="0"/>
              </a:spcBef>
              <a:spcAft>
                <a:spcPts val="1000"/>
              </a:spcAft>
              <a:buNone/>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SECTION 237 OF THE CRC</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brings out the effect of adoption on parental rights.</a:t>
            </a:r>
          </a:p>
          <a:p>
            <a:pPr marL="0" marR="0" indent="0">
              <a:lnSpc>
                <a:spcPct val="150000"/>
              </a:lnSpc>
              <a:spcBef>
                <a:spcPts val="0"/>
              </a:spcBef>
              <a:spcAft>
                <a:spcPts val="100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Which states that, where an adoption order is made, the rights, duties and obligations of having parental responsibility over the child, cease. It goes on to state that the adoptive parents of the child will then take responsibility of the child as if the child was born of the adoptive parents. And when adoption is granted jointly to a husband and wife, they shall both assume responsibility of the child and the child shall relate to them as if it was born of them. </a:t>
            </a:r>
          </a:p>
          <a:p>
            <a:pPr marL="0" marR="0" lvl="0" indent="0">
              <a:lnSpc>
                <a:spcPct val="150000"/>
              </a:lnSpc>
              <a:spcBef>
                <a:spcPts val="0"/>
              </a:spcBef>
              <a:spcAft>
                <a:spcPts val="100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*This means that the parents to whom the adoption order has been granted, the then parents get to take responsibility of the children and treat them as such. </a:t>
            </a:r>
          </a:p>
          <a:p>
            <a:pPr marL="0" marR="0" indent="0">
              <a:lnSpc>
                <a:spcPct val="150000"/>
              </a:lnSpc>
              <a:spcBef>
                <a:spcPts val="0"/>
              </a:spcBef>
              <a:spcAft>
                <a:spcPts val="1000"/>
              </a:spcAft>
              <a:buNone/>
            </a:pP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50000"/>
              </a:lnSpc>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051531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29D781C-BD4C-3B78-B06F-DB5A0009C27B}"/>
              </a:ext>
            </a:extLst>
          </p:cNvPr>
          <p:cNvSpPr>
            <a:spLocks noGrp="1"/>
          </p:cNvSpPr>
          <p:nvPr>
            <p:ph idx="1"/>
          </p:nvPr>
        </p:nvSpPr>
        <p:spPr>
          <a:xfrm>
            <a:off x="838200" y="621975"/>
            <a:ext cx="10515600" cy="4351338"/>
          </a:xfrm>
        </p:spPr>
        <p:txBody>
          <a:bodyPr/>
          <a:lstStyle/>
          <a:p>
            <a:pPr marL="0" marR="0" indent="0">
              <a:lnSpc>
                <a:spcPct val="100000"/>
              </a:lnSpc>
              <a:spcBef>
                <a:spcPts val="0"/>
              </a:spcBef>
              <a:spcAft>
                <a:spcPts val="800"/>
              </a:spcAft>
              <a:buNone/>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INSTANCES TO REVOKE AN ADOPTION ORDER;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0000"/>
              </a:lnSpc>
              <a:spcBef>
                <a:spcPts val="0"/>
              </a:spcBef>
              <a:spcAft>
                <a:spcPts val="800"/>
              </a:spcAft>
              <a:buNone/>
            </a:pP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0000"/>
              </a:lnSpc>
              <a:spcBef>
                <a:spcPts val="0"/>
              </a:spcBef>
              <a:spcAft>
                <a:spcPts val="80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Section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244</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of the CCA provides that an adoption order will be revoked in the following circumstances;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0000"/>
              </a:lnSpc>
              <a:spcBef>
                <a:spcPts val="0"/>
              </a:spcBef>
              <a:spcAft>
                <a:spcPts val="80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5(a); if it is in the best interest of the child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0000"/>
              </a:lnSpc>
              <a:spcBef>
                <a:spcPts val="0"/>
              </a:spcBef>
              <a:spcAft>
                <a:spcPts val="80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(b); the applicant is a parent, guardian or person having parental responsibility for the child whose consent is        required under this act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0000"/>
              </a:lnSpc>
              <a:spcBef>
                <a:spcPts val="0"/>
              </a:spcBef>
              <a:spcAft>
                <a:spcPts val="800"/>
              </a:spcAft>
              <a:buNone/>
            </a:pPr>
            <a:r>
              <a:rPr lang="en-US" sz="1800" dirty="0">
                <a:latin typeface="Times New Roman" panose="02020603050405020304" pitchFamily="18" charset="0"/>
                <a:ea typeface="Calibri" panose="020F0502020204030204" pitchFamily="34" charset="0"/>
                <a:cs typeface="Times New Roman" panose="02020603050405020304" pitchFamily="18" charset="0"/>
              </a:rPr>
              <a:t>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 at the time of making the adoption order the parent did not qualify to adopt they child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0000"/>
              </a:lnSpc>
              <a:spcBef>
                <a:spcPts val="0"/>
              </a:spcBef>
              <a:spcAft>
                <a:spcPts val="800"/>
              </a:spcAft>
              <a:buNone/>
            </a:pP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0000"/>
              </a:lnSpc>
              <a:spcBef>
                <a:spcPts val="0"/>
              </a:spcBef>
              <a:spcAft>
                <a:spcPts val="80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*Relating to part (a) of the section, the section simply elucidates on what would relate to be the best interest of the child.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0000"/>
              </a:lnSpc>
              <a:buNone/>
            </a:pPr>
            <a:endParaRPr lang="en-US" dirty="0"/>
          </a:p>
        </p:txBody>
      </p:sp>
    </p:spTree>
    <p:extLst>
      <p:ext uri="{BB962C8B-B14F-4D97-AF65-F5344CB8AC3E}">
        <p14:creationId xmlns:p14="http://schemas.microsoft.com/office/powerpoint/2010/main" val="4594135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CFF6597-AD09-230A-5CF6-6F4E620257B7}"/>
              </a:ext>
            </a:extLst>
          </p:cNvPr>
          <p:cNvSpPr>
            <a:spLocks noGrp="1"/>
          </p:cNvSpPr>
          <p:nvPr>
            <p:ph type="subTitle" idx="1"/>
          </p:nvPr>
        </p:nvSpPr>
        <p:spPr>
          <a:xfrm>
            <a:off x="662472" y="354562"/>
            <a:ext cx="10095723" cy="5103845"/>
          </a:xfrm>
        </p:spPr>
        <p:txBody>
          <a:bodyPr>
            <a:noAutofit/>
          </a:bodyPr>
          <a:lstStyle/>
          <a:p>
            <a:pPr algn="l">
              <a:lnSpc>
                <a:spcPct val="150000"/>
              </a:lnSpc>
            </a:pPr>
            <a:r>
              <a:rPr lang="en-US" sz="2000" dirty="0">
                <a:latin typeface="Times New Roman" panose="02020603050405020304" pitchFamily="18" charset="0"/>
                <a:cs typeface="Times New Roman" panose="02020603050405020304" pitchFamily="18" charset="0"/>
              </a:rPr>
              <a:t>There is no definition of adoption in the </a:t>
            </a:r>
            <a:r>
              <a:rPr lang="en-US" sz="2000" b="1" dirty="0" err="1">
                <a:latin typeface="Times New Roman" panose="02020603050405020304" pitchFamily="18" charset="0"/>
                <a:cs typeface="Times New Roman" panose="02020603050405020304" pitchFamily="18" charset="0"/>
              </a:rPr>
              <a:t>The</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Childrens</a:t>
            </a:r>
            <a:r>
              <a:rPr lang="en-US" sz="2000" b="1" dirty="0">
                <a:latin typeface="Times New Roman" panose="02020603050405020304" pitchFamily="18" charset="0"/>
                <a:cs typeface="Times New Roman" panose="02020603050405020304" pitchFamily="18" charset="0"/>
              </a:rPr>
              <a:t> Code Act (CCA) of 2022</a:t>
            </a:r>
            <a:r>
              <a:rPr lang="en-US" sz="2000" dirty="0">
                <a:latin typeface="Times New Roman" panose="02020603050405020304" pitchFamily="18" charset="0"/>
                <a:cs typeface="Times New Roman" panose="02020603050405020304" pitchFamily="18" charset="0"/>
              </a:rPr>
              <a:t>, however the Legal Information Institute WEX Dictionary defined adoption as an act where an adult formally becomes the guardian of a child and incurs the rights and obligations of a parent. </a:t>
            </a:r>
          </a:p>
          <a:p>
            <a:pPr algn="l">
              <a:lnSpc>
                <a:spcPct val="150000"/>
              </a:lnSpc>
            </a:pPr>
            <a:r>
              <a:rPr lang="en-US" sz="2000" dirty="0">
                <a:latin typeface="Times New Roman" panose="02020603050405020304" pitchFamily="18" charset="0"/>
                <a:cs typeface="Times New Roman" panose="02020603050405020304" pitchFamily="18" charset="0"/>
              </a:rPr>
              <a:t>There are </a:t>
            </a:r>
            <a:r>
              <a:rPr lang="en-US" sz="2000" b="1" dirty="0">
                <a:latin typeface="Times New Roman" panose="02020603050405020304" pitchFamily="18" charset="0"/>
                <a:cs typeface="Times New Roman" panose="02020603050405020304" pitchFamily="18" charset="0"/>
              </a:rPr>
              <a:t>2 (two) types </a:t>
            </a:r>
            <a:r>
              <a:rPr lang="en-US" sz="2000" dirty="0">
                <a:latin typeface="Times New Roman" panose="02020603050405020304" pitchFamily="18" charset="0"/>
                <a:cs typeface="Times New Roman" panose="02020603050405020304" pitchFamily="18" charset="0"/>
              </a:rPr>
              <a:t>of Adoption according to </a:t>
            </a:r>
            <a:r>
              <a:rPr lang="en-US" sz="2000" b="1" dirty="0">
                <a:latin typeface="Times New Roman" panose="02020603050405020304" pitchFamily="18" charset="0"/>
                <a:cs typeface="Times New Roman" panose="02020603050405020304" pitchFamily="18" charset="0"/>
              </a:rPr>
              <a:t>S198(1) </a:t>
            </a:r>
            <a:r>
              <a:rPr lang="en-US" sz="2000" dirty="0">
                <a:latin typeface="Times New Roman" panose="02020603050405020304" pitchFamily="18" charset="0"/>
                <a:cs typeface="Times New Roman" panose="02020603050405020304" pitchFamily="18" charset="0"/>
              </a:rPr>
              <a:t>of the CCA; an </a:t>
            </a:r>
            <a:r>
              <a:rPr lang="en-US" sz="2000" b="1" dirty="0">
                <a:latin typeface="Times New Roman" panose="02020603050405020304" pitchFamily="18" charset="0"/>
                <a:cs typeface="Times New Roman" panose="02020603050405020304" pitchFamily="18" charset="0"/>
              </a:rPr>
              <a:t>open adoption </a:t>
            </a:r>
            <a:r>
              <a:rPr lang="en-US" sz="2000" dirty="0">
                <a:latin typeface="Times New Roman" panose="02020603050405020304" pitchFamily="18" charset="0"/>
                <a:cs typeface="Times New Roman" panose="02020603050405020304" pitchFamily="18" charset="0"/>
              </a:rPr>
              <a:t>and a </a:t>
            </a:r>
            <a:r>
              <a:rPr lang="en-US" sz="2000" b="1" dirty="0">
                <a:latin typeface="Times New Roman" panose="02020603050405020304" pitchFamily="18" charset="0"/>
                <a:cs typeface="Times New Roman" panose="02020603050405020304" pitchFamily="18" charset="0"/>
              </a:rPr>
              <a:t>closed adoption. </a:t>
            </a:r>
          </a:p>
          <a:p>
            <a:pPr algn="l"/>
            <a:endParaRPr lang="en-US" sz="2800" dirty="0"/>
          </a:p>
          <a:p>
            <a:pPr algn="l"/>
            <a:endParaRPr lang="en-US" sz="2800" dirty="0"/>
          </a:p>
          <a:p>
            <a:pPr algn="l"/>
            <a:endParaRPr lang="en-US" sz="2800" dirty="0"/>
          </a:p>
          <a:p>
            <a:pPr algn="l"/>
            <a:endParaRPr lang="en-US" sz="2800" dirty="0"/>
          </a:p>
          <a:p>
            <a:pPr algn="l"/>
            <a:endParaRPr lang="en-US" sz="2800" dirty="0"/>
          </a:p>
          <a:p>
            <a:pPr algn="l"/>
            <a:endParaRPr lang="en-US" sz="2800" dirty="0"/>
          </a:p>
          <a:p>
            <a:pPr algn="l"/>
            <a:endParaRPr lang="en-US" sz="2800" dirty="0"/>
          </a:p>
          <a:p>
            <a:pPr algn="l"/>
            <a:endParaRPr lang="en-US" sz="2800" dirty="0"/>
          </a:p>
          <a:p>
            <a:pPr algn="l"/>
            <a:endParaRPr lang="en-US" sz="2800" dirty="0"/>
          </a:p>
        </p:txBody>
      </p:sp>
    </p:spTree>
    <p:extLst>
      <p:ext uri="{BB962C8B-B14F-4D97-AF65-F5344CB8AC3E}">
        <p14:creationId xmlns:p14="http://schemas.microsoft.com/office/powerpoint/2010/main" val="25437984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6B6657-D269-2403-E0F1-262559D85870}"/>
              </a:ext>
            </a:extLst>
          </p:cNvPr>
          <p:cNvSpPr>
            <a:spLocks noGrp="1"/>
          </p:cNvSpPr>
          <p:nvPr>
            <p:ph idx="1"/>
          </p:nvPr>
        </p:nvSpPr>
        <p:spPr>
          <a:xfrm>
            <a:off x="680357" y="200608"/>
            <a:ext cx="10831286" cy="6251510"/>
          </a:xfrm>
        </p:spPr>
        <p:txBody>
          <a:bodyPr>
            <a:normAutofit fontScale="92500"/>
          </a:bodyPr>
          <a:lstStyle/>
          <a:p>
            <a:pPr marL="0" marR="0" indent="0">
              <a:lnSpc>
                <a:spcPct val="150000"/>
              </a:lnSpc>
              <a:spcBef>
                <a:spcPts val="0"/>
              </a:spcBef>
              <a:spcAft>
                <a:spcPts val="80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Section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169</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of the CCA provides that within 48 hours a child being taken to a place of safety, will have an authorized officer apply to the court as to whether the child is in need of protection. And the child will therefore be brought to court. </a:t>
            </a:r>
          </a:p>
          <a:p>
            <a:pPr marL="0" marR="0" indent="0">
              <a:lnSpc>
                <a:spcPct val="150000"/>
              </a:lnSpc>
              <a:spcBef>
                <a:spcPts val="0"/>
              </a:spcBef>
              <a:spcAft>
                <a:spcPts val="80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Section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4</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of the same act provides that the director of social welfare, shall on receipt of notice investigate and submit to the court the information relating to the home, circumstances, age, health, character and general antecedents of the child to be able to assist the court. Therefore, these factors looked into would actually relate to what is considered as what is the best interest of the child. Inconsideration of these factors would therefore lead to the revocation of an adoption order.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50000"/>
              </a:lnSpc>
              <a:spcBef>
                <a:spcPts val="0"/>
              </a:spcBef>
              <a:spcAft>
                <a:spcPts val="80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Section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170</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also states that regarding the best interest of the child, efforts shall be made to ensure the child in his best interest is taken back to his actual parents or guardian or taken to a foster home if at all his guardians do not promote his best interest.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50000"/>
              </a:lnSpc>
              <a:spcBef>
                <a:spcPts val="0"/>
              </a:spcBef>
              <a:spcAft>
                <a:spcPts val="80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Section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244</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(5) (b)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simply states that where the requisites relating to consent are overlooked, the adoption order in these circumstances will be revoked.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50000"/>
              </a:lnSpc>
              <a:spcBef>
                <a:spcPts val="0"/>
              </a:spcBef>
              <a:spcAft>
                <a:spcPts val="80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And the last part relating to qualification simply constitutes that one must follow the pre- requisites as to the acquisition and qualification of the particular order, so that its not that of either a fraudulent or even illegal nature, but instead lies within the accepted and provided confines of the law.</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50000"/>
              </a:lnSpc>
              <a:buNone/>
            </a:pPr>
            <a:endParaRPr lang="en-US" dirty="0"/>
          </a:p>
        </p:txBody>
      </p:sp>
    </p:spTree>
    <p:extLst>
      <p:ext uri="{BB962C8B-B14F-4D97-AF65-F5344CB8AC3E}">
        <p14:creationId xmlns:p14="http://schemas.microsoft.com/office/powerpoint/2010/main" val="12688302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50B33B7-ED64-1246-FBAE-717AEE968B09}"/>
              </a:ext>
            </a:extLst>
          </p:cNvPr>
          <p:cNvSpPr>
            <a:spLocks noGrp="1"/>
          </p:cNvSpPr>
          <p:nvPr>
            <p:ph idx="1"/>
          </p:nvPr>
        </p:nvSpPr>
        <p:spPr>
          <a:xfrm>
            <a:off x="651587" y="295403"/>
            <a:ext cx="10515600" cy="6245355"/>
          </a:xfrm>
        </p:spPr>
        <p:txBody>
          <a:bodyPr>
            <a:noAutofit/>
          </a:bodyPr>
          <a:lstStyle/>
          <a:p>
            <a:pPr marL="0" indent="0">
              <a:lnSpc>
                <a:spcPct val="120000"/>
              </a:lnSpc>
              <a:buNone/>
            </a:pPr>
            <a:r>
              <a:rPr lang="en-US" sz="1600" b="1" dirty="0">
                <a:effectLst/>
                <a:latin typeface="Times New Roman" panose="02020603050405020304" pitchFamily="18" charset="0"/>
                <a:ea typeface="Calibri" panose="020F0502020204030204" pitchFamily="34" charset="0"/>
                <a:cs typeface="Times New Roman" panose="02020603050405020304" pitchFamily="18" charset="0"/>
              </a:rPr>
              <a:t>Content of Adoption Register;</a:t>
            </a:r>
          </a:p>
          <a:p>
            <a:pPr marR="0" algn="just">
              <a:lnSpc>
                <a:spcPct val="120000"/>
              </a:lnSpc>
              <a:spcBef>
                <a:spcPts val="0"/>
              </a:spcBef>
              <a:spcAft>
                <a:spcPts val="80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As per </a:t>
            </a:r>
            <a:r>
              <a:rPr lang="en-US" sz="1600" b="1" dirty="0">
                <a:effectLst/>
                <a:latin typeface="Times New Roman" panose="02020603050405020304" pitchFamily="18" charset="0"/>
                <a:ea typeface="Calibri" panose="020F0502020204030204" pitchFamily="34" charset="0"/>
                <a:cs typeface="Times New Roman" panose="02020603050405020304" pitchFamily="18" charset="0"/>
              </a:rPr>
              <a:t>S247</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the first </a:t>
            </a:r>
            <a:r>
              <a:rPr lang="en-US" sz="1600" u="sng" dirty="0">
                <a:effectLst/>
                <a:latin typeface="Times New Roman" panose="02020603050405020304" pitchFamily="18" charset="0"/>
                <a:ea typeface="Calibri" panose="020F0502020204030204" pitchFamily="34" charset="0"/>
                <a:cs typeface="Times New Roman" panose="02020603050405020304" pitchFamily="18" charset="0"/>
              </a:rPr>
              <a:t>content of the adoption</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register is the list of children that are available for adoption; whose details are entered, kept and maintained by the Director of Social Welfare (founded under The Ministry of Community Dev &amp; Social Welfare Services aimed at Alleviating/ Reducing destitution, promoting family values, as well as Reducing Juvenile delinquency; i.e.; crime/parental negligence.)</a:t>
            </a:r>
          </a:p>
          <a:p>
            <a:pPr marL="0" marR="0" algn="just">
              <a:lnSpc>
                <a:spcPct val="120000"/>
              </a:lnSpc>
              <a:spcBef>
                <a:spcPts val="0"/>
              </a:spcBef>
              <a:spcAft>
                <a:spcPts val="80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Secondly, according to </a:t>
            </a:r>
            <a:r>
              <a:rPr lang="en-US" sz="1600" b="1" dirty="0">
                <a:effectLst/>
                <a:latin typeface="Times New Roman" panose="02020603050405020304" pitchFamily="18" charset="0"/>
                <a:ea typeface="Calibri" panose="020F0502020204030204" pitchFamily="34" charset="0"/>
                <a:cs typeface="Times New Roman" panose="02020603050405020304" pitchFamily="18" charset="0"/>
              </a:rPr>
              <a:t>S248(1)</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the </a:t>
            </a:r>
            <a:r>
              <a:rPr lang="en-US" sz="1600" u="sng" dirty="0">
                <a:effectLst/>
                <a:latin typeface="Times New Roman" panose="02020603050405020304" pitchFamily="18" charset="0"/>
                <a:ea typeface="Calibri" panose="020F0502020204030204" pitchFamily="34" charset="0"/>
                <a:cs typeface="Times New Roman" panose="02020603050405020304" pitchFamily="18" charset="0"/>
              </a:rPr>
              <a:t>Case Records</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as regards to Prospective (future) Parents are kept private and maintained by D.O.S.W; </a:t>
            </a:r>
            <a:r>
              <a:rPr lang="en-US" sz="1600" b="1" dirty="0">
                <a:effectLst/>
                <a:latin typeface="Times New Roman" panose="02020603050405020304" pitchFamily="18" charset="0"/>
                <a:ea typeface="Calibri" panose="020F0502020204030204" pitchFamily="34" charset="0"/>
                <a:cs typeface="Times New Roman" panose="02020603050405020304" pitchFamily="18" charset="0"/>
              </a:rPr>
              <a:t>(2).</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And can only be inspected by a Public Officer on permission from D.O.S.W (details of child and prospective parent matched.)</a:t>
            </a:r>
          </a:p>
          <a:p>
            <a:pPr marL="0" marR="0" algn="just">
              <a:lnSpc>
                <a:spcPct val="120000"/>
              </a:lnSpc>
              <a:spcBef>
                <a:spcPts val="0"/>
              </a:spcBef>
              <a:spcAft>
                <a:spcPts val="80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Thirdly, </a:t>
            </a:r>
            <a:r>
              <a:rPr lang="en-US" sz="1600" u="sng" dirty="0">
                <a:effectLst/>
                <a:latin typeface="Times New Roman" panose="02020603050405020304" pitchFamily="18" charset="0"/>
                <a:ea typeface="Calibri" panose="020F0502020204030204" pitchFamily="34" charset="0"/>
                <a:cs typeface="Times New Roman" panose="02020603050405020304" pitchFamily="18" charset="0"/>
              </a:rPr>
              <a:t>Adoption Orders made by Children’s court; which shall be </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entered by the </a:t>
            </a:r>
            <a:r>
              <a:rPr lang="en-US" sz="1600" b="1" dirty="0">
                <a:effectLst/>
                <a:latin typeface="Times New Roman" panose="02020603050405020304" pitchFamily="18" charset="0"/>
                <a:ea typeface="Calibri" panose="020F0502020204030204" pitchFamily="34" charset="0"/>
                <a:cs typeface="Times New Roman" panose="02020603050405020304" pitchFamily="18" charset="0"/>
              </a:rPr>
              <a:t>Registrar General-</a:t>
            </a:r>
            <a:r>
              <a:rPr lang="en-US" sz="1600" u="sng"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b="1" dirty="0">
                <a:effectLst/>
                <a:latin typeface="Times New Roman" panose="02020603050405020304" pitchFamily="18" charset="0"/>
                <a:ea typeface="Calibri" panose="020F0502020204030204" pitchFamily="34" charset="0"/>
                <a:cs typeface="Times New Roman" panose="02020603050405020304" pitchFamily="18" charset="0"/>
              </a:rPr>
              <a:t>S249(1</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and must comply with requirements of Children’s Court outlined under </a:t>
            </a:r>
            <a:r>
              <a:rPr lang="en-US" sz="1600" b="1" dirty="0">
                <a:effectLst/>
                <a:latin typeface="Times New Roman" panose="02020603050405020304" pitchFamily="18" charset="0"/>
                <a:ea typeface="Calibri" panose="020F0502020204030204" pitchFamily="34" charset="0"/>
                <a:cs typeface="Times New Roman" panose="02020603050405020304" pitchFamily="18" charset="0"/>
              </a:rPr>
              <a:t>(2)(1); </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failure to which the court will take its stance </a:t>
            </a:r>
            <a:r>
              <a:rPr lang="en-US" sz="1600" b="1" dirty="0">
                <a:effectLst/>
                <a:latin typeface="Times New Roman" panose="02020603050405020304" pitchFamily="18" charset="0"/>
                <a:ea typeface="Calibri" panose="020F0502020204030204" pitchFamily="34" charset="0"/>
                <a:cs typeface="Times New Roman" panose="02020603050405020304" pitchFamily="18" charset="0"/>
              </a:rPr>
              <a:t>(2)(1)(a)-(c)</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marR="0" algn="just">
              <a:lnSpc>
                <a:spcPct val="120000"/>
              </a:lnSpc>
              <a:spcBef>
                <a:spcPts val="0"/>
              </a:spcBef>
              <a:spcAft>
                <a:spcPts val="800"/>
              </a:spcAft>
            </a:pPr>
            <a:r>
              <a:rPr lang="en-US" sz="1600" b="1" dirty="0">
                <a:effectLst/>
                <a:latin typeface="Times New Roman" panose="02020603050405020304" pitchFamily="18" charset="0"/>
                <a:ea typeface="Calibri" panose="020F0502020204030204" pitchFamily="34" charset="0"/>
                <a:cs typeface="Times New Roman" panose="02020603050405020304" pitchFamily="18" charset="0"/>
              </a:rPr>
              <a:t>Subsection (3)</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provides for the words </a:t>
            </a:r>
            <a:r>
              <a:rPr lang="en-US" sz="1600" b="1" dirty="0">
                <a:effectLst/>
                <a:latin typeface="Times New Roman" panose="02020603050405020304" pitchFamily="18" charset="0"/>
                <a:ea typeface="Calibri" panose="020F0502020204030204" pitchFamily="34" charset="0"/>
                <a:cs typeface="Times New Roman" panose="02020603050405020304" pitchFamily="18" charset="0"/>
              </a:rPr>
              <a:t>‘Adopted’</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to be endorsed in the Adopted Child Register as well as Register of Births by Registrar General- (R.G) close to the name of a child who has never been subject of an order and whose identity is registered in the </a:t>
            </a:r>
            <a:r>
              <a:rPr lang="en-US" sz="1600" b="1" dirty="0">
                <a:effectLst/>
                <a:latin typeface="Times New Roman" panose="02020603050405020304" pitchFamily="18" charset="0"/>
                <a:ea typeface="Calibri" panose="020F0502020204030204" pitchFamily="34" charset="0"/>
                <a:cs typeface="Times New Roman" panose="02020603050405020304" pitchFamily="18" charset="0"/>
              </a:rPr>
              <a:t>Register of births</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certificate. However, if child has been subject to order, direction to R.G will be entry of words </a:t>
            </a:r>
            <a:r>
              <a:rPr lang="en-US" sz="1600" b="1" dirty="0" err="1">
                <a:effectLst/>
                <a:latin typeface="Times New Roman" panose="02020603050405020304" pitchFamily="18" charset="0"/>
                <a:ea typeface="Calibri" panose="020F0502020204030204" pitchFamily="34" charset="0"/>
                <a:cs typeface="Times New Roman" panose="02020603050405020304" pitchFamily="18" charset="0"/>
              </a:rPr>
              <a:t>‘Re</a:t>
            </a:r>
            <a:r>
              <a:rPr lang="en-US" sz="1600" b="1" dirty="0">
                <a:effectLst/>
                <a:latin typeface="Times New Roman" panose="02020603050405020304" pitchFamily="18" charset="0"/>
                <a:ea typeface="Calibri" panose="020F0502020204030204" pitchFamily="34" charset="0"/>
                <a:cs typeface="Times New Roman" panose="02020603050405020304" pitchFamily="18" charset="0"/>
              </a:rPr>
              <a:t>-Adopted’</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where the child’s name appears </a:t>
            </a:r>
            <a:r>
              <a:rPr lang="en-US" sz="1600" b="1" dirty="0">
                <a:effectLst/>
                <a:latin typeface="Times New Roman" panose="02020603050405020304" pitchFamily="18" charset="0"/>
                <a:ea typeface="Calibri" panose="020F0502020204030204" pitchFamily="34" charset="0"/>
                <a:cs typeface="Times New Roman" panose="02020603050405020304" pitchFamily="18" charset="0"/>
              </a:rPr>
              <a:t>Sub.S4</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marR="0" algn="just">
              <a:lnSpc>
                <a:spcPct val="120000"/>
              </a:lnSpc>
              <a:spcBef>
                <a:spcPts val="0"/>
              </a:spcBef>
              <a:spcAft>
                <a:spcPts val="80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Going forth; </a:t>
            </a:r>
            <a:r>
              <a:rPr lang="en-US" sz="1600" b="1" dirty="0">
                <a:effectLst/>
                <a:latin typeface="Times New Roman" panose="02020603050405020304" pitchFamily="18" charset="0"/>
                <a:ea typeface="Calibri" panose="020F0502020204030204" pitchFamily="34" charset="0"/>
                <a:cs typeface="Times New Roman" panose="02020603050405020304" pitchFamily="18" charset="0"/>
              </a:rPr>
              <a:t>S.S(5)</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 </a:t>
            </a:r>
            <a:r>
              <a:rPr lang="en-US" sz="1600" b="1" dirty="0">
                <a:effectLst/>
                <a:latin typeface="Times New Roman" panose="02020603050405020304" pitchFamily="18" charset="0"/>
                <a:ea typeface="Calibri" panose="020F0502020204030204" pitchFamily="34" charset="0"/>
                <a:cs typeface="Times New Roman" panose="02020603050405020304" pitchFamily="18" charset="0"/>
              </a:rPr>
              <a:t>Quashed</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adoption order or </a:t>
            </a:r>
            <a:r>
              <a:rPr lang="en-US" sz="1600" b="1" dirty="0">
                <a:effectLst/>
                <a:latin typeface="Times New Roman" panose="02020603050405020304" pitchFamily="18" charset="0"/>
                <a:ea typeface="Calibri" panose="020F0502020204030204" pitchFamily="34" charset="0"/>
                <a:cs typeface="Times New Roman" panose="02020603050405020304" pitchFamily="18" charset="0"/>
              </a:rPr>
              <a:t>Allowed </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appeal against order causes Children’s Court to direct R.G to cancel any entry in A.C.R and R.O.C.B effected in pursuance of adoption order. – ‘CAUSE’. </a:t>
            </a:r>
          </a:p>
          <a:p>
            <a:pPr marL="0" marR="0" algn="just">
              <a:lnSpc>
                <a:spcPct val="120000"/>
              </a:lnSpc>
              <a:spcBef>
                <a:spcPts val="0"/>
              </a:spcBef>
              <a:spcAft>
                <a:spcPts val="80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And finally </a:t>
            </a:r>
            <a:r>
              <a:rPr lang="en-US" sz="1600" b="1" dirty="0">
                <a:effectLst/>
                <a:latin typeface="Times New Roman" panose="02020603050405020304" pitchFamily="18" charset="0"/>
                <a:ea typeface="Calibri" panose="020F0502020204030204" pitchFamily="34" charset="0"/>
                <a:cs typeface="Times New Roman" panose="02020603050405020304" pitchFamily="18" charset="0"/>
              </a:rPr>
              <a:t>S.S(6), </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any Copies or Extracts arising from cancelled entries shall be deemed accurate: If the marking and cancellation are omitted in the register.</a:t>
            </a:r>
          </a:p>
          <a:p>
            <a:pPr marL="0" indent="0">
              <a:lnSpc>
                <a:spcPct val="120000"/>
              </a:lnSpc>
              <a:buNone/>
            </a:pPr>
            <a:endParaRPr lang="en-US" sz="16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20000"/>
              </a:lnSpc>
              <a:buNone/>
            </a:pPr>
            <a:endParaRPr lang="en-US"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148861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0AF1829-C003-D9F6-2AA2-45518D43D6F5}"/>
              </a:ext>
            </a:extLst>
          </p:cNvPr>
          <p:cNvSpPr>
            <a:spLocks noGrp="1"/>
          </p:cNvSpPr>
          <p:nvPr>
            <p:ph idx="1"/>
          </p:nvPr>
        </p:nvSpPr>
        <p:spPr>
          <a:xfrm>
            <a:off x="633704" y="345233"/>
            <a:ext cx="10681996" cy="6391469"/>
          </a:xfrm>
        </p:spPr>
        <p:txBody>
          <a:bodyPr>
            <a:normAutofit/>
          </a:bodyPr>
          <a:lstStyle/>
          <a:p>
            <a:pPr marL="0" marR="0" algn="just">
              <a:lnSpc>
                <a:spcPct val="150000"/>
              </a:lnSpc>
              <a:spcBef>
                <a:spcPts val="0"/>
              </a:spcBef>
              <a:spcAft>
                <a:spcPts val="80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S250(1):</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contained in the Adoption register also is a </a:t>
            </a:r>
            <a:r>
              <a:rPr lang="en-US" sz="1800" u="sng" dirty="0">
                <a:effectLst/>
                <a:latin typeface="Times New Roman" panose="02020603050405020304" pitchFamily="18" charset="0"/>
                <a:ea typeface="Calibri" panose="020F0502020204030204" pitchFamily="34" charset="0"/>
                <a:cs typeface="Times New Roman" panose="02020603050405020304" pitchFamily="18" charset="0"/>
              </a:rPr>
              <a:t>List, particulars and Details belonging to all adopted children under this act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kept and maintained by R.G. The details shall include those outlined in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S.S(2). Following S.S(3),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outlined is persons</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i="1" u="sng" dirty="0">
                <a:effectLst/>
                <a:latin typeface="Times New Roman" panose="02020603050405020304" pitchFamily="18" charset="0"/>
                <a:ea typeface="Calibri" panose="020F0502020204030204" pitchFamily="34" charset="0"/>
                <a:cs typeface="Times New Roman" panose="02020603050405020304" pitchFamily="18" charset="0"/>
              </a:rPr>
              <a:t>Who can access the information contained in the Adopted Child Register</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These details shall be open for inspection to those listed in S.S(3) during ‘Normal-Office-Hours upon payment of a Fee’ and with permission from R.G; S.S(4).</a:t>
            </a:r>
          </a:p>
          <a:p>
            <a:pPr marL="0" marR="0" indent="0" algn="just">
              <a:lnSpc>
                <a:spcPct val="150000"/>
              </a:lnSpc>
              <a:spcBef>
                <a:spcPts val="0"/>
              </a:spcBef>
              <a:spcAft>
                <a:spcPts val="80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Thus, a CERTIFIED extract of an Adoption Order from the Adopted Child Register containing Seal/Stamp of The R.G shall be received in Evidence without further proof, considering it to be so issued as the case unless the contrary is proven. (Summary: during proceedings, a certified extract of the adoption order under seal or stamp of the registrar-general is enough proof of evidence, inter alia, unless the contrary is proven;) S.S(5).</a:t>
            </a:r>
          </a:p>
          <a:p>
            <a:pPr marL="0" marR="0" indent="0" algn="just">
              <a:lnSpc>
                <a:spcPct val="150000"/>
              </a:lnSpc>
              <a:spcBef>
                <a:spcPts val="0"/>
              </a:spcBef>
              <a:spcAft>
                <a:spcPts val="80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However, upon Application by any person referred to in S.S(3), The R.G can issue a Certified Extract from Adopted Child Register following payment of a fee.</a:t>
            </a:r>
          </a:p>
          <a:p>
            <a:pPr marL="0" marR="0" indent="0" algn="just">
              <a:lnSpc>
                <a:spcPct val="150000"/>
              </a:lnSpc>
              <a:spcBef>
                <a:spcPts val="0"/>
              </a:spcBef>
              <a:spcAft>
                <a:spcPts val="800"/>
              </a:spcAft>
              <a:buNone/>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*On a final Note, S251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allows for R.G to keep all other registers necessary to record and trace the connection between entry in R.O.B indicated ‘Adopted’ as well as corresponding entry in A.C.R which are not open to public inspection unless under the order of The Children’s Court.</a:t>
            </a:r>
          </a:p>
          <a:p>
            <a:pPr marL="0" marR="0" algn="just">
              <a:lnSpc>
                <a:spcPct val="150000"/>
              </a:lnSpc>
              <a:spcBef>
                <a:spcPts val="0"/>
              </a:spcBef>
              <a:spcAft>
                <a:spcPts val="800"/>
              </a:spcAft>
            </a:pP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50000"/>
              </a:lnSpc>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76850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732FE5B-B99B-6516-05CE-BA36FCA69F74}"/>
              </a:ext>
            </a:extLst>
          </p:cNvPr>
          <p:cNvSpPr>
            <a:spLocks noGrp="1"/>
          </p:cNvSpPr>
          <p:nvPr>
            <p:ph idx="1"/>
          </p:nvPr>
        </p:nvSpPr>
        <p:spPr>
          <a:xfrm>
            <a:off x="838200" y="192767"/>
            <a:ext cx="10515600" cy="6665233"/>
          </a:xfrm>
        </p:spPr>
        <p:txBody>
          <a:bodyPr>
            <a:normAutofit/>
          </a:bodyPr>
          <a:lstStyle/>
          <a:p>
            <a:pPr marL="0" indent="0">
              <a:lnSpc>
                <a:spcPct val="150000"/>
              </a:lnSpc>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Amendments to Register;</a:t>
            </a:r>
          </a:p>
          <a:p>
            <a:pPr marL="0" marR="0" indent="0" algn="just">
              <a:lnSpc>
                <a:spcPct val="150000"/>
              </a:lnSpc>
              <a:spcBef>
                <a:spcPts val="0"/>
              </a:spcBef>
              <a:spcAft>
                <a:spcPts val="800"/>
              </a:spcAft>
              <a:buNone/>
            </a:pPr>
            <a:endParaRPr lang="en-US" sz="18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50000"/>
              </a:lnSpc>
              <a:spcBef>
                <a:spcPts val="0"/>
              </a:spcBef>
              <a:spcAft>
                <a:spcPts val="800"/>
              </a:spcAft>
              <a:buNone/>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NOTE: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Here, we shall compare the provisions of The Adoption Act Cap 54 Of The Laws of Zambia to those of The Children’s Code Act respectively.</a:t>
            </a:r>
          </a:p>
          <a:p>
            <a:pPr marR="0" lvl="0" algn="just">
              <a:lnSpc>
                <a:spcPct val="150000"/>
              </a:lnSpc>
              <a:spcBef>
                <a:spcPts val="0"/>
              </a:spcBef>
              <a:spcAft>
                <a:spcPts val="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S250(5) Children’s Code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where during proceedings, a certified extract of the </a:t>
            </a:r>
            <a:r>
              <a:rPr lang="en-US" sz="1800" u="sng" dirty="0">
                <a:effectLst/>
                <a:latin typeface="Times New Roman" panose="02020603050405020304" pitchFamily="18" charset="0"/>
                <a:ea typeface="Calibri" panose="020F0502020204030204" pitchFamily="34" charset="0"/>
                <a:cs typeface="Times New Roman" panose="02020603050405020304" pitchFamily="18" charset="0"/>
              </a:rPr>
              <a:t>adoption order</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under seal or stamp of the registrar-general </a:t>
            </a:r>
            <a:r>
              <a:rPr lang="en-US" sz="1800" u="sng" dirty="0">
                <a:effectLst/>
                <a:latin typeface="Times New Roman" panose="02020603050405020304" pitchFamily="18" charset="0"/>
                <a:ea typeface="Calibri" panose="020F0502020204030204" pitchFamily="34" charset="0"/>
                <a:cs typeface="Times New Roman" panose="02020603050405020304" pitchFamily="18" charset="0"/>
              </a:rPr>
              <a:t>is enough proof of evidence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inter alia, unless the contrary is proven; where as prior to this Act, this evidence was accompanied by a record of the date or country of birth (as if copy were a certified copy in the entry of birth and death register.)-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S11(2) of The Adoption Act.</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R="0" lvl="0" algn="just">
              <a:lnSpc>
                <a:spcPct val="150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Adoption Act S11(3) where every person was entitled to have access to the search index upon payment of a fee, contrasted from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S250(3) of The Children’s Code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which leaves this search open only to persons listed in this subsection and upon payment of a fee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S250(4) C.C.</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R="0" lvl="0" algn="just">
              <a:lnSpc>
                <a:spcPct val="150000"/>
              </a:lnSpc>
              <a:spcBef>
                <a:spcPts val="0"/>
              </a:spcBef>
              <a:spcAft>
                <a:spcPts val="80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S251 C.C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allows for R.G to keep all other registers necessary to record and trace the connection between entry in R.O.B indicated ‘Adopted’ as well as corresponding entry in A.C.R which are not open to public inspection unless under the order of The Children’s Court. Whereas, such order under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S11(4) of The Adoption Act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such order was granted by The High Court.</a:t>
            </a:r>
          </a:p>
          <a:p>
            <a:pPr marL="0" indent="0">
              <a:lnSpc>
                <a:spcPct val="150000"/>
              </a:lnSpc>
              <a:buNone/>
            </a:pP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50000"/>
              </a:lnSpc>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906971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EC54FF4-BAFE-3AFB-7F8A-400927E2CDB5}"/>
              </a:ext>
            </a:extLst>
          </p:cNvPr>
          <p:cNvSpPr>
            <a:spLocks noGrp="1"/>
          </p:cNvSpPr>
          <p:nvPr>
            <p:ph idx="1"/>
          </p:nvPr>
        </p:nvSpPr>
        <p:spPr>
          <a:xfrm>
            <a:off x="642257" y="110379"/>
            <a:ext cx="10515600" cy="6637242"/>
          </a:xfrm>
        </p:spPr>
        <p:txBody>
          <a:bodyPr>
            <a:noAutofit/>
          </a:bodyPr>
          <a:lstStyle/>
          <a:p>
            <a:pPr marL="0" indent="0">
              <a:lnSpc>
                <a:spcPct val="100000"/>
              </a:lnSpc>
              <a:buNone/>
            </a:pPr>
            <a:r>
              <a:rPr lang="en-US" sz="1500" b="1" dirty="0">
                <a:effectLst/>
                <a:latin typeface="Times New Roman" panose="02020603050405020304" pitchFamily="18" charset="0"/>
                <a:ea typeface="Times New Roman" panose="02020603050405020304" pitchFamily="18" charset="0"/>
                <a:cs typeface="Times New Roman" panose="02020603050405020304" pitchFamily="18" charset="0"/>
              </a:rPr>
              <a:t>INTER COUNTRY ADOPTION (INTERNATIONAL ADOPTION);</a:t>
            </a:r>
          </a:p>
          <a:p>
            <a:pPr marL="0" marR="0" indent="0">
              <a:lnSpc>
                <a:spcPct val="100000"/>
              </a:lnSpc>
              <a:spcBef>
                <a:spcPts val="0"/>
              </a:spcBef>
              <a:spcAft>
                <a:spcPts val="0"/>
              </a:spcAft>
              <a:buNone/>
            </a:pPr>
            <a:r>
              <a:rPr lang="en-US" sz="1500" dirty="0">
                <a:effectLst/>
                <a:latin typeface="Times New Roman" panose="02020603050405020304" pitchFamily="18" charset="0"/>
                <a:ea typeface="Times New Roman" panose="02020603050405020304" pitchFamily="18" charset="0"/>
                <a:cs typeface="Times New Roman" panose="02020603050405020304" pitchFamily="18" charset="0"/>
              </a:rPr>
              <a:t>This is the adoption of a child from another country rather than your own.</a:t>
            </a:r>
          </a:p>
          <a:p>
            <a:pPr marL="0" marR="0" indent="0">
              <a:lnSpc>
                <a:spcPct val="100000"/>
              </a:lnSpc>
              <a:spcBef>
                <a:spcPts val="0"/>
              </a:spcBef>
              <a:spcAft>
                <a:spcPts val="0"/>
              </a:spcAft>
              <a:buNone/>
            </a:pPr>
            <a:endParaRPr lang="en-US" sz="15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indent="0">
              <a:lnSpc>
                <a:spcPct val="100000"/>
              </a:lnSpc>
              <a:spcBef>
                <a:spcPts val="0"/>
              </a:spcBef>
              <a:spcAft>
                <a:spcPts val="0"/>
              </a:spcAft>
              <a:buNone/>
            </a:pPr>
            <a:r>
              <a:rPr lang="en-US" sz="1500" b="1" dirty="0">
                <a:effectLst/>
                <a:latin typeface="Times New Roman" panose="02020603050405020304" pitchFamily="18" charset="0"/>
                <a:ea typeface="Times New Roman" panose="02020603050405020304" pitchFamily="18" charset="0"/>
                <a:cs typeface="Times New Roman" panose="02020603050405020304" pitchFamily="18" charset="0"/>
              </a:rPr>
              <a:t>Section 221 of the Children’s code Act </a:t>
            </a:r>
            <a:r>
              <a:rPr lang="en-US" sz="1500" dirty="0">
                <a:effectLst/>
                <a:latin typeface="Times New Roman" panose="02020603050405020304" pitchFamily="18" charset="0"/>
                <a:ea typeface="Times New Roman" panose="02020603050405020304" pitchFamily="18" charset="0"/>
                <a:cs typeface="Times New Roman" panose="02020603050405020304" pitchFamily="18" charset="0"/>
              </a:rPr>
              <a:t>provides for the people who are eligible to adopt a child outside their own country that is , a non resident in another country ,two spouses who jointly who are residents in another state and  it can either be that one is a citizen and the other is not a citizen or both can be citizen subjects to </a:t>
            </a:r>
            <a:r>
              <a:rPr lang="en-US" sz="1500" b="1" dirty="0">
                <a:effectLst/>
                <a:latin typeface="Times New Roman" panose="02020603050405020304" pitchFamily="18" charset="0"/>
                <a:ea typeface="Times New Roman" panose="02020603050405020304" pitchFamily="18" charset="0"/>
                <a:cs typeface="Times New Roman" panose="02020603050405020304" pitchFamily="18" charset="0"/>
              </a:rPr>
              <a:t>section 200.</a:t>
            </a:r>
          </a:p>
          <a:p>
            <a:pPr marL="0" marR="0" indent="0">
              <a:lnSpc>
                <a:spcPct val="100000"/>
              </a:lnSpc>
              <a:spcBef>
                <a:spcPts val="0"/>
              </a:spcBef>
              <a:spcAft>
                <a:spcPts val="0"/>
              </a:spcAft>
              <a:buNone/>
            </a:pPr>
            <a:endParaRPr lang="en-US" sz="15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indent="0">
              <a:lnSpc>
                <a:spcPct val="100000"/>
              </a:lnSpc>
              <a:spcBef>
                <a:spcPts val="0"/>
              </a:spcBef>
              <a:spcAft>
                <a:spcPts val="0"/>
              </a:spcAft>
              <a:buNone/>
            </a:pPr>
            <a:r>
              <a:rPr lang="en-US" sz="1500" b="1" dirty="0">
                <a:effectLst/>
                <a:latin typeface="Times New Roman" panose="02020603050405020304" pitchFamily="18" charset="0"/>
                <a:ea typeface="Times New Roman" panose="02020603050405020304" pitchFamily="18" charset="0"/>
                <a:cs typeface="Times New Roman" panose="02020603050405020304" pitchFamily="18" charset="0"/>
              </a:rPr>
              <a:t>Section 222 </a:t>
            </a:r>
            <a:r>
              <a:rPr lang="en-US" sz="1500" dirty="0">
                <a:effectLst/>
                <a:latin typeface="Times New Roman" panose="02020603050405020304" pitchFamily="18" charset="0"/>
                <a:ea typeface="Times New Roman" panose="02020603050405020304" pitchFamily="18" charset="0"/>
                <a:cs typeface="Times New Roman" panose="02020603050405020304" pitchFamily="18" charset="0"/>
              </a:rPr>
              <a:t>provides that any resident who wants to adopt a child need to apply to the central authority of the receiving state and if the central authority is satisfied that the person qualifies to adopt a child the central authority will then prepare a report on the prospective parent .</a:t>
            </a:r>
          </a:p>
          <a:p>
            <a:pPr marL="0" marR="0" indent="0">
              <a:lnSpc>
                <a:spcPct val="100000"/>
              </a:lnSpc>
              <a:spcBef>
                <a:spcPts val="0"/>
              </a:spcBef>
              <a:spcAft>
                <a:spcPts val="0"/>
              </a:spcAft>
              <a:buNone/>
            </a:pPr>
            <a:endParaRPr lang="en-US" sz="15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indent="0">
              <a:lnSpc>
                <a:spcPct val="100000"/>
              </a:lnSpc>
              <a:spcBef>
                <a:spcPts val="0"/>
              </a:spcBef>
              <a:spcAft>
                <a:spcPts val="0"/>
              </a:spcAft>
              <a:buNone/>
            </a:pPr>
            <a:r>
              <a:rPr lang="en-US" sz="1500" dirty="0">
                <a:effectLst/>
                <a:latin typeface="Times New Roman" panose="02020603050405020304" pitchFamily="18" charset="0"/>
                <a:ea typeface="Times New Roman" panose="02020603050405020304" pitchFamily="18" charset="0"/>
                <a:cs typeface="Times New Roman" panose="02020603050405020304" pitchFamily="18" charset="0"/>
              </a:rPr>
              <a:t>It further provides that the director of social welfare determines </a:t>
            </a:r>
            <a:r>
              <a:rPr lang="en-US" sz="1500" dirty="0" err="1">
                <a:effectLst/>
                <a:latin typeface="Times New Roman" panose="02020603050405020304" pitchFamily="18" charset="0"/>
                <a:ea typeface="Times New Roman" panose="02020603050405020304" pitchFamily="18" charset="0"/>
                <a:cs typeface="Times New Roman" panose="02020603050405020304" pitchFamily="18" charset="0"/>
              </a:rPr>
              <a:t>wether</a:t>
            </a:r>
            <a:r>
              <a:rPr lang="en-US" sz="1500" dirty="0">
                <a:effectLst/>
                <a:latin typeface="Times New Roman" panose="02020603050405020304" pitchFamily="18" charset="0"/>
                <a:ea typeface="Times New Roman" panose="02020603050405020304" pitchFamily="18" charset="0"/>
                <a:cs typeface="Times New Roman" panose="02020603050405020304" pitchFamily="18" charset="0"/>
              </a:rPr>
              <a:t> the child is ready for adoption or not and later match the child with the respective parents and also appoint a child welfare inspector to manage the procedure relating to this matter.</a:t>
            </a:r>
          </a:p>
          <a:p>
            <a:pPr marL="0" marR="0">
              <a:lnSpc>
                <a:spcPct val="100000"/>
              </a:lnSpc>
              <a:spcBef>
                <a:spcPts val="0"/>
              </a:spcBef>
              <a:spcAft>
                <a:spcPts val="0"/>
              </a:spcAft>
            </a:pPr>
            <a:endParaRPr lang="en-US" sz="15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indent="0">
              <a:lnSpc>
                <a:spcPct val="100000"/>
              </a:lnSpc>
              <a:spcBef>
                <a:spcPts val="0"/>
              </a:spcBef>
              <a:spcAft>
                <a:spcPts val="0"/>
              </a:spcAft>
              <a:buNone/>
            </a:pPr>
            <a:r>
              <a:rPr lang="en-US" sz="1500" dirty="0">
                <a:effectLst/>
                <a:latin typeface="Times New Roman" panose="02020603050405020304" pitchFamily="18" charset="0"/>
                <a:ea typeface="Times New Roman" panose="02020603050405020304" pitchFamily="18" charset="0"/>
                <a:cs typeface="Times New Roman" panose="02020603050405020304" pitchFamily="18" charset="0"/>
              </a:rPr>
              <a:t>And where the child is ready up for adoption, if the parents are still alive there is need to obtain consent, ensure that the child’s guardian or parents having parental responsibility for the child are counseled on the effect of adoption. The consent which is obtained from the parents need not be fraudulent, cohesion undue influence or duress.</a:t>
            </a:r>
          </a:p>
          <a:p>
            <a:pPr marL="0" marR="0" indent="0">
              <a:lnSpc>
                <a:spcPct val="100000"/>
              </a:lnSpc>
              <a:spcBef>
                <a:spcPts val="0"/>
              </a:spcBef>
              <a:spcAft>
                <a:spcPts val="0"/>
              </a:spcAft>
              <a:buNone/>
            </a:pPr>
            <a:endParaRPr lang="en-US" sz="15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indent="0">
              <a:lnSpc>
                <a:spcPct val="100000"/>
              </a:lnSpc>
              <a:spcBef>
                <a:spcPts val="0"/>
              </a:spcBef>
              <a:spcAft>
                <a:spcPts val="0"/>
              </a:spcAft>
              <a:buNone/>
            </a:pPr>
            <a:r>
              <a:rPr lang="en-US" sz="1500" dirty="0">
                <a:effectLst/>
                <a:latin typeface="Times New Roman" panose="02020603050405020304" pitchFamily="18" charset="0"/>
                <a:ea typeface="Times New Roman" panose="02020603050405020304" pitchFamily="18" charset="0"/>
                <a:cs typeface="Times New Roman" panose="02020603050405020304" pitchFamily="18" charset="0"/>
              </a:rPr>
              <a:t>Section 222 further provides that, the child’s welfare inspector managing this whole process should make a written report to the director of social welfare of which should contain all the details of the parents intending to adopt a child and all the details of the child and circumstances surrounding the child, he should also prepare a report to attach proof that all the necessary formalities are obtained.</a:t>
            </a:r>
          </a:p>
          <a:p>
            <a:pPr marL="0" marR="0">
              <a:lnSpc>
                <a:spcPct val="100000"/>
              </a:lnSpc>
              <a:spcBef>
                <a:spcPts val="0"/>
              </a:spcBef>
              <a:spcAft>
                <a:spcPts val="0"/>
              </a:spcAft>
            </a:pPr>
            <a:endParaRPr lang="en-US" sz="15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indent="0">
              <a:lnSpc>
                <a:spcPct val="100000"/>
              </a:lnSpc>
              <a:spcBef>
                <a:spcPts val="0"/>
              </a:spcBef>
              <a:spcAft>
                <a:spcPts val="0"/>
              </a:spcAft>
              <a:buNone/>
            </a:pPr>
            <a:r>
              <a:rPr lang="en-US" sz="1500" dirty="0">
                <a:effectLst/>
                <a:latin typeface="Times New Roman" panose="02020603050405020304" pitchFamily="18" charset="0"/>
                <a:ea typeface="Times New Roman" panose="02020603050405020304" pitchFamily="18" charset="0"/>
                <a:cs typeface="Times New Roman" panose="02020603050405020304" pitchFamily="18" charset="0"/>
              </a:rPr>
              <a:t>Finally after meeting all the requirements, the respective parents shall travel to the republic to meet the child and the child shall be introduced by the child welfare inspector for a period of thirty days through face to face for the purpose of initial bonding.</a:t>
            </a:r>
          </a:p>
          <a:p>
            <a:pPr marL="0" marR="0" indent="0">
              <a:lnSpc>
                <a:spcPct val="100000"/>
              </a:lnSpc>
              <a:spcBef>
                <a:spcPts val="0"/>
              </a:spcBef>
              <a:spcAft>
                <a:spcPts val="0"/>
              </a:spcAft>
              <a:buNone/>
            </a:pPr>
            <a:endParaRPr lang="en-US" sz="1500" dirty="0">
              <a:latin typeface="Times New Roman" panose="02020603050405020304" pitchFamily="18" charset="0"/>
              <a:ea typeface="Times New Roman" panose="02020603050405020304" pitchFamily="18" charset="0"/>
              <a:cs typeface="Times New Roman" panose="02020603050405020304" pitchFamily="18" charset="0"/>
            </a:endParaRPr>
          </a:p>
          <a:p>
            <a:pPr marL="0" marR="0" indent="0">
              <a:lnSpc>
                <a:spcPct val="100000"/>
              </a:lnSpc>
              <a:spcBef>
                <a:spcPts val="0"/>
              </a:spcBef>
              <a:spcAft>
                <a:spcPts val="0"/>
              </a:spcAft>
              <a:buNone/>
            </a:pPr>
            <a:r>
              <a:rPr lang="en-US" sz="1500" dirty="0">
                <a:effectLst/>
                <a:latin typeface="Times New Roman" panose="02020603050405020304" pitchFamily="18" charset="0"/>
                <a:ea typeface="Times New Roman" panose="02020603050405020304" pitchFamily="18" charset="0"/>
                <a:cs typeface="Times New Roman" panose="02020603050405020304" pitchFamily="18" charset="0"/>
              </a:rPr>
              <a:t>After the completion of the face to face visitation the child welfare commissioner shall place the child in the care of the prospective parents for the period of sixty days before the date of application to the court on receipt of supervision order from the children’s court there after, the director of the social welfare shall , before placing the child with the prospective parents, ensure that the provisions of </a:t>
            </a:r>
            <a:r>
              <a:rPr lang="en-US" sz="1500" b="1" dirty="0">
                <a:effectLst/>
                <a:latin typeface="Times New Roman" panose="02020603050405020304" pitchFamily="18" charset="0"/>
                <a:ea typeface="Times New Roman" panose="02020603050405020304" pitchFamily="18" charset="0"/>
                <a:cs typeface="Times New Roman" panose="02020603050405020304" pitchFamily="18" charset="0"/>
              </a:rPr>
              <a:t>section 202 </a:t>
            </a:r>
            <a:r>
              <a:rPr lang="en-US" sz="1500" dirty="0">
                <a:effectLst/>
                <a:latin typeface="Times New Roman" panose="02020603050405020304" pitchFamily="18" charset="0"/>
                <a:ea typeface="Times New Roman" panose="02020603050405020304" pitchFamily="18" charset="0"/>
                <a:cs typeface="Times New Roman" panose="02020603050405020304" pitchFamily="18" charset="0"/>
              </a:rPr>
              <a:t>are complied with..</a:t>
            </a:r>
          </a:p>
          <a:p>
            <a:pPr marL="0" indent="0">
              <a:lnSpc>
                <a:spcPct val="100000"/>
              </a:lnSpc>
              <a:buNone/>
            </a:pPr>
            <a:endParaRPr lang="en-US" sz="15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nSpc>
                <a:spcPct val="100000"/>
              </a:lnSpc>
              <a:buNone/>
            </a:pPr>
            <a:endParaRPr lang="en-US" sz="15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04261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FBA46B-33B6-E85B-2CAB-795897553619}"/>
              </a:ext>
            </a:extLst>
          </p:cNvPr>
          <p:cNvSpPr>
            <a:spLocks noGrp="1"/>
          </p:cNvSpPr>
          <p:nvPr>
            <p:ph type="title"/>
          </p:nvPr>
        </p:nvSpPr>
        <p:spPr>
          <a:xfrm>
            <a:off x="996820" y="1960660"/>
            <a:ext cx="10515600" cy="1325563"/>
          </a:xfrm>
        </p:spPr>
        <p:txBody>
          <a:bodyPr/>
          <a:lstStyle/>
          <a:p>
            <a:pPr algn="ctr"/>
            <a:r>
              <a:rPr lang="en-US" dirty="0">
                <a:latin typeface="Times New Roman" panose="02020603050405020304" pitchFamily="18" charset="0"/>
                <a:cs typeface="Times New Roman" panose="02020603050405020304" pitchFamily="18" charset="0"/>
              </a:rPr>
              <a:t>THANK YOU &lt;3</a:t>
            </a:r>
          </a:p>
        </p:txBody>
      </p:sp>
    </p:spTree>
    <p:extLst>
      <p:ext uri="{BB962C8B-B14F-4D97-AF65-F5344CB8AC3E}">
        <p14:creationId xmlns:p14="http://schemas.microsoft.com/office/powerpoint/2010/main" val="41673900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5923338-8C68-1E65-35FE-937D8AC85F07}"/>
              </a:ext>
            </a:extLst>
          </p:cNvPr>
          <p:cNvSpPr>
            <a:spLocks noGrp="1"/>
          </p:cNvSpPr>
          <p:nvPr>
            <p:ph idx="1"/>
          </p:nvPr>
        </p:nvSpPr>
        <p:spPr>
          <a:xfrm>
            <a:off x="428139" y="295630"/>
            <a:ext cx="11636342" cy="6692997"/>
          </a:xfrm>
        </p:spPr>
        <p:txBody>
          <a:bodyPr>
            <a:noAutofit/>
          </a:bodyPr>
          <a:lstStyle/>
          <a:p>
            <a:pPr marL="0" indent="0">
              <a:lnSpc>
                <a:spcPct val="100000"/>
              </a:lnSpc>
              <a:buNone/>
            </a:pPr>
            <a:r>
              <a:rPr lang="en-US" sz="1600" b="1" dirty="0">
                <a:latin typeface="Times New Roman" panose="02020603050405020304" pitchFamily="18" charset="0"/>
                <a:cs typeface="Times New Roman" panose="02020603050405020304" pitchFamily="18" charset="0"/>
              </a:rPr>
              <a:t>OPEN ADOPTION;</a:t>
            </a:r>
          </a:p>
          <a:p>
            <a:pPr marL="0" indent="0">
              <a:lnSpc>
                <a:spcPct val="100000"/>
              </a:lnSpc>
              <a:buNone/>
            </a:pPr>
            <a:r>
              <a:rPr lang="en-US" sz="1600" b="1" dirty="0">
                <a:latin typeface="Times New Roman" panose="02020603050405020304" pitchFamily="18" charset="0"/>
                <a:cs typeface="Times New Roman" panose="02020603050405020304" pitchFamily="18" charset="0"/>
              </a:rPr>
              <a:t> (S198 (2,3,5))</a:t>
            </a:r>
          </a:p>
          <a:p>
            <a:pPr>
              <a:lnSpc>
                <a:spcPct val="100000"/>
              </a:lnSpc>
            </a:pPr>
            <a:r>
              <a:rPr lang="en-US" sz="1600" dirty="0">
                <a:latin typeface="Times New Roman" panose="02020603050405020304" pitchFamily="18" charset="0"/>
                <a:cs typeface="Times New Roman" panose="02020603050405020304" pitchFamily="18" charset="0"/>
              </a:rPr>
              <a:t>Some of the characteristics of an adoption include;</a:t>
            </a:r>
          </a:p>
          <a:p>
            <a:pPr>
              <a:lnSpc>
                <a:spcPct val="100000"/>
              </a:lnSpc>
            </a:pPr>
            <a:r>
              <a:rPr lang="en-US" sz="1600" dirty="0">
                <a:latin typeface="Times New Roman" panose="02020603050405020304" pitchFamily="18" charset="0"/>
                <a:cs typeface="Times New Roman" panose="02020603050405020304" pitchFamily="18" charset="0"/>
              </a:rPr>
              <a:t>Adoptive parent, in consultation with the parent/ guardian, can change the name of the child.</a:t>
            </a:r>
          </a:p>
          <a:p>
            <a:pPr>
              <a:lnSpc>
                <a:spcPct val="100000"/>
              </a:lnSpc>
            </a:pPr>
            <a:r>
              <a:rPr lang="en-US" sz="1600" dirty="0">
                <a:latin typeface="Times New Roman" panose="02020603050405020304" pitchFamily="18" charset="0"/>
                <a:cs typeface="Times New Roman" panose="02020603050405020304" pitchFamily="18" charset="0"/>
              </a:rPr>
              <a:t>The link between the child and the child's family of origin shall be maintained.</a:t>
            </a:r>
          </a:p>
          <a:p>
            <a:pPr>
              <a:lnSpc>
                <a:spcPct val="100000"/>
              </a:lnSpc>
            </a:pPr>
            <a:r>
              <a:rPr lang="en-US" sz="1600" dirty="0">
                <a:latin typeface="Times New Roman" panose="02020603050405020304" pitchFamily="18" charset="0"/>
                <a:cs typeface="Times New Roman" panose="02020603050405020304" pitchFamily="18" charset="0"/>
              </a:rPr>
              <a:t>Adoptive child receives inheritance from both the adoptive parents and the family of origin.</a:t>
            </a:r>
          </a:p>
          <a:p>
            <a:pPr marL="0" indent="0">
              <a:lnSpc>
                <a:spcPct val="100000"/>
              </a:lnSpc>
              <a:buNone/>
            </a:pPr>
            <a:r>
              <a:rPr lang="en-US" sz="1600" dirty="0">
                <a:latin typeface="Times New Roman" panose="02020603050405020304" pitchFamily="18" charset="0"/>
                <a:cs typeface="Times New Roman" panose="02020603050405020304" pitchFamily="18" charset="0"/>
              </a:rPr>
              <a:t>Furthermore, </a:t>
            </a:r>
            <a:r>
              <a:rPr lang="en-US" sz="1600" b="1" dirty="0">
                <a:latin typeface="Times New Roman" panose="02020603050405020304" pitchFamily="18" charset="0"/>
                <a:cs typeface="Times New Roman" panose="02020603050405020304" pitchFamily="18" charset="0"/>
              </a:rPr>
              <a:t>subsection 3 </a:t>
            </a:r>
            <a:r>
              <a:rPr lang="en-US" sz="1600" dirty="0">
                <a:latin typeface="Times New Roman" panose="02020603050405020304" pitchFamily="18" charset="0"/>
                <a:cs typeface="Times New Roman" panose="02020603050405020304" pitchFamily="18" charset="0"/>
              </a:rPr>
              <a:t>provides for a </a:t>
            </a:r>
            <a:r>
              <a:rPr lang="en-US" sz="1600" b="1" dirty="0">
                <a:latin typeface="Times New Roman" panose="02020603050405020304" pitchFamily="18" charset="0"/>
                <a:cs typeface="Times New Roman" panose="02020603050405020304" pitchFamily="18" charset="0"/>
              </a:rPr>
              <a:t>post-adoption agreement </a:t>
            </a:r>
            <a:r>
              <a:rPr lang="en-US" sz="1600" dirty="0">
                <a:latin typeface="Times New Roman" panose="02020603050405020304" pitchFamily="18" charset="0"/>
                <a:cs typeface="Times New Roman" panose="02020603050405020304" pitchFamily="18" charset="0"/>
              </a:rPr>
              <a:t>which can be entered by the parent/guardian of the child and the adoptive parent of the child. </a:t>
            </a:r>
          </a:p>
          <a:p>
            <a:pPr marL="0" indent="0">
              <a:lnSpc>
                <a:spcPct val="100000"/>
              </a:lnSpc>
              <a:buNone/>
            </a:pPr>
            <a:r>
              <a:rPr lang="en-US" sz="1600" dirty="0">
                <a:latin typeface="Times New Roman" panose="02020603050405020304" pitchFamily="18" charset="0"/>
                <a:cs typeface="Times New Roman" panose="02020603050405020304" pitchFamily="18" charset="0"/>
              </a:rPr>
              <a:t>The post- adoption agreement provides for;</a:t>
            </a:r>
          </a:p>
          <a:p>
            <a:pPr>
              <a:lnSpc>
                <a:spcPct val="100000"/>
              </a:lnSpc>
            </a:pPr>
            <a:r>
              <a:rPr lang="en-US" sz="1600" dirty="0">
                <a:latin typeface="Times New Roman" panose="02020603050405020304" pitchFamily="18" charset="0"/>
                <a:cs typeface="Times New Roman" panose="02020603050405020304" pitchFamily="18" charset="0"/>
              </a:rPr>
              <a:t>Communication and visitation between the child and the parent/ guardian concerned, or any other person that may be stipulated in the agreement</a:t>
            </a:r>
          </a:p>
          <a:p>
            <a:pPr>
              <a:lnSpc>
                <a:spcPct val="100000"/>
              </a:lnSpc>
            </a:pPr>
            <a:r>
              <a:rPr lang="en-US" sz="1600" dirty="0">
                <a:latin typeface="Times New Roman" panose="02020603050405020304" pitchFamily="18" charset="0"/>
                <a:cs typeface="Times New Roman" panose="02020603050405020304" pitchFamily="18" charset="0"/>
              </a:rPr>
              <a:t>The provision of information; medical information of the child after the application for adoption is granted.</a:t>
            </a:r>
          </a:p>
          <a:p>
            <a:pPr marL="0" indent="0">
              <a:lnSpc>
                <a:spcPct val="100000"/>
              </a:lnSpc>
              <a:buNone/>
            </a:pPr>
            <a:r>
              <a:rPr lang="en-US" sz="1600" dirty="0">
                <a:latin typeface="Times New Roman" panose="02020603050405020304" pitchFamily="18" charset="0"/>
                <a:cs typeface="Times New Roman" panose="02020603050405020304" pitchFamily="18" charset="0"/>
              </a:rPr>
              <a:t> The post- adoption agreement:</a:t>
            </a:r>
          </a:p>
          <a:p>
            <a:pPr marL="0" indent="0">
              <a:lnSpc>
                <a:spcPct val="100000"/>
              </a:lnSpc>
              <a:buNone/>
            </a:pPr>
            <a:r>
              <a:rPr lang="en-US" sz="1600" dirty="0">
                <a:latin typeface="Times New Roman" panose="02020603050405020304" pitchFamily="18" charset="0"/>
                <a:cs typeface="Times New Roman" panose="02020603050405020304" pitchFamily="18" charset="0"/>
              </a:rPr>
              <a:t>Takes effect on the date that the adoption order Is granted; and it may be amended or terminated by an order of the </a:t>
            </a:r>
            <a:r>
              <a:rPr lang="en-US" sz="1600" dirty="0" err="1">
                <a:latin typeface="Times New Roman" panose="02020603050405020304" pitchFamily="18" charset="0"/>
                <a:cs typeface="Times New Roman" panose="02020603050405020304" pitchFamily="18" charset="0"/>
              </a:rPr>
              <a:t>childrens</a:t>
            </a:r>
            <a:r>
              <a:rPr lang="en-US" sz="1600" dirty="0">
                <a:latin typeface="Times New Roman" panose="02020603050405020304" pitchFamily="18" charset="0"/>
                <a:cs typeface="Times New Roman" panose="02020603050405020304" pitchFamily="18" charset="0"/>
              </a:rPr>
              <a:t> court on application-</a:t>
            </a:r>
          </a:p>
          <a:p>
            <a:pPr>
              <a:lnSpc>
                <a:spcPct val="100000"/>
              </a:lnSpc>
            </a:pPr>
            <a:r>
              <a:rPr lang="en-US" sz="1600" dirty="0">
                <a:latin typeface="Times New Roman" panose="02020603050405020304" pitchFamily="18" charset="0"/>
                <a:cs typeface="Times New Roman" panose="02020603050405020304" pitchFamily="18" charset="0"/>
              </a:rPr>
              <a:t>By a party to the agreement; or</a:t>
            </a:r>
          </a:p>
          <a:p>
            <a:pPr>
              <a:lnSpc>
                <a:spcPct val="100000"/>
              </a:lnSpc>
            </a:pPr>
            <a:r>
              <a:rPr lang="en-US" sz="1600" dirty="0">
                <a:latin typeface="Times New Roman" panose="02020603050405020304" pitchFamily="18" charset="0"/>
                <a:cs typeface="Times New Roman" panose="02020603050405020304" pitchFamily="18" charset="0"/>
              </a:rPr>
              <a:t>By the adopted child</a:t>
            </a:r>
          </a:p>
          <a:p>
            <a:pPr>
              <a:lnSpc>
                <a:spcPct val="100000"/>
              </a:lnSpc>
            </a:pPr>
            <a:endParaRPr lang="en-US"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13418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60D5DFD-94FE-DAE8-0A3E-E6D6966D09A2}"/>
              </a:ext>
            </a:extLst>
          </p:cNvPr>
          <p:cNvSpPr>
            <a:spLocks noGrp="1"/>
          </p:cNvSpPr>
          <p:nvPr>
            <p:ph idx="1"/>
          </p:nvPr>
        </p:nvSpPr>
        <p:spPr>
          <a:xfrm>
            <a:off x="539750" y="239713"/>
            <a:ext cx="10515600" cy="4351337"/>
          </a:xfrm>
        </p:spPr>
        <p:txBody>
          <a:bodyPr>
            <a:normAutofit/>
          </a:bodyPr>
          <a:lstStyle/>
          <a:p>
            <a:pPr marL="0" indent="0">
              <a:lnSpc>
                <a:spcPct val="150000"/>
              </a:lnSpc>
              <a:buNone/>
            </a:pPr>
            <a:r>
              <a:rPr lang="en-US" sz="2000" b="1" dirty="0">
                <a:latin typeface="Times New Roman" panose="02020603050405020304" pitchFamily="18" charset="0"/>
                <a:cs typeface="Times New Roman" panose="02020603050405020304" pitchFamily="18" charset="0"/>
              </a:rPr>
              <a:t>CLOSED ADOPTION; </a:t>
            </a:r>
          </a:p>
          <a:p>
            <a:pPr marL="0" indent="0">
              <a:lnSpc>
                <a:spcPct val="150000"/>
              </a:lnSpc>
              <a:buNone/>
            </a:pPr>
            <a:r>
              <a:rPr lang="en-US" sz="2000" dirty="0">
                <a:latin typeface="Times New Roman" panose="02020603050405020304" pitchFamily="18" charset="0"/>
                <a:cs typeface="Times New Roman" panose="02020603050405020304" pitchFamily="18" charset="0"/>
              </a:rPr>
              <a:t>The following are the characteristics of a closed adoption;</a:t>
            </a:r>
          </a:p>
          <a:p>
            <a:pPr>
              <a:lnSpc>
                <a:spcPct val="150000"/>
              </a:lnSpc>
            </a:pPr>
            <a:r>
              <a:rPr lang="en-US" sz="2000" dirty="0">
                <a:latin typeface="Times New Roman" panose="02020603050405020304" pitchFamily="18" charset="0"/>
                <a:cs typeface="Times New Roman" panose="02020603050405020304" pitchFamily="18" charset="0"/>
              </a:rPr>
              <a:t>Adoptive parent can change the name of the adopted child </a:t>
            </a:r>
          </a:p>
          <a:p>
            <a:pPr>
              <a:lnSpc>
                <a:spcPct val="150000"/>
              </a:lnSpc>
            </a:pPr>
            <a:r>
              <a:rPr lang="en-US" sz="2000" dirty="0">
                <a:latin typeface="Times New Roman" panose="02020603050405020304" pitchFamily="18" charset="0"/>
                <a:cs typeface="Times New Roman" panose="02020603050405020304" pitchFamily="18" charset="0"/>
              </a:rPr>
              <a:t>The link between the child and the </a:t>
            </a:r>
            <a:r>
              <a:rPr lang="en-US" sz="2000" dirty="0" err="1">
                <a:latin typeface="Times New Roman" panose="02020603050405020304" pitchFamily="18" charset="0"/>
                <a:cs typeface="Times New Roman" panose="02020603050405020304" pitchFamily="18" charset="0"/>
              </a:rPr>
              <a:t>childs</a:t>
            </a:r>
            <a:r>
              <a:rPr lang="en-US" sz="2000" dirty="0">
                <a:latin typeface="Times New Roman" panose="02020603050405020304" pitchFamily="18" charset="0"/>
                <a:cs typeface="Times New Roman" panose="02020603050405020304" pitchFamily="18" charset="0"/>
              </a:rPr>
              <a:t> family of origin shall not be maintained </a:t>
            </a:r>
          </a:p>
          <a:p>
            <a:pPr>
              <a:lnSpc>
                <a:spcPct val="150000"/>
              </a:lnSpc>
            </a:pPr>
            <a:r>
              <a:rPr lang="en-US" sz="2000" dirty="0">
                <a:latin typeface="Times New Roman" panose="02020603050405020304" pitchFamily="18" charset="0"/>
                <a:cs typeface="Times New Roman" panose="02020603050405020304" pitchFamily="18" charset="0"/>
              </a:rPr>
              <a:t>The adoptive child shall receive inheritance only from the adoptive parent as provided under </a:t>
            </a:r>
            <a:r>
              <a:rPr lang="en-US" sz="2000" b="1" dirty="0">
                <a:latin typeface="Times New Roman" panose="02020603050405020304" pitchFamily="18" charset="0"/>
                <a:cs typeface="Times New Roman" panose="02020603050405020304" pitchFamily="18" charset="0"/>
              </a:rPr>
              <a:t>s239</a:t>
            </a:r>
            <a:r>
              <a:rPr lang="en-US" sz="2000" dirty="0">
                <a:latin typeface="Times New Roman" panose="02020603050405020304" pitchFamily="18" charset="0"/>
                <a:cs typeface="Times New Roman" panose="02020603050405020304" pitchFamily="18" charset="0"/>
              </a:rPr>
              <a:t> </a:t>
            </a:r>
          </a:p>
          <a:p>
            <a:pPr>
              <a:lnSpc>
                <a:spcPct val="150000"/>
              </a:lnSpc>
            </a:pP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601747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45BE885-2532-0ACF-0A33-FF382AD88409}"/>
              </a:ext>
            </a:extLst>
          </p:cNvPr>
          <p:cNvSpPr>
            <a:spLocks noGrp="1"/>
          </p:cNvSpPr>
          <p:nvPr>
            <p:ph idx="1"/>
          </p:nvPr>
        </p:nvSpPr>
        <p:spPr>
          <a:xfrm>
            <a:off x="838200" y="360719"/>
            <a:ext cx="10515600" cy="5900121"/>
          </a:xfrm>
        </p:spPr>
        <p:txBody>
          <a:bodyPr>
            <a:noAutofit/>
          </a:bodyPr>
          <a:lstStyle/>
          <a:p>
            <a:pPr marL="0" marR="0" indent="0">
              <a:lnSpc>
                <a:spcPct val="150000"/>
              </a:lnSpc>
              <a:spcBef>
                <a:spcPts val="0"/>
              </a:spcBef>
              <a:spcAft>
                <a:spcPts val="800"/>
              </a:spcAft>
              <a:buNone/>
            </a:pPr>
            <a:r>
              <a:rPr lang="en-US" sz="1800" b="1" u="sng" dirty="0">
                <a:effectLst/>
                <a:latin typeface="Times New Roman" panose="02020603050405020304" pitchFamily="18" charset="0"/>
                <a:ea typeface="Calibri" panose="020F0502020204030204" pitchFamily="34" charset="0"/>
                <a:cs typeface="Times New Roman" panose="02020603050405020304" pitchFamily="18" charset="0"/>
              </a:rPr>
              <a:t>PROCEDURE FOR PLACEMENT AND ADOPTION ORDER</a:t>
            </a:r>
            <a:endParaRPr lang="en-US" sz="18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50000"/>
              </a:lnSpc>
              <a:spcBef>
                <a:spcPts val="0"/>
              </a:spcBef>
              <a:spcAft>
                <a:spcPts val="800"/>
              </a:spcAft>
              <a:buNone/>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A placement order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is an order made by the court authorizing a local authority to place a child for adoption with prospective adopters who may be chosen by the authority. This is used to assess whether it is in the child’s best interest for the applicant to be given custody over them. </a:t>
            </a:r>
          </a:p>
          <a:p>
            <a:pPr marL="0" marR="0" indent="0">
              <a:lnSpc>
                <a:spcPct val="150000"/>
              </a:lnSpc>
              <a:spcBef>
                <a:spcPts val="0"/>
              </a:spcBef>
              <a:spcAft>
                <a:spcPts val="80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This is only made after the final hearing in care proceedings (this is a legal proceeding where children’s services apply to the Children’s court to become involved in a child’s care). </a:t>
            </a:r>
          </a:p>
        </p:txBody>
      </p:sp>
    </p:spTree>
    <p:extLst>
      <p:ext uri="{BB962C8B-B14F-4D97-AF65-F5344CB8AC3E}">
        <p14:creationId xmlns:p14="http://schemas.microsoft.com/office/powerpoint/2010/main" val="19650785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2AA76AC-EF23-5278-A805-0E53E77DF8C1}"/>
              </a:ext>
            </a:extLst>
          </p:cNvPr>
          <p:cNvSpPr>
            <a:spLocks noGrp="1"/>
          </p:cNvSpPr>
          <p:nvPr>
            <p:ph idx="1"/>
          </p:nvPr>
        </p:nvSpPr>
        <p:spPr>
          <a:xfrm>
            <a:off x="838200" y="500677"/>
            <a:ext cx="10515600" cy="5694849"/>
          </a:xfrm>
        </p:spPr>
        <p:txBody>
          <a:bodyPr>
            <a:normAutofit/>
          </a:bodyPr>
          <a:lstStyle/>
          <a:p>
            <a:pPr marL="0" marR="0" indent="0">
              <a:lnSpc>
                <a:spcPct val="150000"/>
              </a:lnSpc>
              <a:spcBef>
                <a:spcPts val="0"/>
              </a:spcBef>
              <a:spcAft>
                <a:spcPts val="800"/>
              </a:spcAft>
              <a:buNone/>
            </a:pPr>
            <a:r>
              <a:rPr lang="en-US" sz="1800" b="1" u="sng" dirty="0">
                <a:effectLst/>
                <a:latin typeface="Times New Roman" panose="02020603050405020304" pitchFamily="18" charset="0"/>
                <a:ea typeface="Calibri" panose="020F0502020204030204" pitchFamily="34" charset="0"/>
                <a:cs typeface="Times New Roman" panose="02020603050405020304" pitchFamily="18" charset="0"/>
              </a:rPr>
              <a:t>S206 Visit during placement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R="0" lvl="0">
              <a:lnSpc>
                <a:spcPct val="150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 child welfare inspector shall visit the prospective parent and child within two weeks with the prospective parent and once every two weeks thereafter or not later than 48 hours after receipt of a request from the child, a prospective parent or any other person.</a:t>
            </a:r>
          </a:p>
          <a:p>
            <a:pPr marR="0" lvl="0">
              <a:lnSpc>
                <a:spcPct val="150000"/>
              </a:lnSpc>
              <a:spcBef>
                <a:spcPts val="0"/>
              </a:spcBef>
              <a:spcAft>
                <a:spcPts val="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S206 (2)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 child welfare inspector who carries out a visit under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s 1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shall submit a report to the Director of Social Welfare and place a report in the child’s case record stating in detail what they have observed from the visit. </a:t>
            </a:r>
          </a:p>
          <a:p>
            <a:pPr marR="0" lvl="0">
              <a:lnSpc>
                <a:spcPct val="150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206 (3)</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Report made under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s 2</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shall be based on the child’s age and level of maturity, including the child’s views and feelings concerning the placement and any possible challenges.</a:t>
            </a:r>
          </a:p>
          <a:p>
            <a:pPr marR="0" lvl="0">
              <a:lnSpc>
                <a:spcPct val="150000"/>
              </a:lnSpc>
              <a:spcBef>
                <a:spcPts val="0"/>
              </a:spcBef>
              <a:spcAft>
                <a:spcPts val="80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S206 (4)</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The Children’s court shall on application by the Director of Social Welfare, terminate the placement of the child with the prospective parents where challenges identified in accordance with subsection 2 remain unresolved within 7 days. </a:t>
            </a:r>
          </a:p>
        </p:txBody>
      </p:sp>
    </p:spTree>
    <p:extLst>
      <p:ext uri="{BB962C8B-B14F-4D97-AF65-F5344CB8AC3E}">
        <p14:creationId xmlns:p14="http://schemas.microsoft.com/office/powerpoint/2010/main" val="38923867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3FF24C4-FD04-E8DF-B7AE-FDA4D86D90DC}"/>
              </a:ext>
            </a:extLst>
          </p:cNvPr>
          <p:cNvSpPr>
            <a:spLocks noGrp="1"/>
          </p:cNvSpPr>
          <p:nvPr>
            <p:ph idx="1"/>
          </p:nvPr>
        </p:nvSpPr>
        <p:spPr>
          <a:xfrm>
            <a:off x="838200" y="463356"/>
            <a:ext cx="10515600" cy="6030750"/>
          </a:xfrm>
        </p:spPr>
        <p:txBody>
          <a:bodyPr>
            <a:noAutofit/>
          </a:bodyPr>
          <a:lstStyle/>
          <a:p>
            <a:pPr marR="0">
              <a:lnSpc>
                <a:spcPct val="150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An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adoption order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is an official court order in which the court is satisfied that the prospective parent or parents named in an adoption application are suitable to that placing the child in the care of the adoptive parents is in the best interest of the child. </a:t>
            </a:r>
          </a:p>
          <a:p>
            <a:pPr marL="0" marR="0" indent="0">
              <a:lnSpc>
                <a:spcPct val="150000"/>
              </a:lnSpc>
              <a:spcBef>
                <a:spcPts val="0"/>
              </a:spcBef>
              <a:spcAft>
                <a:spcPts val="800"/>
              </a:spcAft>
              <a:buNone/>
            </a:pPr>
            <a:r>
              <a:rPr lang="en-US" sz="1800" b="1" u="sng" dirty="0">
                <a:effectLst/>
                <a:latin typeface="Times New Roman" panose="02020603050405020304" pitchFamily="18" charset="0"/>
                <a:ea typeface="Calibri" panose="020F0502020204030204" pitchFamily="34" charset="0"/>
                <a:cs typeface="Times New Roman" panose="02020603050405020304" pitchFamily="18" charset="0"/>
              </a:rPr>
              <a:t>Principals that apply to an adoptions s197:</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R="0" lvl="0">
              <a:lnSpc>
                <a:spcPct val="150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interest of the child is the paramount consideration and the child’s fundamental rights are to be safeguarded. </a:t>
            </a:r>
          </a:p>
          <a:p>
            <a:pPr marR="0" lvl="0">
              <a:lnSpc>
                <a:spcPct val="150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An adoption should only be considered once all measures to maintain the child by their biological family are exhausted. Exhaustion of national mechanisms prior to the making of an inter-country adoption; and poverty shall not in itself justify the adoption of the child.</a:t>
            </a:r>
          </a:p>
          <a:p>
            <a:pPr marR="0">
              <a:lnSpc>
                <a:spcPct val="150000"/>
              </a:lnSpc>
              <a:spcBef>
                <a:spcPts val="0"/>
              </a:spcBef>
              <a:spcAft>
                <a:spcPts val="800"/>
              </a:spcAft>
            </a:pP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357102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56843AB-D3FB-4634-425F-A3BF3537749A}"/>
              </a:ext>
            </a:extLst>
          </p:cNvPr>
          <p:cNvSpPr>
            <a:spLocks noGrp="1"/>
          </p:cNvSpPr>
          <p:nvPr>
            <p:ph idx="1"/>
          </p:nvPr>
        </p:nvSpPr>
        <p:spPr>
          <a:xfrm>
            <a:off x="838200" y="-65314"/>
            <a:ext cx="10515600" cy="6923314"/>
          </a:xfrm>
        </p:spPr>
        <p:txBody>
          <a:bodyPr>
            <a:noAutofit/>
          </a:bodyPr>
          <a:lstStyle/>
          <a:p>
            <a:pPr marL="0" marR="0" indent="0">
              <a:lnSpc>
                <a:spcPct val="100000"/>
              </a:lnSpc>
              <a:spcBef>
                <a:spcPts val="0"/>
              </a:spcBef>
              <a:spcAft>
                <a:spcPts val="800"/>
              </a:spcAft>
              <a:buNone/>
            </a:pPr>
            <a:r>
              <a:rPr lang="en-US" sz="1500" b="1" u="sng" dirty="0">
                <a:effectLst/>
                <a:latin typeface="Times New Roman" panose="02020603050405020304" pitchFamily="18" charset="0"/>
                <a:ea typeface="Calibri" panose="020F0502020204030204" pitchFamily="34" charset="0"/>
                <a:cs typeface="Times New Roman" panose="02020603050405020304" pitchFamily="18" charset="0"/>
              </a:rPr>
              <a:t>Division 1 – Domestic Adoptions</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0000"/>
              </a:lnSpc>
              <a:spcBef>
                <a:spcPts val="0"/>
              </a:spcBef>
              <a:spcAft>
                <a:spcPts val="800"/>
              </a:spcAft>
              <a:buNone/>
            </a:pPr>
            <a:r>
              <a:rPr lang="en-US" sz="1500" b="1" u="sng" dirty="0">
                <a:effectLst/>
                <a:latin typeface="Times New Roman" panose="02020603050405020304" pitchFamily="18" charset="0"/>
                <a:ea typeface="Calibri" panose="020F0502020204030204" pitchFamily="34" charset="0"/>
                <a:cs typeface="Times New Roman" panose="02020603050405020304" pitchFamily="18" charset="0"/>
              </a:rPr>
              <a:t>S 205 Procedure for Adoption </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p>
            <a:pPr marR="0" lvl="0">
              <a:lnSpc>
                <a:spcPct val="100000"/>
              </a:lnSpc>
              <a:spcBef>
                <a:spcPts val="0"/>
              </a:spcBef>
              <a:spcAft>
                <a:spcPts val="0"/>
              </a:spcAft>
            </a:pPr>
            <a:r>
              <a:rPr lang="en-US" sz="1500" dirty="0">
                <a:effectLst/>
                <a:latin typeface="Times New Roman" panose="02020603050405020304" pitchFamily="18" charset="0"/>
                <a:ea typeface="Calibri" panose="020F0502020204030204" pitchFamily="34" charset="0"/>
                <a:cs typeface="Times New Roman" panose="02020603050405020304" pitchFamily="18" charset="0"/>
              </a:rPr>
              <a:t>A person who intends to adopt a child may three months before he making of an application for adoption, notify the Director of Social Welfare of the person’s intention to adopt a child in the prescribed manner and form. </a:t>
            </a:r>
          </a:p>
          <a:p>
            <a:pPr marR="0" lvl="0">
              <a:lnSpc>
                <a:spcPct val="100000"/>
              </a:lnSpc>
              <a:spcBef>
                <a:spcPts val="0"/>
              </a:spcBef>
              <a:spcAft>
                <a:spcPts val="0"/>
              </a:spcAft>
            </a:pPr>
            <a:r>
              <a:rPr lang="en-US" sz="1500" b="1" dirty="0">
                <a:effectLst/>
                <a:latin typeface="Times New Roman" panose="02020603050405020304" pitchFamily="18" charset="0"/>
                <a:ea typeface="Calibri" panose="020F0502020204030204" pitchFamily="34" charset="0"/>
                <a:cs typeface="Times New Roman" panose="02020603050405020304" pitchFamily="18" charset="0"/>
              </a:rPr>
              <a:t>S205 (2)</a:t>
            </a:r>
            <a:r>
              <a:rPr lang="en-US" sz="1500" dirty="0">
                <a:effectLst/>
                <a:latin typeface="Times New Roman" panose="02020603050405020304" pitchFamily="18" charset="0"/>
                <a:ea typeface="Calibri" panose="020F0502020204030204" pitchFamily="34" charset="0"/>
                <a:cs typeface="Times New Roman" panose="02020603050405020304" pitchFamily="18" charset="0"/>
              </a:rPr>
              <a:t> Welfare inspector who is appointed by the Director of Social Welfare manages the adoption procedure.</a:t>
            </a:r>
          </a:p>
          <a:p>
            <a:pPr marR="0" lvl="0">
              <a:lnSpc>
                <a:spcPct val="100000"/>
              </a:lnSpc>
              <a:spcBef>
                <a:spcPts val="0"/>
              </a:spcBef>
              <a:spcAft>
                <a:spcPts val="0"/>
              </a:spcAft>
            </a:pPr>
            <a:r>
              <a:rPr lang="en-US" sz="1500" b="1" dirty="0">
                <a:effectLst/>
                <a:latin typeface="Times New Roman" panose="02020603050405020304" pitchFamily="18" charset="0"/>
                <a:ea typeface="Calibri" panose="020F0502020204030204" pitchFamily="34" charset="0"/>
                <a:cs typeface="Times New Roman" panose="02020603050405020304" pitchFamily="18" charset="0"/>
              </a:rPr>
              <a:t>S205 (3)</a:t>
            </a:r>
            <a:r>
              <a:rPr lang="en-US" sz="1500" dirty="0">
                <a:effectLst/>
                <a:latin typeface="Times New Roman" panose="02020603050405020304" pitchFamily="18" charset="0"/>
                <a:ea typeface="Calibri" panose="020F0502020204030204" pitchFamily="34" charset="0"/>
                <a:cs typeface="Times New Roman" panose="02020603050405020304" pitchFamily="18" charset="0"/>
              </a:rPr>
              <a:t> Welfare Inspector shall before placing the child obtain written consent from the child’s parent, guardian or person having parental responsibility. Interview prospective parent and asses that they are suitable to adopt a child. Visit the home of the prospective parent and confirm in writing that said prospective parent is likely to meet the child’s requirements and the conditions of the home of the said parent is satisfactory. Confirm the good character and suitability of the prospective parent. Ensure that the prospective parent is not a mental patient that would affect the child. Establish that prospective parent has not been convicted of an offence exceeding six months without the option of a file which would render the person undesirable for them to adopt a child. Ensure that the child and prospective parent have been consoled on the effect of the adoption by the child welfare inspector or anyone else the Director of Social Welfare appoints. </a:t>
            </a:r>
          </a:p>
          <a:p>
            <a:pPr marR="0" lvl="0">
              <a:lnSpc>
                <a:spcPct val="100000"/>
              </a:lnSpc>
              <a:spcBef>
                <a:spcPts val="0"/>
              </a:spcBef>
              <a:spcAft>
                <a:spcPts val="0"/>
              </a:spcAft>
            </a:pPr>
            <a:r>
              <a:rPr lang="en-US" sz="1500" b="1" dirty="0">
                <a:effectLst/>
                <a:latin typeface="Times New Roman" panose="02020603050405020304" pitchFamily="18" charset="0"/>
                <a:ea typeface="Calibri" panose="020F0502020204030204" pitchFamily="34" charset="0"/>
                <a:cs typeface="Times New Roman" panose="02020603050405020304" pitchFamily="18" charset="0"/>
              </a:rPr>
              <a:t>S205 (4)</a:t>
            </a:r>
            <a:r>
              <a:rPr lang="en-US" sz="1500" dirty="0">
                <a:effectLst/>
                <a:latin typeface="Times New Roman" panose="02020603050405020304" pitchFamily="18" charset="0"/>
                <a:ea typeface="Calibri" panose="020F0502020204030204" pitchFamily="34" charset="0"/>
                <a:cs typeface="Times New Roman" panose="02020603050405020304" pitchFamily="18" charset="0"/>
              </a:rPr>
              <a:t> Consent required under </a:t>
            </a:r>
            <a:r>
              <a:rPr lang="en-US" sz="1500" b="1" dirty="0">
                <a:effectLst/>
                <a:latin typeface="Times New Roman" panose="02020603050405020304" pitchFamily="18" charset="0"/>
                <a:ea typeface="Calibri" panose="020F0502020204030204" pitchFamily="34" charset="0"/>
                <a:cs typeface="Times New Roman" panose="02020603050405020304" pitchFamily="18" charset="0"/>
              </a:rPr>
              <a:t>subsection (3)(a) </a:t>
            </a:r>
            <a:r>
              <a:rPr lang="en-US" sz="1500" dirty="0">
                <a:effectLst/>
                <a:latin typeface="Times New Roman" panose="02020603050405020304" pitchFamily="18" charset="0"/>
                <a:ea typeface="Calibri" panose="020F0502020204030204" pitchFamily="34" charset="0"/>
                <a:cs typeface="Times New Roman" panose="02020603050405020304" pitchFamily="18" charset="0"/>
              </a:rPr>
              <a:t>may be obtained by a pregnant woman in relation to the unborn child and without fraud, cohesion, undue influence or duress.</a:t>
            </a:r>
          </a:p>
          <a:p>
            <a:pPr marR="0" lvl="0">
              <a:lnSpc>
                <a:spcPct val="100000"/>
              </a:lnSpc>
              <a:spcBef>
                <a:spcPts val="0"/>
              </a:spcBef>
              <a:spcAft>
                <a:spcPts val="0"/>
              </a:spcAft>
            </a:pPr>
            <a:r>
              <a:rPr lang="en-US" sz="1500" b="1" dirty="0">
                <a:effectLst/>
                <a:latin typeface="Times New Roman" panose="02020603050405020304" pitchFamily="18" charset="0"/>
                <a:ea typeface="Calibri" panose="020F0502020204030204" pitchFamily="34" charset="0"/>
                <a:cs typeface="Times New Roman" panose="02020603050405020304" pitchFamily="18" charset="0"/>
              </a:rPr>
              <a:t>S205 (5) </a:t>
            </a:r>
            <a:r>
              <a:rPr lang="en-US" sz="1500" dirty="0">
                <a:effectLst/>
                <a:latin typeface="Times New Roman" panose="02020603050405020304" pitchFamily="18" charset="0"/>
                <a:ea typeface="Calibri" panose="020F0502020204030204" pitchFamily="34" charset="0"/>
                <a:cs typeface="Times New Roman" panose="02020603050405020304" pitchFamily="18" charset="0"/>
              </a:rPr>
              <a:t>consent obtained under this section may be withdrawn by the person who has given consent within thirty days that the consent is given or in relation </a:t>
            </a:r>
            <a:r>
              <a:rPr lang="en-US" sz="1500" b="1" dirty="0">
                <a:effectLst/>
                <a:latin typeface="Times New Roman" panose="02020603050405020304" pitchFamily="18" charset="0"/>
                <a:ea typeface="Calibri" panose="020F0502020204030204" pitchFamily="34" charset="0"/>
                <a:cs typeface="Times New Roman" panose="02020603050405020304" pitchFamily="18" charset="0"/>
              </a:rPr>
              <a:t>to subsection (4)(a) </a:t>
            </a:r>
            <a:r>
              <a:rPr lang="en-US" sz="1500" dirty="0">
                <a:effectLst/>
                <a:latin typeface="Times New Roman" panose="02020603050405020304" pitchFamily="18" charset="0"/>
                <a:ea typeface="Calibri" panose="020F0502020204030204" pitchFamily="34" charset="0"/>
                <a:cs typeface="Times New Roman" panose="02020603050405020304" pitchFamily="18" charset="0"/>
              </a:rPr>
              <a:t>may be withdrawn by the mother within six weeks of the birth of the child.</a:t>
            </a:r>
          </a:p>
          <a:p>
            <a:pPr marR="0" lvl="0">
              <a:lnSpc>
                <a:spcPct val="100000"/>
              </a:lnSpc>
              <a:spcBef>
                <a:spcPts val="0"/>
              </a:spcBef>
              <a:spcAft>
                <a:spcPts val="0"/>
              </a:spcAft>
            </a:pPr>
            <a:r>
              <a:rPr lang="en-US" sz="1500" b="1" dirty="0">
                <a:effectLst/>
                <a:latin typeface="Times New Roman" panose="02020603050405020304" pitchFamily="18" charset="0"/>
                <a:ea typeface="Calibri" panose="020F0502020204030204" pitchFamily="34" charset="0"/>
                <a:cs typeface="Times New Roman" panose="02020603050405020304" pitchFamily="18" charset="0"/>
              </a:rPr>
              <a:t>S205 (6)</a:t>
            </a:r>
            <a:r>
              <a:rPr lang="en-US" sz="1500" dirty="0">
                <a:effectLst/>
                <a:latin typeface="Times New Roman" panose="02020603050405020304" pitchFamily="18" charset="0"/>
                <a:ea typeface="Calibri" panose="020F0502020204030204" pitchFamily="34" charset="0"/>
                <a:cs typeface="Times New Roman" panose="02020603050405020304" pitchFamily="18" charset="0"/>
              </a:rPr>
              <a:t> Consent obtained under this section may be given without the knowledge of the identity of the applicant for an adoption order, and where the consent is subsequently withdrawn the consent shall be considered to have been unreasonably withheld for the purposes of section 212.</a:t>
            </a:r>
          </a:p>
          <a:p>
            <a:pPr marR="0" lvl="0">
              <a:lnSpc>
                <a:spcPct val="100000"/>
              </a:lnSpc>
              <a:spcBef>
                <a:spcPts val="0"/>
              </a:spcBef>
              <a:spcAft>
                <a:spcPts val="0"/>
              </a:spcAft>
            </a:pPr>
            <a:r>
              <a:rPr lang="en-US" sz="1500" b="1" dirty="0">
                <a:effectLst/>
                <a:latin typeface="Times New Roman" panose="02020603050405020304" pitchFamily="18" charset="0"/>
                <a:ea typeface="Calibri" panose="020F0502020204030204" pitchFamily="34" charset="0"/>
                <a:cs typeface="Times New Roman" panose="02020603050405020304" pitchFamily="18" charset="0"/>
              </a:rPr>
              <a:t>S205 (8) </a:t>
            </a:r>
            <a:r>
              <a:rPr lang="en-US" sz="1500" dirty="0">
                <a:effectLst/>
                <a:latin typeface="Times New Roman" panose="02020603050405020304" pitchFamily="18" charset="0"/>
                <a:ea typeface="Calibri" panose="020F0502020204030204" pitchFamily="34" charset="0"/>
                <a:cs typeface="Times New Roman" panose="02020603050405020304" pitchFamily="18" charset="0"/>
              </a:rPr>
              <a:t>Child Welfare Inspector managing the adoption of the child  shall prepare a written report to the Director of Social Welfare which shall contain information under subsection 4, details of the name, age, religion and employment of a prospective parent. Number of persons and ages of people living in the prospective parent’s house. Details of child and circumstances surrounding the child’s situation. </a:t>
            </a:r>
          </a:p>
          <a:p>
            <a:pPr marR="0" lvl="0">
              <a:lnSpc>
                <a:spcPct val="100000"/>
              </a:lnSpc>
              <a:spcBef>
                <a:spcPts val="0"/>
              </a:spcBef>
              <a:spcAft>
                <a:spcPts val="0"/>
              </a:spcAft>
            </a:pPr>
            <a:r>
              <a:rPr lang="en-US" sz="1500" b="1" dirty="0">
                <a:effectLst/>
                <a:latin typeface="Times New Roman" panose="02020603050405020304" pitchFamily="18" charset="0"/>
                <a:ea typeface="Calibri" panose="020F0502020204030204" pitchFamily="34" charset="0"/>
                <a:cs typeface="Times New Roman" panose="02020603050405020304" pitchFamily="18" charset="0"/>
              </a:rPr>
              <a:t>S205 (9)</a:t>
            </a:r>
            <a:r>
              <a:rPr lang="en-US" sz="1500" dirty="0">
                <a:effectLst/>
                <a:latin typeface="Times New Roman" panose="02020603050405020304" pitchFamily="18" charset="0"/>
                <a:ea typeface="Calibri" panose="020F0502020204030204" pitchFamily="34" charset="0"/>
                <a:cs typeface="Times New Roman" panose="02020603050405020304" pitchFamily="18" charset="0"/>
              </a:rPr>
              <a:t> Director of Social Welfare shall match a child with prospective parents on the basis of the report given under subsection 8 and apply to Children’s Court for a supervision order. </a:t>
            </a:r>
          </a:p>
          <a:p>
            <a:pPr marR="0" lvl="0">
              <a:lnSpc>
                <a:spcPct val="100000"/>
              </a:lnSpc>
              <a:spcBef>
                <a:spcPts val="0"/>
              </a:spcBef>
              <a:spcAft>
                <a:spcPts val="800"/>
              </a:spcAft>
            </a:pPr>
            <a:r>
              <a:rPr lang="en-US" sz="1500" b="1" dirty="0">
                <a:effectLst/>
                <a:latin typeface="Times New Roman" panose="02020603050405020304" pitchFamily="18" charset="0"/>
                <a:ea typeface="Calibri" panose="020F0502020204030204" pitchFamily="34" charset="0"/>
                <a:cs typeface="Times New Roman" panose="02020603050405020304" pitchFamily="18" charset="0"/>
              </a:rPr>
              <a:t>S205 (10) </a:t>
            </a:r>
            <a:r>
              <a:rPr lang="en-US" sz="1500" dirty="0">
                <a:effectLst/>
                <a:latin typeface="Times New Roman" panose="02020603050405020304" pitchFamily="18" charset="0"/>
                <a:ea typeface="Calibri" panose="020F0502020204030204" pitchFamily="34" charset="0"/>
                <a:cs typeface="Times New Roman" panose="02020603050405020304" pitchFamily="18" charset="0"/>
              </a:rPr>
              <a:t>Where Children’s Court grants the supervision order. Child is placed in the care and custody of the prospective parents for a period of three consecutive months before the date of the application to the Children’s Court. </a:t>
            </a:r>
          </a:p>
        </p:txBody>
      </p:sp>
    </p:spTree>
    <p:extLst>
      <p:ext uri="{BB962C8B-B14F-4D97-AF65-F5344CB8AC3E}">
        <p14:creationId xmlns:p14="http://schemas.microsoft.com/office/powerpoint/2010/main" val="22302201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A88B0DC-FC99-08EB-8FE6-B33EE3077007}"/>
              </a:ext>
            </a:extLst>
          </p:cNvPr>
          <p:cNvSpPr>
            <a:spLocks noGrp="1"/>
          </p:cNvSpPr>
          <p:nvPr>
            <p:ph idx="1"/>
          </p:nvPr>
        </p:nvSpPr>
        <p:spPr>
          <a:xfrm>
            <a:off x="838200" y="314066"/>
            <a:ext cx="10515600" cy="6422636"/>
          </a:xfrm>
        </p:spPr>
        <p:txBody>
          <a:bodyPr>
            <a:normAutofit fontScale="85000" lnSpcReduction="10000"/>
          </a:bodyPr>
          <a:lstStyle/>
          <a:p>
            <a:pPr marL="0" marR="0" indent="0">
              <a:lnSpc>
                <a:spcPct val="120000"/>
              </a:lnSpc>
              <a:spcBef>
                <a:spcPts val="0"/>
              </a:spcBef>
              <a:spcAft>
                <a:spcPts val="800"/>
              </a:spcAft>
              <a:buNone/>
            </a:pPr>
            <a:r>
              <a:rPr lang="en-US" sz="1800" b="1" u="sng" dirty="0">
                <a:effectLst/>
                <a:latin typeface="Times New Roman" panose="02020603050405020304" pitchFamily="18" charset="0"/>
                <a:ea typeface="Calibri" panose="020F0502020204030204" pitchFamily="34" charset="0"/>
                <a:cs typeface="Times New Roman" panose="02020603050405020304" pitchFamily="18" charset="0"/>
              </a:rPr>
              <a:t>S211 Application to adopt a child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R="0" lvl="0">
              <a:lnSpc>
                <a:spcPct val="120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11. (1) A person who intends to adopt a child shall apply to the Children’s Court for an adoption order after the placement of the child under section 205.</a:t>
            </a:r>
          </a:p>
          <a:p>
            <a:pPr marR="0" lvl="0">
              <a:lnSpc>
                <a:spcPct val="120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(2) An adoption application shall be accompanied by the following documents:</a:t>
            </a:r>
          </a:p>
          <a:p>
            <a:pPr marR="0" lvl="0">
              <a:lnSpc>
                <a:spcPct val="120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 the effective date of notice to the Director of Social Welfare</a:t>
            </a:r>
          </a:p>
          <a:p>
            <a:pPr marR="0" lvl="0">
              <a:lnSpc>
                <a:spcPct val="120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under section 205;</a:t>
            </a:r>
          </a:p>
          <a:p>
            <a:pPr marR="0" lvl="0">
              <a:lnSpc>
                <a:spcPct val="120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(b) the report under section 205;</a:t>
            </a:r>
          </a:p>
          <a:p>
            <a:pPr marR="0" lvl="0">
              <a:lnSpc>
                <a:spcPct val="120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 a child’s case record under section 206;</a:t>
            </a:r>
          </a:p>
          <a:p>
            <a:pPr marR="0" lvl="0">
              <a:lnSpc>
                <a:spcPct val="120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(d) the medical examination report under section 202;</a:t>
            </a:r>
          </a:p>
          <a:p>
            <a:pPr marR="0" lvl="0">
              <a:lnSpc>
                <a:spcPct val="120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(e) in the case of an open adoption, a post-adoption agreement under section 198;</a:t>
            </a:r>
          </a:p>
          <a:p>
            <a:pPr marR="0" lvl="0">
              <a:lnSpc>
                <a:spcPct val="120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(f) subject to section 205, written consent in the prescribed</a:t>
            </a:r>
          </a:p>
          <a:p>
            <a:pPr marR="0" lvl="0">
              <a:lnSpc>
                <a:spcPct val="120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manner and form from —</a:t>
            </a:r>
          </a:p>
          <a:p>
            <a:pPr marR="0" lvl="0">
              <a:lnSpc>
                <a:spcPct val="120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both parents of the child if both are living; (ii) a parent who is living, where one parent is deceased; (iii) one parent, where the other parent is not capable or is deprived of exercising parental responsibility; (iv) the guardian of the child; (v) the person having parental responsibility for the child; (vi) a child who has attained the age of fourteen who is able to consent; (vii) the other spouse, on the application of one of the spouses; or (viii) in the case of a child born out of wedlock whose mother is a child, the parent or guardian of the mother of the child; and (g) the death certificate of the child’s parent, if the child’s parent is deceased</a:t>
            </a:r>
          </a:p>
          <a:p>
            <a:pPr marR="0" lvl="0">
              <a:lnSpc>
                <a:spcPct val="120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S211 (3) Subject to this Act, in obtaining the written consent under subsection (2) preference shall be given to the parents of the child. (4) Written consent referred to under subsection (2) shall be attested by a Commissioner for Oaths in the case of a document executed within the Republic or in accordance with the provisions of the Authentication of Documents Act in the case of a document executed outside the Republic.</a:t>
            </a:r>
          </a:p>
          <a:p>
            <a:pPr marR="0" lvl="0">
              <a:lnSpc>
                <a:spcPct val="120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S211 (5) Adoption order shall be made with respect to a child who resides in Zambia. Or has been in the care of the applicant for at least 3 consecutive months immediately preceding the date of order. </a:t>
            </a:r>
          </a:p>
          <a:p>
            <a:pPr marL="0" marR="0" indent="0">
              <a:lnSpc>
                <a:spcPct val="120000"/>
              </a:lnSpc>
              <a:spcBef>
                <a:spcPts val="0"/>
              </a:spcBef>
              <a:spcAft>
                <a:spcPts val="800"/>
              </a:spcAft>
              <a:buNone/>
            </a:pP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8190725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Office Theme</Template>
  <TotalTime>530</TotalTime>
  <Words>4805</Words>
  <Application>Microsoft Office PowerPoint</Application>
  <PresentationFormat>Widescreen</PresentationFormat>
  <Paragraphs>174</Paragraphs>
  <Slides>25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Calibri</vt:lpstr>
      <vt:lpstr>Calibri Light</vt:lpstr>
      <vt:lpstr>Symbol</vt:lpstr>
      <vt:lpstr>Times New Roman</vt:lpstr>
      <vt:lpstr>Office Theme</vt:lpstr>
      <vt:lpstr>ADOPTION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 &lt;3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Dhruv Darji</dc:creator>
  <cp:lastModifiedBy>Dhruv Darji</cp:lastModifiedBy>
  <cp:revision>5</cp:revision>
  <dcterms:created xsi:type="dcterms:W3CDTF">2022-09-20T19:14:00Z</dcterms:created>
  <dcterms:modified xsi:type="dcterms:W3CDTF">2022-09-21T04:04:41Z</dcterms:modified>
</cp:coreProperties>
</file>