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4"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4" d="100"/>
          <a:sy n="74" d="100"/>
        </p:scale>
        <p:origin x="552" y="54"/>
      </p:cViewPr>
      <p:guideLst>
        <p:guide orient="horz" pos="2160"/>
        <p:guide pos="384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1007533" y="0"/>
            <a:ext cx="7934348"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8941881"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2611808" y="3428998"/>
            <a:ext cx="5518066" cy="2268559"/>
          </a:xfrm>
        </p:spPr>
        <p:txBody>
          <a:bodyPr anchor="t">
            <a:normAutofit/>
          </a:bodyPr>
          <a:lstStyle>
            <a:lvl1pPr algn="r">
              <a:defRPr sz="6000"/>
            </a:lvl1pPr>
          </a:lstStyle>
          <a:p>
            <a:r>
              <a:rPr lang="en-US"/>
              <a:t>Click to edit Master title style</a:t>
            </a:r>
            <a:endParaRPr lang="en-US" dirty="0"/>
          </a:p>
        </p:txBody>
      </p:sp>
      <p:sp>
        <p:nvSpPr>
          <p:cNvPr id="3" name="Subtitle 2"/>
          <p:cNvSpPr>
            <a:spLocks noGrp="1"/>
          </p:cNvSpPr>
          <p:nvPr>
            <p:ph type="subTitle" idx="1"/>
          </p:nvPr>
        </p:nvSpPr>
        <p:spPr>
          <a:xfrm>
            <a:off x="2772274" y="2268786"/>
            <a:ext cx="5357600" cy="1160213"/>
          </a:xfrm>
        </p:spPr>
        <p:txBody>
          <a:bodyPr tIns="0" anchor="b">
            <a:normAutofit/>
          </a:bodyPr>
          <a:lstStyle>
            <a:lvl1pPr marL="0" indent="0" algn="r">
              <a:buNone/>
              <a:defRPr sz="1800" b="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2DC71EF8-9DB4-4AF3-A64D-6D7EDBCCD682}" type="datetimeFigureOut">
              <a:rPr lang="en-US" smtClean="0"/>
              <a:t>4/28/2019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rIns="45720"/>
          <a:lstStyle/>
          <a:p>
            <a:fld id="{18DAC142-91B1-43D5-805E-95E2BADF2689}" type="slidenum">
              <a:rPr lang="en-US" smtClean="0"/>
              <a:t>‹#›</a:t>
            </a:fld>
            <a:endParaRPr lang="en-US"/>
          </a:p>
        </p:txBody>
      </p:sp>
      <p:sp>
        <p:nvSpPr>
          <p:cNvPr id="13" name="TextBox 12"/>
          <p:cNvSpPr txBox="1"/>
          <p:nvPr/>
        </p:nvSpPr>
        <p:spPr>
          <a:xfrm>
            <a:off x="2191282" y="3262852"/>
            <a:ext cx="415636" cy="461665"/>
          </a:xfrm>
          <a:prstGeom prst="rect">
            <a:avLst/>
          </a:prstGeom>
          <a:noFill/>
        </p:spPr>
        <p:txBody>
          <a:bodyPr wrap="square" rtlCol="0">
            <a:spAutoFit/>
          </a:bodyPr>
          <a:lstStyle/>
          <a:p>
            <a:pPr algn="r"/>
            <a:r>
              <a:rPr lang="en-US" sz="2400" dirty="0">
                <a:solidFill>
                  <a:schemeClr val="accent6"/>
                </a:solidFill>
                <a:latin typeface="Wingdings 3" panose="05040102010807070707" pitchFamily="18" charset="2"/>
              </a:rPr>
              <a:t>z</a:t>
            </a:r>
            <a:endParaRPr lang="en-US" sz="2400" dirty="0">
              <a:solidFill>
                <a:schemeClr val="accent6"/>
              </a:solidFill>
              <a:latin typeface="MS Shell Dlg 2" panose="020B0604030504040204" pitchFamily="34" charset="0"/>
            </a:endParaRPr>
          </a:p>
        </p:txBody>
      </p:sp>
    </p:spTree>
    <p:extLst>
      <p:ext uri="{BB962C8B-B14F-4D97-AF65-F5344CB8AC3E}">
        <p14:creationId xmlns:p14="http://schemas.microsoft.com/office/powerpoint/2010/main" val="333269942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14" name="Rectangle 13"/>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TextBox 8"/>
          <p:cNvSpPr txBox="1"/>
          <p:nvPr/>
        </p:nvSpPr>
        <p:spPr>
          <a:xfrm>
            <a:off x="2194236" y="641225"/>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
        <p:nvSpPr>
          <p:cNvPr id="2" name="Title 1"/>
          <p:cNvSpPr>
            <a:spLocks noGrp="1"/>
          </p:cNvSpPr>
          <p:nvPr>
            <p:ph type="title"/>
          </p:nvPr>
        </p:nvSpPr>
        <p:spPr>
          <a:xfrm>
            <a:off x="2611808" y="808056"/>
            <a:ext cx="7954091" cy="1077229"/>
          </a:xfrm>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DC71EF8-9DB4-4AF3-A64D-6D7EDBCCD682}" type="datetimeFigureOut">
              <a:rPr lang="en-US" smtClean="0"/>
              <a:t>4/28/2019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8DAC142-91B1-43D5-805E-95E2BADF2689}" type="slidenum">
              <a:rPr lang="en-US" smtClean="0"/>
              <a:t>‹#›</a:t>
            </a:fld>
            <a:endParaRPr lang="en-US"/>
          </a:p>
        </p:txBody>
      </p:sp>
    </p:spTree>
    <p:extLst>
      <p:ext uri="{BB962C8B-B14F-4D97-AF65-F5344CB8AC3E}">
        <p14:creationId xmlns:p14="http://schemas.microsoft.com/office/powerpoint/2010/main" val="466043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15" name="Rectangle 14"/>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6" name="Rectangle 15"/>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TextBox 8"/>
          <p:cNvSpPr txBox="1"/>
          <p:nvPr/>
        </p:nvSpPr>
        <p:spPr>
          <a:xfrm rot="5400000">
            <a:off x="10337141" y="416061"/>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
        <p:nvSpPr>
          <p:cNvPr id="2" name="Vertical Title 1"/>
          <p:cNvSpPr>
            <a:spLocks noGrp="1"/>
          </p:cNvSpPr>
          <p:nvPr>
            <p:ph type="title" orient="vert"/>
          </p:nvPr>
        </p:nvSpPr>
        <p:spPr>
          <a:xfrm>
            <a:off x="9239380" y="805818"/>
            <a:ext cx="1326519" cy="5244126"/>
          </a:xfrm>
        </p:spPr>
        <p:txBody>
          <a:bodyPr vert="eaVert"/>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2608751" y="970410"/>
            <a:ext cx="6466903" cy="507953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DC71EF8-9DB4-4AF3-A64D-6D7EDBCCD682}" type="datetimeFigureOut">
              <a:rPr lang="en-US" smtClean="0"/>
              <a:t>4/28/2019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8DAC142-91B1-43D5-805E-95E2BADF2689}" type="slidenum">
              <a:rPr lang="en-US" smtClean="0"/>
              <a:t>‹#›</a:t>
            </a:fld>
            <a:endParaRPr lang="en-US"/>
          </a:p>
        </p:txBody>
      </p:sp>
    </p:spTree>
    <p:extLst>
      <p:ext uri="{BB962C8B-B14F-4D97-AF65-F5344CB8AC3E}">
        <p14:creationId xmlns:p14="http://schemas.microsoft.com/office/powerpoint/2010/main" val="20332349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9" name="Rectangle 28"/>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DC71EF8-9DB4-4AF3-A64D-6D7EDBCCD682}" type="datetimeFigureOut">
              <a:rPr lang="en-US" smtClean="0"/>
              <a:t>4/28/2019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8DAC142-91B1-43D5-805E-95E2BADF2689}" type="slidenum">
              <a:rPr lang="en-US" smtClean="0"/>
              <a:t>‹#›</a:t>
            </a:fld>
            <a:endParaRPr lang="en-US"/>
          </a:p>
        </p:txBody>
      </p:sp>
      <p:sp>
        <p:nvSpPr>
          <p:cNvPr id="7" name="TextBox 6"/>
          <p:cNvSpPr txBox="1"/>
          <p:nvPr/>
        </p:nvSpPr>
        <p:spPr>
          <a:xfrm>
            <a:off x="2194943" y="641225"/>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Tree>
    <p:extLst>
      <p:ext uri="{BB962C8B-B14F-4D97-AF65-F5344CB8AC3E}">
        <p14:creationId xmlns:p14="http://schemas.microsoft.com/office/powerpoint/2010/main" val="24930238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4" name="Rectangle 23"/>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5" name="Rectangle 24"/>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TextBox 10"/>
          <p:cNvSpPr txBox="1"/>
          <p:nvPr/>
        </p:nvSpPr>
        <p:spPr>
          <a:xfrm>
            <a:off x="2191843" y="2962586"/>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
        <p:nvSpPr>
          <p:cNvPr id="2" name="Title 1"/>
          <p:cNvSpPr>
            <a:spLocks noGrp="1"/>
          </p:cNvSpPr>
          <p:nvPr>
            <p:ph type="title"/>
          </p:nvPr>
        </p:nvSpPr>
        <p:spPr>
          <a:xfrm>
            <a:off x="2609873" y="3147254"/>
            <a:ext cx="7956560" cy="1424746"/>
          </a:xfrm>
        </p:spPr>
        <p:txBody>
          <a:bodyPr anchor="t">
            <a:normAutofit/>
          </a:bodyPr>
          <a:lstStyle>
            <a:lvl1pPr algn="r">
              <a:defRPr sz="3200"/>
            </a:lvl1pPr>
          </a:lstStyle>
          <a:p>
            <a:r>
              <a:rPr lang="en-US"/>
              <a:t>Click to edit Master title style</a:t>
            </a:r>
            <a:endParaRPr lang="en-US" dirty="0"/>
          </a:p>
        </p:txBody>
      </p:sp>
      <p:sp>
        <p:nvSpPr>
          <p:cNvPr id="3" name="Text Placeholder 2"/>
          <p:cNvSpPr>
            <a:spLocks noGrp="1"/>
          </p:cNvSpPr>
          <p:nvPr>
            <p:ph type="body" idx="1"/>
          </p:nvPr>
        </p:nvSpPr>
        <p:spPr>
          <a:xfrm>
            <a:off x="2773968" y="2268786"/>
            <a:ext cx="7791931" cy="878468"/>
          </a:xfrm>
        </p:spPr>
        <p:txBody>
          <a:bodyPr tIns="0" anchor="b">
            <a:norm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DC71EF8-9DB4-4AF3-A64D-6D7EDBCCD682}" type="datetimeFigureOut">
              <a:rPr lang="en-US" smtClean="0"/>
              <a:t>4/28/2019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8DAC142-91B1-43D5-805E-95E2BADF2689}" type="slidenum">
              <a:rPr lang="en-US" smtClean="0"/>
              <a:t>‹#›</a:t>
            </a:fld>
            <a:endParaRPr lang="en-US"/>
          </a:p>
        </p:txBody>
      </p:sp>
    </p:spTree>
    <p:extLst>
      <p:ext uri="{BB962C8B-B14F-4D97-AF65-F5344CB8AC3E}">
        <p14:creationId xmlns:p14="http://schemas.microsoft.com/office/powerpoint/2010/main" val="99209376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6" name="Rectangle 25"/>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7" name="Rectangle 26"/>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2609873" y="805817"/>
            <a:ext cx="7950984" cy="1081705"/>
          </a:xfrm>
        </p:spPr>
        <p:txBody>
          <a:bodyPr/>
          <a:lstStyle/>
          <a:p>
            <a:r>
              <a:rPr lang="en-US"/>
              <a:t>Click to edit Master title style</a:t>
            </a:r>
            <a:endParaRPr lang="en-US" dirty="0"/>
          </a:p>
        </p:txBody>
      </p:sp>
      <p:sp>
        <p:nvSpPr>
          <p:cNvPr id="3" name="Content Placeholder 2"/>
          <p:cNvSpPr>
            <a:spLocks noGrp="1"/>
          </p:cNvSpPr>
          <p:nvPr>
            <p:ph sz="half" idx="1"/>
          </p:nvPr>
        </p:nvSpPr>
        <p:spPr>
          <a:xfrm>
            <a:off x="2605374" y="2052116"/>
            <a:ext cx="3891960" cy="399782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666636" y="2052114"/>
            <a:ext cx="3894222" cy="399782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2DC71EF8-9DB4-4AF3-A64D-6D7EDBCCD682}" type="datetimeFigureOut">
              <a:rPr lang="en-US" smtClean="0"/>
              <a:t>4/28/2019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8DAC142-91B1-43D5-805E-95E2BADF2689}" type="slidenum">
              <a:rPr lang="en-US" smtClean="0"/>
              <a:t>‹#›</a:t>
            </a:fld>
            <a:endParaRPr lang="en-US"/>
          </a:p>
        </p:txBody>
      </p:sp>
      <p:sp>
        <p:nvSpPr>
          <p:cNvPr id="10" name="TextBox 9"/>
          <p:cNvSpPr txBox="1"/>
          <p:nvPr/>
        </p:nvSpPr>
        <p:spPr>
          <a:xfrm>
            <a:off x="2196172" y="641223"/>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Tree>
    <p:extLst>
      <p:ext uri="{BB962C8B-B14F-4D97-AF65-F5344CB8AC3E}">
        <p14:creationId xmlns:p14="http://schemas.microsoft.com/office/powerpoint/2010/main" val="39187032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0" name="Rectangle 19"/>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1" name="Rectangle 20"/>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TextBox 11"/>
          <p:cNvSpPr txBox="1"/>
          <p:nvPr/>
        </p:nvSpPr>
        <p:spPr>
          <a:xfrm>
            <a:off x="2193650" y="636424"/>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
        <p:nvSpPr>
          <p:cNvPr id="2" name="Title 1"/>
          <p:cNvSpPr>
            <a:spLocks noGrp="1"/>
          </p:cNvSpPr>
          <p:nvPr>
            <p:ph type="title"/>
          </p:nvPr>
        </p:nvSpPr>
        <p:spPr>
          <a:xfrm>
            <a:off x="2609873" y="805818"/>
            <a:ext cx="7956560" cy="1078348"/>
          </a:xfrm>
        </p:spPr>
        <p:txBody>
          <a:bodyPr/>
          <a:lstStyle/>
          <a:p>
            <a:r>
              <a:rPr lang="en-US"/>
              <a:t>Click to edit Master title style</a:t>
            </a:r>
            <a:endParaRPr lang="en-US" dirty="0"/>
          </a:p>
        </p:txBody>
      </p:sp>
      <p:sp>
        <p:nvSpPr>
          <p:cNvPr id="3" name="Text Placeholder 2"/>
          <p:cNvSpPr>
            <a:spLocks noGrp="1"/>
          </p:cNvSpPr>
          <p:nvPr>
            <p:ph type="body" idx="1"/>
          </p:nvPr>
        </p:nvSpPr>
        <p:spPr>
          <a:xfrm>
            <a:off x="2609285" y="2052115"/>
            <a:ext cx="3896467" cy="713818"/>
          </a:xfrm>
        </p:spPr>
        <p:txBody>
          <a:bodyPr anchor="b">
            <a:noAutofit/>
          </a:bodyPr>
          <a:lstStyle>
            <a:lvl1pPr marL="0" indent="0" algn="l">
              <a:lnSpc>
                <a:spcPct val="100000"/>
              </a:lnSpc>
              <a:buNone/>
              <a:defRPr sz="2200" b="0" cap="none" baseline="0">
                <a:solidFill>
                  <a:schemeClr val="accent6"/>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2609285" y="2851331"/>
            <a:ext cx="3893623" cy="307143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666634" y="2052115"/>
            <a:ext cx="3899798" cy="713818"/>
          </a:xfrm>
        </p:spPr>
        <p:txBody>
          <a:bodyPr anchor="b">
            <a:noAutofit/>
          </a:bodyPr>
          <a:lstStyle>
            <a:lvl1pPr marL="0" indent="0" algn="l">
              <a:lnSpc>
                <a:spcPct val="100000"/>
              </a:lnSpc>
              <a:buNone/>
              <a:defRPr sz="2200" b="0" cap="none" baseline="0">
                <a:solidFill>
                  <a:schemeClr val="accent6"/>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666635" y="2851331"/>
            <a:ext cx="3899798" cy="307143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2DC71EF8-9DB4-4AF3-A64D-6D7EDBCCD682}" type="datetimeFigureOut">
              <a:rPr lang="en-US" smtClean="0"/>
              <a:t>4/28/2019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8DAC142-91B1-43D5-805E-95E2BADF2689}" type="slidenum">
              <a:rPr lang="en-US" smtClean="0"/>
              <a:t>‹#›</a:t>
            </a:fld>
            <a:endParaRPr lang="en-US"/>
          </a:p>
        </p:txBody>
      </p:sp>
    </p:spTree>
    <p:extLst>
      <p:ext uri="{BB962C8B-B14F-4D97-AF65-F5344CB8AC3E}">
        <p14:creationId xmlns:p14="http://schemas.microsoft.com/office/powerpoint/2010/main" val="6793356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13" name="Rectangle 12"/>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Rectangle 13"/>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2DC71EF8-9DB4-4AF3-A64D-6D7EDBCCD682}" type="datetimeFigureOut">
              <a:rPr lang="en-US" smtClean="0"/>
              <a:t>4/28/2019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8DAC142-91B1-43D5-805E-95E2BADF2689}" type="slidenum">
              <a:rPr lang="en-US" smtClean="0"/>
              <a:t>‹#›</a:t>
            </a:fld>
            <a:endParaRPr lang="en-US"/>
          </a:p>
        </p:txBody>
      </p:sp>
      <p:sp>
        <p:nvSpPr>
          <p:cNvPr id="8" name="TextBox 7"/>
          <p:cNvSpPr txBox="1"/>
          <p:nvPr/>
        </p:nvSpPr>
        <p:spPr>
          <a:xfrm>
            <a:off x="2196172" y="641226"/>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Tree>
    <p:extLst>
      <p:ext uri="{BB962C8B-B14F-4D97-AF65-F5344CB8AC3E}">
        <p14:creationId xmlns:p14="http://schemas.microsoft.com/office/powerpoint/2010/main" val="408578050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12" name="Rectangle 11"/>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Rectangle 12"/>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Date Placeholder 1"/>
          <p:cNvSpPr>
            <a:spLocks noGrp="1"/>
          </p:cNvSpPr>
          <p:nvPr>
            <p:ph type="dt" sz="half" idx="10"/>
          </p:nvPr>
        </p:nvSpPr>
        <p:spPr/>
        <p:txBody>
          <a:bodyPr/>
          <a:lstStyle/>
          <a:p>
            <a:fld id="{2DC71EF8-9DB4-4AF3-A64D-6D7EDBCCD682}" type="datetimeFigureOut">
              <a:rPr lang="en-US" smtClean="0"/>
              <a:t>4/28/2019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8DAC142-91B1-43D5-805E-95E2BADF2689}" type="slidenum">
              <a:rPr lang="en-US" smtClean="0"/>
              <a:t>‹#›</a:t>
            </a:fld>
            <a:endParaRPr lang="en-US"/>
          </a:p>
        </p:txBody>
      </p:sp>
    </p:spTree>
    <p:extLst>
      <p:ext uri="{BB962C8B-B14F-4D97-AF65-F5344CB8AC3E}">
        <p14:creationId xmlns:p14="http://schemas.microsoft.com/office/powerpoint/2010/main" val="23500187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5" name="Rectangle 24"/>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6" name="Rectangle 25"/>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TextBox 9"/>
          <p:cNvSpPr txBox="1"/>
          <p:nvPr/>
        </p:nvSpPr>
        <p:spPr>
          <a:xfrm>
            <a:off x="1554154" y="1127550"/>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
        <p:nvSpPr>
          <p:cNvPr id="2" name="Title 1"/>
          <p:cNvSpPr>
            <a:spLocks noGrp="1"/>
          </p:cNvSpPr>
          <p:nvPr>
            <p:ph type="title"/>
          </p:nvPr>
        </p:nvSpPr>
        <p:spPr>
          <a:xfrm>
            <a:off x="1970323" y="1282451"/>
            <a:ext cx="2664361" cy="1903241"/>
          </a:xfrm>
        </p:spPr>
        <p:txBody>
          <a:bodyPr anchor="b">
            <a:normAutofit/>
          </a:bodyPr>
          <a:lstStyle>
            <a:lvl1pPr algn="l">
              <a:defRPr sz="2400"/>
            </a:lvl1pPr>
          </a:lstStyle>
          <a:p>
            <a:r>
              <a:rPr lang="en-US"/>
              <a:t>Click to edit Master title style</a:t>
            </a:r>
            <a:endParaRPr lang="en-US" dirty="0"/>
          </a:p>
        </p:txBody>
      </p:sp>
      <p:sp>
        <p:nvSpPr>
          <p:cNvPr id="3" name="Content Placeholder 2"/>
          <p:cNvSpPr>
            <a:spLocks noGrp="1"/>
          </p:cNvSpPr>
          <p:nvPr>
            <p:ph idx="1"/>
          </p:nvPr>
        </p:nvSpPr>
        <p:spPr>
          <a:xfrm>
            <a:off x="5120154" y="805818"/>
            <a:ext cx="5446278" cy="5244126"/>
          </a:xfrm>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970322" y="3186154"/>
            <a:ext cx="2664361" cy="2386397"/>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2DC71EF8-9DB4-4AF3-A64D-6D7EDBCCD682}" type="datetimeFigureOut">
              <a:rPr lang="en-US" smtClean="0"/>
              <a:t>4/28/2019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8DAC142-91B1-43D5-805E-95E2BADF2689}" type="slidenum">
              <a:rPr lang="en-US" smtClean="0"/>
              <a:t>‹#›</a:t>
            </a:fld>
            <a:endParaRPr lang="en-US"/>
          </a:p>
        </p:txBody>
      </p:sp>
    </p:spTree>
    <p:extLst>
      <p:ext uri="{BB962C8B-B14F-4D97-AF65-F5344CB8AC3E}">
        <p14:creationId xmlns:p14="http://schemas.microsoft.com/office/powerpoint/2010/main" val="298257070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19" name="Rectangle 18"/>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0" name="Rectangle 19"/>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Picture Placeholder 2"/>
          <p:cNvSpPr>
            <a:spLocks noGrp="1" noChangeAspect="1"/>
          </p:cNvSpPr>
          <p:nvPr>
            <p:ph type="pic" idx="1"/>
          </p:nvPr>
        </p:nvSpPr>
        <p:spPr>
          <a:xfrm>
            <a:off x="6747062" y="3229"/>
            <a:ext cx="4629734" cy="6858000"/>
          </a:xfrm>
          <a:solidFill>
            <a:schemeClr val="tx1">
              <a:alpha val="10000"/>
            </a:schemeClr>
          </a:solidFill>
          <a:ln w="9525" cap="sq">
            <a:noFill/>
            <a:miter lim="800000"/>
          </a:ln>
          <a:effectLst/>
          <a:scene3d>
            <a:camera prst="orthographicFront"/>
            <a:lightRig rig="twoPt" dir="t">
              <a:rot lat="0" lon="0" rev="7200000"/>
            </a:lightRig>
          </a:scene3d>
          <a:sp3d>
            <a:bevelT w="25400" h="19050"/>
            <a:contourClr>
              <a:srgbClr val="FFFFFF"/>
            </a:contourClr>
          </a:sp3d>
        </p:spPr>
        <p:txBody>
          <a:bodyPr anchor="t">
            <a:normAutofit/>
          </a:bodyPr>
          <a:lstStyle>
            <a:lvl1pPr marL="0" indent="0" algn="ctr">
              <a:buNone/>
              <a:defRPr sz="2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10" name="TextBox 9"/>
          <p:cNvSpPr txBox="1"/>
          <p:nvPr/>
        </p:nvSpPr>
        <p:spPr>
          <a:xfrm>
            <a:off x="1554686" y="1127550"/>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
        <p:nvSpPr>
          <p:cNvPr id="2" name="Title 1"/>
          <p:cNvSpPr>
            <a:spLocks noGrp="1"/>
          </p:cNvSpPr>
          <p:nvPr>
            <p:ph type="title"/>
          </p:nvPr>
        </p:nvSpPr>
        <p:spPr>
          <a:xfrm>
            <a:off x="1971241" y="1282452"/>
            <a:ext cx="3970986" cy="1900473"/>
          </a:xfrm>
        </p:spPr>
        <p:txBody>
          <a:bodyPr anchor="b">
            <a:normAutofit/>
          </a:bodyPr>
          <a:lstStyle>
            <a:lvl1pPr algn="l">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1970322" y="3182928"/>
            <a:ext cx="3971874" cy="2386394"/>
          </a:xfrm>
        </p:spPr>
        <p:txBody>
          <a:bodyPr>
            <a:normAutofit/>
          </a:bodyPr>
          <a:lstStyle>
            <a:lvl1pPr marL="0" indent="0" algn="l">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2DC71EF8-9DB4-4AF3-A64D-6D7EDBCCD682}" type="datetimeFigureOut">
              <a:rPr lang="en-US" smtClean="0"/>
              <a:t>4/28/2019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8DAC142-91B1-43D5-805E-95E2BADF2689}" type="slidenum">
              <a:rPr lang="en-US" smtClean="0"/>
              <a:t>‹#›</a:t>
            </a:fld>
            <a:endParaRPr lang="en-US"/>
          </a:p>
        </p:txBody>
      </p:sp>
    </p:spTree>
    <p:extLst>
      <p:ext uri="{BB962C8B-B14F-4D97-AF65-F5344CB8AC3E}">
        <p14:creationId xmlns:p14="http://schemas.microsoft.com/office/powerpoint/2010/main" val="306039987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3.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pic>
        <p:nvPicPr>
          <p:cNvPr id="18" name="Picture 17"/>
          <p:cNvPicPr>
            <a:picLocks noChangeAspect="1"/>
          </p:cNvPicPr>
          <p:nvPr/>
        </p:nvPicPr>
        <p:blipFill>
          <a:blip r:embed="rId13">
            <a:extLst>
              <a:ext uri="{28A0092B-C50C-407E-A947-70E740481C1C}">
                <a14:useLocalDpi xmlns:a14="http://schemas.microsoft.com/office/drawing/2010/main" val="0"/>
              </a:ext>
            </a:extLst>
          </a:blip>
          <a:stretch>
            <a:fillRect/>
          </a:stretch>
        </p:blipFill>
        <p:spPr>
          <a:xfrm>
            <a:off x="2831794" y="2105202"/>
            <a:ext cx="9360205" cy="4752798"/>
          </a:xfrm>
          <a:prstGeom prst="rect">
            <a:avLst/>
          </a:prstGeom>
        </p:spPr>
      </p:pic>
      <p:pic>
        <p:nvPicPr>
          <p:cNvPr id="15" name="Picture 14"/>
          <p:cNvPicPr>
            <a:picLocks noChangeAspect="1"/>
          </p:cNvPicPr>
          <p:nvPr/>
        </p:nvPicPr>
        <p:blipFill>
          <a:blip r:embed="rId14">
            <a:extLst>
              <a:ext uri="{28A0092B-C50C-407E-A947-70E740481C1C}">
                <a14:useLocalDpi xmlns:a14="http://schemas.microsoft.com/office/drawing/2010/main" val="0"/>
              </a:ext>
            </a:extLst>
          </a:blip>
          <a:stretch>
            <a:fillRect/>
          </a:stretch>
        </p:blipFill>
        <p:spPr>
          <a:xfrm>
            <a:off x="0" y="0"/>
            <a:ext cx="12189867" cy="6858000"/>
          </a:xfrm>
          <a:prstGeom prst="rect">
            <a:avLst/>
          </a:prstGeom>
        </p:spPr>
      </p:pic>
      <p:sp>
        <p:nvSpPr>
          <p:cNvPr id="8" name="Rectangle 7"/>
          <p:cNvSpPr/>
          <p:nvPr/>
        </p:nvSpPr>
        <p:spPr>
          <a:xfrm>
            <a:off x="0" y="0"/>
            <a:ext cx="964174"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2611808" y="808056"/>
            <a:ext cx="7958331" cy="1077229"/>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2773599" y="2052116"/>
            <a:ext cx="7796540" cy="399782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rot="5400000">
            <a:off x="-810065" y="5270604"/>
            <a:ext cx="2662729" cy="182880"/>
          </a:xfrm>
          <a:prstGeom prst="rect">
            <a:avLst/>
          </a:prstGeom>
        </p:spPr>
        <p:txBody>
          <a:bodyPr vert="horz" lIns="91440" tIns="18288" rIns="91440" bIns="45720" rtlCol="0" anchor="t"/>
          <a:lstStyle>
            <a:lvl1pPr algn="r">
              <a:defRPr sz="800">
                <a:solidFill>
                  <a:schemeClr val="tx1">
                    <a:tint val="75000"/>
                  </a:schemeClr>
                </a:solidFill>
                <a:latin typeface="+mn-lt"/>
              </a:defRPr>
            </a:lvl1pPr>
          </a:lstStyle>
          <a:p>
            <a:fld id="{2DC71EF8-9DB4-4AF3-A64D-6D7EDBCCD682}" type="datetimeFigureOut">
              <a:rPr lang="en-US" smtClean="0"/>
              <a:t>4/28/2019</a:t>
            </a:fld>
            <a:endParaRPr lang="en-US"/>
          </a:p>
        </p:txBody>
      </p:sp>
      <p:sp>
        <p:nvSpPr>
          <p:cNvPr id="5" name="Footer Placeholder 4"/>
          <p:cNvSpPr>
            <a:spLocks noGrp="1"/>
          </p:cNvSpPr>
          <p:nvPr>
            <p:ph type="ftr" sz="quarter" idx="3"/>
          </p:nvPr>
        </p:nvSpPr>
        <p:spPr>
          <a:xfrm rot="5400000">
            <a:off x="-2237130" y="3661144"/>
            <a:ext cx="5885352" cy="179176"/>
          </a:xfrm>
          <a:prstGeom prst="rect">
            <a:avLst/>
          </a:prstGeom>
        </p:spPr>
        <p:txBody>
          <a:bodyPr vert="horz" lIns="91440" tIns="45720" rIns="91440" bIns="18288" rtlCol="0" anchor="b"/>
          <a:lstStyle>
            <a:lvl1pPr algn="r">
              <a:defRPr sz="8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158407" y="164592"/>
            <a:ext cx="636727" cy="322851"/>
          </a:xfrm>
          <a:prstGeom prst="rect">
            <a:avLst/>
          </a:prstGeom>
        </p:spPr>
        <p:txBody>
          <a:bodyPr vert="horz" lIns="91440" tIns="45720" rIns="45720" bIns="45720" rtlCol="0" anchor="ctr"/>
          <a:lstStyle>
            <a:lvl1pPr algn="r">
              <a:defRPr sz="1800">
                <a:solidFill>
                  <a:schemeClr val="tx1">
                    <a:tint val="75000"/>
                  </a:schemeClr>
                </a:solidFill>
              </a:defRPr>
            </a:lvl1pPr>
          </a:lstStyle>
          <a:p>
            <a:fld id="{18DAC142-91B1-43D5-805E-95E2BADF2689}" type="slidenum">
              <a:rPr lang="en-US" smtClean="0"/>
              <a:t>‹#›</a:t>
            </a:fld>
            <a:endParaRPr lang="en-US"/>
          </a:p>
        </p:txBody>
      </p:sp>
      <p:sp>
        <p:nvSpPr>
          <p:cNvPr id="57" name="Rectangle 56"/>
          <p:cNvSpPr/>
          <p:nvPr/>
        </p:nvSpPr>
        <p:spPr>
          <a:xfrm>
            <a:off x="962042" y="0"/>
            <a:ext cx="45719"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300780131"/>
      </p:ext>
    </p:extLst>
  </p:cSld>
  <p:clrMap bg1="dk1" tx1="lt1" bg2="dk2" tx2="lt2" accent1="accent1" accent2="accent2" accent3="accent3" accent4="accent4" accent5="accent5" accent6="accent6" hlink="hlink" folHlink="folHlink"/>
  <p:sldLayoutIdLst>
    <p:sldLayoutId id="2147483715" r:id="rId1"/>
    <p:sldLayoutId id="2147483716" r:id="rId2"/>
    <p:sldLayoutId id="2147483717" r:id="rId3"/>
    <p:sldLayoutId id="2147483718" r:id="rId4"/>
    <p:sldLayoutId id="2147483719" r:id="rId5"/>
    <p:sldLayoutId id="2147483720" r:id="rId6"/>
    <p:sldLayoutId id="2147483721" r:id="rId7"/>
    <p:sldLayoutId id="2147483722" r:id="rId8"/>
    <p:sldLayoutId id="2147483723" r:id="rId9"/>
    <p:sldLayoutId id="2147483724" r:id="rId10"/>
    <p:sldLayoutId id="2147483725" r:id="rId11"/>
  </p:sldLayoutIdLst>
  <p:txStyles>
    <p:titleStyle>
      <a:lvl1pPr algn="r" defTabSz="914400" rtl="0" eaLnBrk="1" latinLnBrk="0" hangingPunct="1">
        <a:lnSpc>
          <a:spcPct val="90000"/>
        </a:lnSpc>
        <a:spcBef>
          <a:spcPct val="0"/>
        </a:spcBef>
        <a:buNone/>
        <a:defRPr sz="3400" b="0" i="0" kern="1200" cap="none">
          <a:solidFill>
            <a:schemeClr val="tx1"/>
          </a:solidFill>
          <a:effectLst/>
          <a:latin typeface="+mj-lt"/>
          <a:ea typeface="+mj-ea"/>
          <a:cs typeface="+mj-cs"/>
        </a:defRPr>
      </a:lvl1pPr>
    </p:titleStyle>
    <p:bodyStyle>
      <a:lvl1pPr marL="344488" indent="-33832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2000" kern="1200">
          <a:solidFill>
            <a:schemeClr val="tx1"/>
          </a:solidFill>
          <a:effectLst/>
          <a:latin typeface="+mn-lt"/>
          <a:ea typeface="+mn-ea"/>
          <a:cs typeface="+mn-cs"/>
        </a:defRPr>
      </a:lvl1pPr>
      <a:lvl2pPr marL="795338" indent="-33832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800" kern="1200">
          <a:solidFill>
            <a:schemeClr val="tx1"/>
          </a:solidFill>
          <a:effectLst/>
          <a:latin typeface="+mn-lt"/>
          <a:ea typeface="+mn-ea"/>
          <a:cs typeface="+mn-cs"/>
        </a:defRPr>
      </a:lvl2pPr>
      <a:lvl3pPr marL="1258888" indent="-33832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600" kern="1200">
          <a:solidFill>
            <a:schemeClr val="tx1"/>
          </a:solidFill>
          <a:effectLst/>
          <a:latin typeface="+mn-lt"/>
          <a:ea typeface="+mn-ea"/>
          <a:cs typeface="+mn-cs"/>
        </a:defRPr>
      </a:lvl3pPr>
      <a:lvl4pPr marL="1709738" indent="-33832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400" kern="1200">
          <a:solidFill>
            <a:schemeClr val="tx1"/>
          </a:solidFill>
          <a:effectLst/>
          <a:latin typeface="+mn-lt"/>
          <a:ea typeface="+mn-ea"/>
          <a:cs typeface="+mn-cs"/>
        </a:defRPr>
      </a:lvl4pPr>
      <a:lvl5pPr marL="2173288" indent="-33832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200" kern="1200">
          <a:solidFill>
            <a:schemeClr val="tx1"/>
          </a:solidFill>
          <a:effectLst/>
          <a:latin typeface="+mn-lt"/>
          <a:ea typeface="+mn-ea"/>
          <a:cs typeface="+mn-cs"/>
        </a:defRPr>
      </a:lvl5pPr>
      <a:lvl6pPr marL="2642616" indent="-33832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200" kern="1200">
          <a:solidFill>
            <a:schemeClr val="tx1"/>
          </a:solidFill>
          <a:effectLst/>
          <a:latin typeface="+mn-lt"/>
          <a:ea typeface="+mn-ea"/>
          <a:cs typeface="+mn-cs"/>
        </a:defRPr>
      </a:lvl6pPr>
      <a:lvl7pPr marL="3108960" indent="-33832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200" kern="1200">
          <a:solidFill>
            <a:schemeClr val="tx1"/>
          </a:solidFill>
          <a:effectLst/>
          <a:latin typeface="+mn-lt"/>
          <a:ea typeface="+mn-ea"/>
          <a:cs typeface="+mn-cs"/>
        </a:defRPr>
      </a:lvl7pPr>
      <a:lvl8pPr marL="3575304" indent="-33832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200" kern="1200">
          <a:solidFill>
            <a:schemeClr val="tx1"/>
          </a:solidFill>
          <a:effectLst/>
          <a:latin typeface="+mn-lt"/>
          <a:ea typeface="+mn-ea"/>
          <a:cs typeface="+mn-cs"/>
        </a:defRPr>
      </a:lvl8pPr>
      <a:lvl9pPr marL="4041648" indent="-33832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200" kern="120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dirty="0"/>
              <a:t>UNIVERSITY OF LUSAKA</a:t>
            </a:r>
            <a:br>
              <a:rPr lang="en-US" dirty="0"/>
            </a:br>
            <a:r>
              <a:rPr lang="en-US" dirty="0"/>
              <a:t>SCHOOL OF LAW </a:t>
            </a:r>
          </a:p>
        </p:txBody>
      </p:sp>
      <p:sp>
        <p:nvSpPr>
          <p:cNvPr id="3" name="Subtitle 2"/>
          <p:cNvSpPr>
            <a:spLocks noGrp="1"/>
          </p:cNvSpPr>
          <p:nvPr>
            <p:ph type="subTitle" idx="1"/>
          </p:nvPr>
        </p:nvSpPr>
        <p:spPr/>
        <p:txBody>
          <a:bodyPr>
            <a:normAutofit fontScale="62500" lnSpcReduction="20000"/>
          </a:bodyPr>
          <a:lstStyle/>
          <a:p>
            <a:pPr>
              <a:defRPr/>
            </a:pPr>
            <a:r>
              <a:rPr lang="en-US" b="1" dirty="0"/>
              <a:t>L170- FAMILY LAW &amp; SUCCESSION</a:t>
            </a:r>
          </a:p>
          <a:p>
            <a:pPr>
              <a:defRPr/>
            </a:pPr>
            <a:r>
              <a:rPr lang="en-US" b="1" dirty="0"/>
              <a:t>UNIT 11: RIGHTS IN PROPERTY CREATED &amp; AFFECTED BY THE RELATIONSHIP </a:t>
            </a:r>
          </a:p>
          <a:p>
            <a:pPr>
              <a:defRPr/>
            </a:pPr>
            <a:r>
              <a:rPr lang="en-US" b="1" dirty="0"/>
              <a:t>gmkanja@zamnet.zm</a:t>
            </a:r>
          </a:p>
          <a:p>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ZA" b="1" dirty="0"/>
              <a:t>Property Acquired by the Spouses</a:t>
            </a:r>
            <a:br>
              <a:rPr lang="en-US" dirty="0"/>
            </a:br>
            <a:endParaRPr lang="en-US" dirty="0"/>
          </a:p>
        </p:txBody>
      </p:sp>
      <p:sp>
        <p:nvSpPr>
          <p:cNvPr id="3" name="Content Placeholder 2"/>
          <p:cNvSpPr>
            <a:spLocks noGrp="1"/>
          </p:cNvSpPr>
          <p:nvPr>
            <p:ph idx="1"/>
          </p:nvPr>
        </p:nvSpPr>
        <p:spPr/>
        <p:txBody>
          <a:bodyPr>
            <a:normAutofit fontScale="92500" lnSpcReduction="20000"/>
          </a:bodyPr>
          <a:lstStyle/>
          <a:p>
            <a:pPr lvl="0" algn="just"/>
            <a:r>
              <a:rPr lang="en-ZA" b="1" dirty="0"/>
              <a:t>Property purchased by one spouse </a:t>
            </a:r>
            <a:r>
              <a:rPr lang="en-ZA" dirty="0"/>
              <a:t>– any property bought by one spouse with his or her own money will presumptively belong exclusively to the purchaser. </a:t>
            </a:r>
          </a:p>
          <a:p>
            <a:pPr lvl="0" algn="just"/>
            <a:r>
              <a:rPr lang="en-ZA" dirty="0"/>
              <a:t>This presumption is rebuttable. If a husband buys clothes for his wife or gives her money to buy for herself, they become her property.</a:t>
            </a:r>
            <a:endParaRPr lang="en-US" dirty="0"/>
          </a:p>
          <a:p>
            <a:pPr lvl="0" algn="just"/>
            <a:r>
              <a:rPr lang="en-ZA" b="1" dirty="0"/>
              <a:t>Gifts to spouses </a:t>
            </a:r>
            <a:r>
              <a:rPr lang="en-ZA" dirty="0"/>
              <a:t>– whether a gift belongs to one spouse alone or to both of them depends on the donor’s intention. </a:t>
            </a:r>
          </a:p>
          <a:p>
            <a:pPr lvl="0" algn="just"/>
            <a:r>
              <a:rPr lang="en-ZA" dirty="0"/>
              <a:t>This rule may apply to wedding gifts if the marriage breaks up because the court will have to determine whether the gift is to be given up to the spouse whose relations or friends gave them or if it is to be divided equally between them.</a:t>
            </a:r>
            <a:endParaRPr lang="en-US" dirty="0"/>
          </a:p>
          <a:p>
            <a:pPr>
              <a:buNone/>
            </a:pPr>
            <a:endParaRPr lang="en-US" dirty="0"/>
          </a:p>
          <a:p>
            <a:pPr algn="just"/>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br>
              <a:rPr lang="en-ZA" b="1" dirty="0"/>
            </a:br>
            <a:r>
              <a:rPr lang="en-ZA" b="1" dirty="0"/>
              <a:t>Matrimonial Home </a:t>
            </a:r>
            <a:br>
              <a:rPr lang="en-US" dirty="0"/>
            </a:br>
            <a:endParaRPr lang="en-US" dirty="0"/>
          </a:p>
        </p:txBody>
      </p:sp>
      <p:sp>
        <p:nvSpPr>
          <p:cNvPr id="3" name="Content Placeholder 2"/>
          <p:cNvSpPr>
            <a:spLocks noGrp="1"/>
          </p:cNvSpPr>
          <p:nvPr>
            <p:ph idx="1"/>
          </p:nvPr>
        </p:nvSpPr>
        <p:spPr/>
        <p:txBody>
          <a:bodyPr>
            <a:normAutofit/>
          </a:bodyPr>
          <a:lstStyle/>
          <a:p>
            <a:pPr algn="just"/>
            <a:r>
              <a:rPr lang="en-ZA" dirty="0"/>
              <a:t>The Matrimonial home is usually the most significant single asset of the parties as well as providing shelter for them.  It is also the most problematic area if the marriage breaks down.  </a:t>
            </a:r>
          </a:p>
          <a:p>
            <a:pPr algn="just"/>
            <a:r>
              <a:rPr lang="en-ZA" dirty="0"/>
              <a:t>Two very distinct problems have been identified: that </a:t>
            </a:r>
            <a:r>
              <a:rPr lang="en-ZA" b="1" dirty="0"/>
              <a:t>of ownership and title and that of occupation and use. </a:t>
            </a:r>
          </a:p>
          <a:p>
            <a:pPr algn="just"/>
            <a:r>
              <a:rPr lang="en-ZA" dirty="0"/>
              <a:t>The former is concerned with </a:t>
            </a:r>
            <a:r>
              <a:rPr lang="en-ZA" b="1" dirty="0"/>
              <a:t>the question in whom does the legal and equitable interest vest.</a:t>
            </a:r>
            <a:r>
              <a:rPr lang="en-ZA" dirty="0"/>
              <a:t> </a:t>
            </a:r>
          </a:p>
          <a:p>
            <a:pPr algn="just"/>
            <a:r>
              <a:rPr lang="en-ZA" dirty="0"/>
              <a:t>The latter is concerned with </a:t>
            </a:r>
            <a:r>
              <a:rPr lang="en-ZA" b="1" dirty="0"/>
              <a:t>what rights of occupation and use does one spouse have in property, beneficially owned by the other.   </a:t>
            </a:r>
            <a:endParaRPr lang="en-US" b="1" dirty="0"/>
          </a:p>
          <a:p>
            <a:pPr algn="just"/>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br>
              <a:rPr lang="en-ZA" b="1" dirty="0"/>
            </a:br>
            <a:r>
              <a:rPr lang="en-ZA" b="1" dirty="0"/>
              <a:t>OWNERSHIP</a:t>
            </a:r>
            <a:br>
              <a:rPr lang="en-US" dirty="0"/>
            </a:br>
            <a:endParaRPr lang="en-US" dirty="0"/>
          </a:p>
        </p:txBody>
      </p:sp>
      <p:sp>
        <p:nvSpPr>
          <p:cNvPr id="3" name="Content Placeholder 2"/>
          <p:cNvSpPr>
            <a:spLocks noGrp="1"/>
          </p:cNvSpPr>
          <p:nvPr>
            <p:ph idx="1"/>
          </p:nvPr>
        </p:nvSpPr>
        <p:spPr/>
        <p:txBody>
          <a:bodyPr>
            <a:normAutofit/>
          </a:bodyPr>
          <a:lstStyle/>
          <a:p>
            <a:pPr algn="just"/>
            <a:r>
              <a:rPr lang="en-ZA" b="1" dirty="0"/>
              <a:t>The general rule was that property purchased by one spouse with his or her own money presumptively belonged to that spouse to the exclusion of the other. </a:t>
            </a:r>
          </a:p>
          <a:p>
            <a:pPr algn="just"/>
            <a:r>
              <a:rPr lang="en-ZA" dirty="0"/>
              <a:t>If a husband bought a house for example, out of his earnings, then it was his unless he transferred title to the wife. </a:t>
            </a:r>
            <a:endParaRPr lang="en-US" dirty="0"/>
          </a:p>
          <a:p>
            <a:pPr algn="just"/>
            <a:r>
              <a:rPr lang="en-ZA" dirty="0"/>
              <a:t>This rule has somewhat been modified to reflect the reality that women are also earning income and they contribute towards the purchase of the matrimonial hone either directly or indirectly.</a:t>
            </a: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ZA" b="1" dirty="0"/>
              <a:t>OWNERSHIP</a:t>
            </a:r>
            <a:br>
              <a:rPr lang="en-US" dirty="0"/>
            </a:br>
            <a:endParaRPr lang="en-US" dirty="0"/>
          </a:p>
        </p:txBody>
      </p:sp>
      <p:sp>
        <p:nvSpPr>
          <p:cNvPr id="3" name="Content Placeholder 2"/>
          <p:cNvSpPr>
            <a:spLocks noGrp="1"/>
          </p:cNvSpPr>
          <p:nvPr>
            <p:ph idx="1"/>
          </p:nvPr>
        </p:nvSpPr>
        <p:spPr/>
        <p:txBody>
          <a:bodyPr>
            <a:normAutofit/>
          </a:bodyPr>
          <a:lstStyle/>
          <a:p>
            <a:pPr algn="just"/>
            <a:r>
              <a:rPr lang="en-ZA" dirty="0"/>
              <a:t>A wife as a wage earner makes contributions to the common expenses of running the house, her contribution and effort should not be ignored. </a:t>
            </a:r>
          </a:p>
          <a:p>
            <a:pPr algn="just"/>
            <a:r>
              <a:rPr lang="en-ZA" dirty="0"/>
              <a:t>Some English judges notable Lord Denning even took this debate further by suggesting that the wife should be given credit for services rendered in kind as housekeeper or for use of her own income or savings in such a way as to enable her husband to use his for the purchase of a house. </a:t>
            </a:r>
          </a:p>
          <a:p>
            <a:pPr algn="just">
              <a:buNone/>
            </a:pPr>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ZA" b="1" dirty="0"/>
              <a:t>OWNERSHIP</a:t>
            </a:r>
            <a:br>
              <a:rPr lang="en-US" dirty="0"/>
            </a:br>
            <a:endParaRPr lang="en-US" dirty="0"/>
          </a:p>
        </p:txBody>
      </p:sp>
      <p:sp>
        <p:nvSpPr>
          <p:cNvPr id="3" name="Content Placeholder 2"/>
          <p:cNvSpPr>
            <a:spLocks noGrp="1"/>
          </p:cNvSpPr>
          <p:nvPr>
            <p:ph idx="1"/>
          </p:nvPr>
        </p:nvSpPr>
        <p:spPr/>
        <p:txBody>
          <a:bodyPr>
            <a:normAutofit/>
          </a:bodyPr>
          <a:lstStyle/>
          <a:p>
            <a:pPr algn="just"/>
            <a:r>
              <a:rPr lang="en-ZA" dirty="0"/>
              <a:t>As a consequence, the proceeds of sale were divided equally between husband and wife whenever it was determined that each contributed to its purchase. </a:t>
            </a:r>
          </a:p>
          <a:p>
            <a:pPr algn="just"/>
            <a:r>
              <a:rPr lang="en-ZA" dirty="0"/>
              <a:t>English law does not recognise community of property law nor of any special rules applicable to family assets. </a:t>
            </a:r>
          </a:p>
          <a:p>
            <a:r>
              <a:rPr lang="en-ZA" b="1" dirty="0" err="1"/>
              <a:t>Pettitt</a:t>
            </a:r>
            <a:r>
              <a:rPr lang="en-ZA" b="1" dirty="0"/>
              <a:t> vs. </a:t>
            </a:r>
            <a:r>
              <a:rPr lang="en-ZA" b="1" dirty="0" err="1"/>
              <a:t>Pettitt</a:t>
            </a:r>
            <a:r>
              <a:rPr lang="en-ZA" b="1" dirty="0"/>
              <a:t> (1969) 2 All ER 385; Gissing vs. Gissing (1970) 2 All ER 780; Scott vs. Scott SCZ judgment No 3 of 2007</a:t>
            </a:r>
            <a:endParaRPr lang="en-US" dirty="0"/>
          </a:p>
          <a:p>
            <a:pPr algn="just"/>
            <a:endParaRPr lang="en-US" dirty="0"/>
          </a:p>
          <a:p>
            <a:pPr algn="just"/>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ZA" b="1" dirty="0"/>
              <a:t>OWNERSHIP</a:t>
            </a:r>
            <a:br>
              <a:rPr lang="en-US" dirty="0"/>
            </a:br>
            <a:endParaRPr lang="en-US" dirty="0"/>
          </a:p>
        </p:txBody>
      </p:sp>
      <p:sp>
        <p:nvSpPr>
          <p:cNvPr id="3" name="Content Placeholder 2"/>
          <p:cNvSpPr>
            <a:spLocks noGrp="1"/>
          </p:cNvSpPr>
          <p:nvPr>
            <p:ph idx="1"/>
          </p:nvPr>
        </p:nvSpPr>
        <p:spPr/>
        <p:txBody>
          <a:bodyPr>
            <a:normAutofit/>
          </a:bodyPr>
          <a:lstStyle/>
          <a:p>
            <a:pPr algn="just"/>
            <a:r>
              <a:rPr lang="en-ZA" dirty="0"/>
              <a:t>The ownership of property depends on the purchaser’ s intention at the time it is bought and spouses at the time of purchasing a house will rarely contemplate divorce except death. </a:t>
            </a:r>
          </a:p>
          <a:p>
            <a:pPr algn="just"/>
            <a:r>
              <a:rPr lang="en-ZA" dirty="0"/>
              <a:t>In a number of decided cases where this problem arose the courts have had to attribute intention to them which they never had in the first place. This intention is inferred from the conduct of the parties at the time of purchase.</a:t>
            </a:r>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ZA" b="1" dirty="0"/>
              <a:t>OWNERSHIP</a:t>
            </a:r>
            <a:br>
              <a:rPr lang="en-US" dirty="0"/>
            </a:br>
            <a:endParaRPr lang="en-US" dirty="0"/>
          </a:p>
        </p:txBody>
      </p:sp>
      <p:sp>
        <p:nvSpPr>
          <p:cNvPr id="3" name="Content Placeholder 2"/>
          <p:cNvSpPr>
            <a:spLocks noGrp="1"/>
          </p:cNvSpPr>
          <p:nvPr>
            <p:ph idx="1"/>
          </p:nvPr>
        </p:nvSpPr>
        <p:spPr/>
        <p:txBody>
          <a:bodyPr>
            <a:normAutofit/>
          </a:bodyPr>
          <a:lstStyle/>
          <a:p>
            <a:pPr algn="just"/>
            <a:r>
              <a:rPr lang="en-ZA" dirty="0"/>
              <a:t>If the parties together embark upon the purchase of a house with a common intention at the time that it is bought that they should both contribute towards the purchase price, this will raise a resulting trust in the wife’s favour and the precise size of her interest will depend upon the sums she actually contributes at the time of purchase or later. </a:t>
            </a:r>
          </a:p>
          <a:p>
            <a:pPr algn="just"/>
            <a:r>
              <a:rPr lang="en-ZA" dirty="0"/>
              <a:t>This contribution may be direct or indirect. It may be by labour rather than by cash and it must be a substantial one not things like furniture. </a:t>
            </a:r>
            <a:r>
              <a:rPr lang="en-ZA" dirty="0">
                <a:highlight>
                  <a:srgbClr val="808080"/>
                </a:highlight>
              </a:rPr>
              <a:t>(Gissing vs. Gissing). </a:t>
            </a:r>
            <a:endParaRPr lang="en-US" dirty="0">
              <a:highlight>
                <a:srgbClr val="808080"/>
              </a:highlight>
            </a:endParaRPr>
          </a:p>
          <a:p>
            <a:pPr algn="just"/>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ZA" b="1" dirty="0"/>
              <a:t>OWNERSHIP</a:t>
            </a:r>
            <a:br>
              <a:rPr lang="en-US" dirty="0"/>
            </a:br>
            <a:endParaRPr lang="en-US" dirty="0"/>
          </a:p>
        </p:txBody>
      </p:sp>
      <p:sp>
        <p:nvSpPr>
          <p:cNvPr id="3" name="Content Placeholder 2"/>
          <p:cNvSpPr>
            <a:spLocks noGrp="1"/>
          </p:cNvSpPr>
          <p:nvPr>
            <p:ph idx="1"/>
          </p:nvPr>
        </p:nvSpPr>
        <p:spPr/>
        <p:txBody>
          <a:bodyPr>
            <a:normAutofit/>
          </a:bodyPr>
          <a:lstStyle/>
          <a:p>
            <a:pPr algn="just"/>
            <a:r>
              <a:rPr lang="en-ZA" dirty="0"/>
              <a:t>The courts have been at pains in determining what amounts to an indirect contribution.  </a:t>
            </a:r>
          </a:p>
          <a:p>
            <a:pPr algn="just"/>
            <a:r>
              <a:rPr lang="en-ZA" dirty="0"/>
              <a:t>If both spouses are working for instance, and they agree that the easiest way to manage if for the husband to service loan or mortgage and for the wife to pay household bills. The law is very uncertain in this area. </a:t>
            </a:r>
            <a:endParaRPr lang="en-US" dirty="0"/>
          </a:p>
          <a:p>
            <a:pPr algn="just"/>
            <a:r>
              <a:rPr lang="en-ZA" dirty="0"/>
              <a:t>If the purchase money for a house is from a joint account, a house bought as matrimonial home for their common use will presumably be intended by both of them to represent the original fund. </a:t>
            </a:r>
            <a:endParaRPr lang="en-US" dirty="0"/>
          </a:p>
          <a:p>
            <a:pPr algn="just"/>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ZA" b="1" dirty="0"/>
              <a:t>OWNERSHIP</a:t>
            </a:r>
            <a:br>
              <a:rPr lang="en-US" dirty="0"/>
            </a:br>
            <a:endParaRPr lang="en-US" dirty="0"/>
          </a:p>
        </p:txBody>
      </p:sp>
      <p:sp>
        <p:nvSpPr>
          <p:cNvPr id="3" name="Content Placeholder 2"/>
          <p:cNvSpPr>
            <a:spLocks noGrp="1"/>
          </p:cNvSpPr>
          <p:nvPr>
            <p:ph idx="1"/>
          </p:nvPr>
        </p:nvSpPr>
        <p:spPr/>
        <p:txBody>
          <a:bodyPr>
            <a:normAutofit/>
          </a:bodyPr>
          <a:lstStyle/>
          <a:p>
            <a:pPr algn="just"/>
            <a:r>
              <a:rPr lang="en-ZA" dirty="0"/>
              <a:t>A spouse may acquire a beneficial interest in property notwithstanding that the legal title is vested in the other under the following circumstances.</a:t>
            </a:r>
            <a:endParaRPr lang="en-US" dirty="0"/>
          </a:p>
          <a:p>
            <a:pPr lvl="0" algn="just"/>
            <a:r>
              <a:rPr lang="en-ZA" b="1" dirty="0"/>
              <a:t>Improvements made to the matrimonial home</a:t>
            </a:r>
            <a:r>
              <a:rPr lang="en-ZA" dirty="0"/>
              <a:t> by a spouse will confer a share in that property. This is because the value of the property may be considerably enhanced after its purchase by extension, improvements or other work done on it. </a:t>
            </a:r>
            <a:endParaRPr lang="en-US" dirty="0"/>
          </a:p>
          <a:p>
            <a:pPr algn="just">
              <a:buNone/>
            </a:pPr>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ZA" b="1" dirty="0"/>
              <a:t>OWNERSHIP</a:t>
            </a:r>
            <a:br>
              <a:rPr lang="en-US" dirty="0"/>
            </a:br>
            <a:endParaRPr lang="en-US" dirty="0"/>
          </a:p>
        </p:txBody>
      </p:sp>
      <p:sp>
        <p:nvSpPr>
          <p:cNvPr id="3" name="Content Placeholder 2"/>
          <p:cNvSpPr>
            <a:spLocks noGrp="1"/>
          </p:cNvSpPr>
          <p:nvPr>
            <p:ph idx="1"/>
          </p:nvPr>
        </p:nvSpPr>
        <p:spPr/>
        <p:txBody>
          <a:bodyPr>
            <a:normAutofit/>
          </a:bodyPr>
          <a:lstStyle/>
          <a:p>
            <a:pPr algn="just"/>
            <a:r>
              <a:rPr lang="en-ZA" dirty="0"/>
              <a:t>In England the law was made more certain by the introduction of the Matrimonial Proceedings and Property Act 1970. </a:t>
            </a:r>
          </a:p>
          <a:p>
            <a:pPr algn="just"/>
            <a:r>
              <a:rPr lang="en-ZA" dirty="0"/>
              <a:t>The Act provides that where a husband or wife makes a substantial contribution towards the improvement of the house, he or she acquires a beneficial interest unless there is an agreement to the contrary.</a:t>
            </a:r>
            <a:endParaRPr lang="en-US" dirty="0"/>
          </a:p>
          <a:p>
            <a:pPr algn="just"/>
            <a:r>
              <a:rPr lang="en-ZA" b="1" dirty="0"/>
              <a:t>Hosking v. </a:t>
            </a:r>
            <a:r>
              <a:rPr lang="en-ZA" b="1" dirty="0" err="1"/>
              <a:t>Michaelides</a:t>
            </a:r>
            <a:r>
              <a:rPr lang="en-ZA" b="1" dirty="0"/>
              <a:t> (2004) All ER 147</a:t>
            </a:r>
            <a:endParaRPr lang="en-US" dirty="0"/>
          </a:p>
          <a:p>
            <a:pPr algn="just"/>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br>
              <a:rPr lang="en-ZA" b="1" dirty="0"/>
            </a:br>
            <a:r>
              <a:rPr lang="en-ZA" b="1" dirty="0"/>
              <a:t>PROPERTY ACQUIRED BEFORE AND DURING MARRIAGE</a:t>
            </a:r>
            <a:br>
              <a:rPr lang="en-US" dirty="0"/>
            </a:br>
            <a:endParaRPr lang="en-US" dirty="0"/>
          </a:p>
        </p:txBody>
      </p:sp>
      <p:sp>
        <p:nvSpPr>
          <p:cNvPr id="3" name="Content Placeholder 2"/>
          <p:cNvSpPr>
            <a:spLocks noGrp="1"/>
          </p:cNvSpPr>
          <p:nvPr>
            <p:ph idx="1"/>
          </p:nvPr>
        </p:nvSpPr>
        <p:spPr/>
        <p:txBody>
          <a:bodyPr>
            <a:normAutofit/>
          </a:bodyPr>
          <a:lstStyle/>
          <a:p>
            <a:pPr algn="just"/>
            <a:r>
              <a:rPr lang="en-ZA" dirty="0"/>
              <a:t>At common law husband and wife were deemed to be one and at marriage a woman’s property vested in her husband. </a:t>
            </a:r>
          </a:p>
          <a:p>
            <a:pPr algn="just"/>
            <a:r>
              <a:rPr lang="en-ZA" dirty="0"/>
              <a:t>This rule was considered unjust and feminists and lawyers in the nineteenth century advocated for change especially that more and more women were now earning income of their own and there were a number of scandalous cases of husbands impounding their wife’s earnings for the benefit of their own creditors or even mistresses.</a:t>
            </a:r>
            <a:endParaRPr lang="en-US"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ZA" b="1" dirty="0"/>
              <a:t>OWNERSHIP</a:t>
            </a:r>
            <a:br>
              <a:rPr lang="en-US" dirty="0"/>
            </a:br>
            <a:endParaRPr lang="en-US" dirty="0"/>
          </a:p>
        </p:txBody>
      </p:sp>
      <p:sp>
        <p:nvSpPr>
          <p:cNvPr id="3" name="Content Placeholder 2"/>
          <p:cNvSpPr>
            <a:spLocks noGrp="1"/>
          </p:cNvSpPr>
          <p:nvPr>
            <p:ph idx="1"/>
          </p:nvPr>
        </p:nvSpPr>
        <p:spPr/>
        <p:txBody>
          <a:bodyPr>
            <a:normAutofit/>
          </a:bodyPr>
          <a:lstStyle/>
          <a:p>
            <a:pPr lvl="0" algn="just"/>
            <a:r>
              <a:rPr lang="en-ZA" b="1" dirty="0"/>
              <a:t>Death of one spouse </a:t>
            </a:r>
            <a:r>
              <a:rPr lang="en-ZA" dirty="0"/>
              <a:t>- if marriage ends by death of one spouse and if they both had a beneficial interest in property it may be vital to decide whether they hold as tenants in common or as joint tenants. The implications of either must be appreciated. </a:t>
            </a:r>
          </a:p>
          <a:p>
            <a:pPr lvl="0" algn="just"/>
            <a:r>
              <a:rPr lang="en-ZA" dirty="0"/>
              <a:t>In joint tenancy the whole interest will pass to the surviving spouse whereas in the other they each hold divisible shares which can pass to a beneficiary.  </a:t>
            </a:r>
            <a:endParaRPr lang="en-US" dirty="0"/>
          </a:p>
          <a:p>
            <a:pPr algn="just">
              <a:buNone/>
            </a:pPr>
            <a:endParaRPr lang="en-US"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br>
              <a:rPr lang="en-ZA" b="1" dirty="0"/>
            </a:br>
            <a:r>
              <a:rPr lang="en-ZA" b="1" dirty="0"/>
              <a:t>OCCUPATION </a:t>
            </a:r>
            <a:br>
              <a:rPr lang="en-US" dirty="0"/>
            </a:br>
            <a:endParaRPr lang="en-US" dirty="0"/>
          </a:p>
        </p:txBody>
      </p:sp>
      <p:sp>
        <p:nvSpPr>
          <p:cNvPr id="3" name="Content Placeholder 2"/>
          <p:cNvSpPr>
            <a:spLocks noGrp="1"/>
          </p:cNvSpPr>
          <p:nvPr>
            <p:ph idx="1"/>
          </p:nvPr>
        </p:nvSpPr>
        <p:spPr/>
        <p:txBody>
          <a:bodyPr>
            <a:normAutofit/>
          </a:bodyPr>
          <a:lstStyle/>
          <a:p>
            <a:pPr algn="just"/>
            <a:r>
              <a:rPr lang="en-ZA" dirty="0"/>
              <a:t>The rights which a spouse has to occupy and use the furniture in a matrimonial home shall be considered. </a:t>
            </a:r>
          </a:p>
          <a:p>
            <a:pPr algn="just"/>
            <a:r>
              <a:rPr lang="en-ZA" dirty="0"/>
              <a:t>From the outset each spouse has a right to the other’s consortium and this will normally be enjoyed in the matrimonial home. </a:t>
            </a:r>
          </a:p>
          <a:p>
            <a:pPr algn="just"/>
            <a:r>
              <a:rPr lang="en-ZA" dirty="0"/>
              <a:t>Each has a right to use the house and its furniture in whichever of them the legal title is vested. Their precise rights will however depend in the first place on who owns the property in question. </a:t>
            </a:r>
          </a:p>
          <a:p>
            <a:pPr algn="just"/>
            <a:r>
              <a:rPr lang="en-ZA" dirty="0"/>
              <a:t>If property is vested in both as joint tenants, they are entitled to remain in occupation of it as beneficial owners.</a:t>
            </a:r>
            <a:endParaRPr lang="en-US"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br>
              <a:rPr lang="en-ZA" b="1" dirty="0"/>
            </a:br>
            <a:r>
              <a:rPr lang="en-ZA" b="1" dirty="0"/>
              <a:t>OCCUPATION </a:t>
            </a:r>
            <a:br>
              <a:rPr lang="en-US" dirty="0"/>
            </a:br>
            <a:endParaRPr lang="en-US" dirty="0"/>
          </a:p>
        </p:txBody>
      </p:sp>
      <p:sp>
        <p:nvSpPr>
          <p:cNvPr id="3" name="Content Placeholder 2"/>
          <p:cNvSpPr>
            <a:spLocks noGrp="1"/>
          </p:cNvSpPr>
          <p:nvPr>
            <p:ph idx="1"/>
          </p:nvPr>
        </p:nvSpPr>
        <p:spPr/>
        <p:txBody>
          <a:bodyPr>
            <a:normAutofit/>
          </a:bodyPr>
          <a:lstStyle/>
          <a:p>
            <a:pPr algn="just"/>
            <a:r>
              <a:rPr lang="en-ZA" dirty="0"/>
              <a:t>If the title is vested in the husband the wife can at common law claim a right of occupation not only by virtue of her right her husband’s consortium but also by virtue of her right to be maintained by him. </a:t>
            </a:r>
            <a:endParaRPr lang="en-US" dirty="0"/>
          </a:p>
          <a:p>
            <a:pPr algn="just"/>
            <a:r>
              <a:rPr lang="en-ZA" dirty="0"/>
              <a:t>At breakdown of marriage a wife can exclude the husband from the home because of ill-treatment of her or the children and she no longer wants to live with him. </a:t>
            </a:r>
            <a:endParaRPr lang="en-US" dirty="0"/>
          </a:p>
          <a:p>
            <a:pPr algn="just"/>
            <a:endParaRPr lang="en-US"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a:buNone/>
            </a:pPr>
            <a:endParaRPr lang="en-US" dirty="0"/>
          </a:p>
          <a:p>
            <a:pPr>
              <a:buNone/>
            </a:pPr>
            <a:endParaRPr lang="en-US" dirty="0"/>
          </a:p>
          <a:p>
            <a:pPr>
              <a:buNone/>
            </a:pPr>
            <a:r>
              <a:rPr lang="en-US" dirty="0"/>
              <a:t>        THANK YOU</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pPr algn="just"/>
            <a:r>
              <a:rPr lang="en-ZA" dirty="0"/>
              <a:t>A woman whose husband deserted her and took all the property with him had no relief. </a:t>
            </a:r>
          </a:p>
          <a:p>
            <a:pPr algn="just"/>
            <a:r>
              <a:rPr lang="en-ZA" dirty="0"/>
              <a:t>This led to a change of the law and the general rule that the woman would retain her separate property upon marriage was developed. </a:t>
            </a:r>
          </a:p>
          <a:p>
            <a:pPr algn="just"/>
            <a:r>
              <a:rPr lang="en-ZA" dirty="0"/>
              <a:t>The Married Women’s Property Acts were also created and these were modified over a number of years. It therefore became a cardinal rule of English law that marriage had no impact on the property rights of the spouses.</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algn="just"/>
            <a:r>
              <a:rPr lang="en-ZA" dirty="0"/>
              <a:t>If it becomes necessary to ascertain the ownership of the home during marriage the parties will have to rely on the rules of property law, which apply to all persons regardless of their status. </a:t>
            </a:r>
          </a:p>
          <a:p>
            <a:pPr algn="just"/>
            <a:r>
              <a:rPr lang="en-ZA" dirty="0"/>
              <a:t>Spouses have rights to occupy the shared home but no automatic rights to a property interest in it.</a:t>
            </a:r>
            <a:endParaRPr lang="en-US" dirty="0"/>
          </a:p>
          <a:p>
            <a:pPr algn="just"/>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algn="just"/>
            <a:r>
              <a:rPr lang="en-ZA" dirty="0"/>
              <a:t>In contrast to the separation of property during a marriage, the courts have the powers to reallocate property upon divorce or dissolution of marriage. </a:t>
            </a:r>
          </a:p>
          <a:p>
            <a:pPr algn="just"/>
            <a:r>
              <a:rPr lang="en-ZA" dirty="0"/>
              <a:t>In cases where the relationship ends as a result of death, the surviving spouse will subject to terms of the deceased’s will be entitled to a bulk of the assets. </a:t>
            </a:r>
            <a:endParaRPr lang="en-US" dirty="0"/>
          </a:p>
          <a:p>
            <a:pPr algn="just"/>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20000"/>
          </a:bodyPr>
          <a:lstStyle/>
          <a:p>
            <a:pPr algn="just"/>
            <a:r>
              <a:rPr lang="en-ZA" dirty="0"/>
              <a:t>Knowledge of the rules relating to ownership and occupation of property is very important for a number of reasons. </a:t>
            </a:r>
          </a:p>
          <a:p>
            <a:pPr algn="just"/>
            <a:r>
              <a:rPr lang="en-ZA" dirty="0"/>
              <a:t>First and foremost the rights over family interests such as the home are determined almost solely by the application of the general principles of property law. </a:t>
            </a:r>
          </a:p>
          <a:p>
            <a:pPr algn="just"/>
            <a:r>
              <a:rPr lang="en-ZA" dirty="0"/>
              <a:t>While the couple are living in harmony it may not seem to matter who owns what, but the issue will become one of importance at time of dissolution of the marriage. </a:t>
            </a:r>
          </a:p>
          <a:p>
            <a:pPr algn="just"/>
            <a:r>
              <a:rPr lang="en-ZA" dirty="0"/>
              <a:t>The question of who should remain in the home and who should leave comes to the fore. </a:t>
            </a:r>
          </a:p>
          <a:p>
            <a:pPr algn="just"/>
            <a:r>
              <a:rPr lang="en-ZA" dirty="0"/>
              <a:t>The court can use its discretion to reallocate the resources of spouses. </a:t>
            </a:r>
            <a:endParaRPr lang="en-US" dirty="0"/>
          </a:p>
          <a:p>
            <a:pPr algn="just"/>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br>
              <a:rPr lang="en-ZA" b="1" dirty="0"/>
            </a:br>
            <a:r>
              <a:rPr lang="en-ZA" b="1" dirty="0"/>
              <a:t>Property Acquired by the Spouses</a:t>
            </a:r>
            <a:br>
              <a:rPr lang="en-US" dirty="0"/>
            </a:br>
            <a:endParaRPr lang="en-US" dirty="0"/>
          </a:p>
        </p:txBody>
      </p:sp>
      <p:sp>
        <p:nvSpPr>
          <p:cNvPr id="3" name="Content Placeholder 2"/>
          <p:cNvSpPr>
            <a:spLocks noGrp="1"/>
          </p:cNvSpPr>
          <p:nvPr>
            <p:ph idx="1"/>
          </p:nvPr>
        </p:nvSpPr>
        <p:spPr/>
        <p:txBody>
          <a:bodyPr/>
          <a:lstStyle/>
          <a:p>
            <a:r>
              <a:rPr lang="en-ZA" dirty="0"/>
              <a:t>Spouses’ property may be divided into 2: that intended for common use and consumption in the matrimonial home and that intended for personal use and enjoyment. </a:t>
            </a:r>
            <a:endParaRPr lang="en-US" dirty="0"/>
          </a:p>
          <a:p>
            <a:r>
              <a:rPr lang="en-ZA" dirty="0"/>
              <a:t>Marriage will not affect ownership of property vested in either of the spouses at the time.  This will also be true of property used by them in the matrimonial home jointly.  </a:t>
            </a:r>
            <a:endParaRPr lang="en-US" dirty="0"/>
          </a:p>
          <a:p>
            <a:pPr algn="just"/>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ZA" b="1" dirty="0"/>
              <a:t>Property Acquired by the Spouses</a:t>
            </a:r>
            <a:br>
              <a:rPr lang="en-US" dirty="0"/>
            </a:br>
            <a:endParaRPr lang="en-US" dirty="0"/>
          </a:p>
        </p:txBody>
      </p:sp>
      <p:sp>
        <p:nvSpPr>
          <p:cNvPr id="3" name="Content Placeholder 2"/>
          <p:cNvSpPr>
            <a:spLocks noGrp="1"/>
          </p:cNvSpPr>
          <p:nvPr>
            <p:ph idx="1"/>
          </p:nvPr>
        </p:nvSpPr>
        <p:spPr/>
        <p:txBody>
          <a:bodyPr/>
          <a:lstStyle/>
          <a:p>
            <a:pPr lvl="0" algn="just"/>
            <a:r>
              <a:rPr lang="en-ZA" b="1" dirty="0"/>
              <a:t>Income either from earnings or investments</a:t>
            </a:r>
            <a:r>
              <a:rPr lang="en-ZA" dirty="0"/>
              <a:t>, will prima facie remain his or her own property. </a:t>
            </a:r>
          </a:p>
          <a:p>
            <a:pPr lvl="0" algn="just"/>
            <a:r>
              <a:rPr lang="en-ZA" dirty="0"/>
              <a:t>But where they pool their incomes and place them in a common fund for example a joint bank account, they both acquire a joint interest in the whole fund.</a:t>
            </a:r>
            <a:endParaRPr lang="en-US" dirty="0"/>
          </a:p>
          <a:p>
            <a:pPr algn="just"/>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ZA" b="1" dirty="0"/>
              <a:t>Property Acquired by the Spouses</a:t>
            </a:r>
            <a:br>
              <a:rPr lang="en-US" dirty="0"/>
            </a:br>
            <a:endParaRPr lang="en-US" dirty="0"/>
          </a:p>
        </p:txBody>
      </p:sp>
      <p:sp>
        <p:nvSpPr>
          <p:cNvPr id="3" name="Content Placeholder 2"/>
          <p:cNvSpPr>
            <a:spLocks noGrp="1"/>
          </p:cNvSpPr>
          <p:nvPr>
            <p:ph idx="1"/>
          </p:nvPr>
        </p:nvSpPr>
        <p:spPr/>
        <p:txBody>
          <a:bodyPr>
            <a:normAutofit fontScale="92500" lnSpcReduction="10000"/>
          </a:bodyPr>
          <a:lstStyle/>
          <a:p>
            <a:pPr lvl="0" algn="just"/>
            <a:r>
              <a:rPr lang="en-ZA" b="1" dirty="0"/>
              <a:t>Allowances for housekeeping and maintenance</a:t>
            </a:r>
            <a:r>
              <a:rPr lang="en-ZA" dirty="0"/>
              <a:t> – any property bought from this money was considered to be the husbands and this created an injustice which was eventually remedied by the Married Women‘s Property Act of 1964 which took cognisance of the fact that the savings from the allowance were as much due to the wife’s skill and economy as a housewife as to her husbands’ earning capacity. </a:t>
            </a:r>
          </a:p>
          <a:p>
            <a:pPr lvl="0" algn="just"/>
            <a:r>
              <a:rPr lang="en-ZA" dirty="0"/>
              <a:t>The Act provides that any property bought from an allowance given to a housewife for housekeeping shall be treated as belonging to both of them in equal shares unless there is an agreement to the contrary. The Act only applies if the allowance is provided by the husband and it does not apply to a husband who does the housekeeping.</a:t>
            </a:r>
            <a:endParaRPr lang="en-US" dirty="0"/>
          </a:p>
          <a:p>
            <a:pPr algn="just"/>
            <a:endParaRPr lang="en-US"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Madison">
  <a:themeElements>
    <a:clrScheme name="Madison">
      <a:dk1>
        <a:sysClr val="windowText" lastClr="000000"/>
      </a:dk1>
      <a:lt1>
        <a:sysClr val="window" lastClr="FFFFFF"/>
      </a:lt1>
      <a:dk2>
        <a:srgbClr val="2D251F"/>
      </a:dk2>
      <a:lt2>
        <a:srgbClr val="FAE9C5"/>
      </a:lt2>
      <a:accent1>
        <a:srgbClr val="ED3846"/>
      </a:accent1>
      <a:accent2>
        <a:srgbClr val="F87184"/>
      </a:accent2>
      <a:accent3>
        <a:srgbClr val="EC9DA9"/>
      </a:accent3>
      <a:accent4>
        <a:srgbClr val="ECC190"/>
      </a:accent4>
      <a:accent5>
        <a:srgbClr val="FFB268"/>
      </a:accent5>
      <a:accent6>
        <a:srgbClr val="F98657"/>
      </a:accent6>
      <a:hlink>
        <a:srgbClr val="B97669"/>
      </a:hlink>
      <a:folHlink>
        <a:srgbClr val="9E9483"/>
      </a:folHlink>
    </a:clrScheme>
    <a:fontScheme name="Tw Cen MT">
      <a:majorFont>
        <a:latin typeface="Tw Cen MT" panose="020B0602020104020603"/>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panose="020B0602020104020603"/>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Inset">
      <a:fillStyleLst>
        <a:solidFill>
          <a:schemeClr val="phClr"/>
        </a:solidFill>
        <a:gradFill rotWithShape="1">
          <a:gsLst>
            <a:gs pos="0">
              <a:schemeClr val="phClr">
                <a:tint val="20000"/>
                <a:satMod val="180000"/>
                <a:lumMod val="98000"/>
              </a:schemeClr>
            </a:gs>
            <a:gs pos="40000">
              <a:schemeClr val="phClr">
                <a:tint val="30000"/>
                <a:satMod val="260000"/>
                <a:lumMod val="84000"/>
              </a:schemeClr>
            </a:gs>
            <a:gs pos="100000">
              <a:schemeClr val="phClr">
                <a:tint val="100000"/>
                <a:satMod val="110000"/>
                <a:lumMod val="100000"/>
              </a:schemeClr>
            </a:gs>
          </a:gsLst>
          <a:lin ang="5040000" scaled="1"/>
        </a:gradFill>
        <a:gradFill rotWithShape="1">
          <a:gsLst>
            <a:gs pos="0">
              <a:schemeClr val="phClr"/>
            </a:gs>
            <a:gs pos="100000">
              <a:schemeClr val="phClr">
                <a:shade val="75000"/>
                <a:satMod val="120000"/>
                <a:lumMod val="9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scene3d>
            <a:camera prst="orthographicFront">
              <a:rot lat="0" lon="0" rev="0"/>
            </a:camera>
            <a:lightRig rig="threePt" dir="tl">
              <a:rot lat="0" lon="0" rev="20400000"/>
            </a:lightRig>
          </a:scene3d>
          <a:sp3d>
            <a:bevelT w="50800" h="12700" prst="softRound"/>
          </a:sp3d>
        </a:effectStyle>
        <a:effectStyle>
          <a:effectLst>
            <a:outerShdw blurRad="44450" dist="50800" dir="5400000" sx="96000" rotWithShape="0">
              <a:srgbClr val="000000">
                <a:alpha val="34000"/>
              </a:srgbClr>
            </a:outerShdw>
          </a:effectLst>
          <a:scene3d>
            <a:camera prst="orthographicFront">
              <a:rot lat="0" lon="0" rev="0"/>
            </a:camera>
            <a:lightRig rig="threePt" dir="tl">
              <a:rot lat="0" lon="0" rev="20400000"/>
            </a:lightRig>
          </a:scene3d>
          <a:sp3d contourW="15875">
            <a:bevelT w="101600" h="25400" prst="softRound"/>
            <a:contourClr>
              <a:schemeClr val="phClr">
                <a:shade val="30000"/>
              </a:schemeClr>
            </a:contourClr>
          </a:sp3d>
        </a:effectStyle>
      </a:effectStyleLst>
      <a:bgFillStyleLst>
        <a:solidFill>
          <a:schemeClr val="phClr"/>
        </a:solidFill>
        <a:solidFill>
          <a:schemeClr val="phClr"/>
        </a:solidFill>
        <a:blipFill rotWithShape="1">
          <a:blip xmlns:r="http://schemas.openxmlformats.org/officeDocument/2006/relationships" r:embed="rId1"/>
          <a:stretch/>
        </a:blipFill>
      </a:bgFillStyleLst>
    </a:fmtScheme>
  </a:themeElements>
  <a:objectDefaults/>
  <a:extraClrSchemeLst/>
  <a:extLst>
    <a:ext uri="{05A4C25C-085E-4340-85A3-A5531E510DB2}">
      <thm15:themeFamily xmlns:thm15="http://schemas.microsoft.com/office/thememl/2012/main" name="Madison" id="{025CB5FB-2DD3-45EE-B6F0-CC461540EB19}" vid="{BCCF8060-3FCB-4641-B728-8A589529B13F}"/>
    </a:ext>
  </a:extLst>
</a:theme>
</file>

<file path=docProps/app.xml><?xml version="1.0" encoding="utf-8"?>
<Properties xmlns="http://schemas.openxmlformats.org/officeDocument/2006/extended-properties" xmlns:vt="http://schemas.openxmlformats.org/officeDocument/2006/docPropsVTypes">
  <Template>TM16401375[[fn=Madison]]</Template>
  <TotalTime>32</TotalTime>
  <Words>1799</Words>
  <Application>Microsoft Office PowerPoint</Application>
  <PresentationFormat>Widescreen</PresentationFormat>
  <Paragraphs>80</Paragraphs>
  <Slides>23</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23</vt:i4>
      </vt:variant>
    </vt:vector>
  </HeadingPairs>
  <TitlesOfParts>
    <vt:vector size="28" baseType="lpstr">
      <vt:lpstr>MS Shell Dlg 2</vt:lpstr>
      <vt:lpstr>Tw Cen MT</vt:lpstr>
      <vt:lpstr>Wingdings</vt:lpstr>
      <vt:lpstr>Wingdings 3</vt:lpstr>
      <vt:lpstr>Madison</vt:lpstr>
      <vt:lpstr>UNIVERSITY OF LUSAKA SCHOOL OF LAW </vt:lpstr>
      <vt:lpstr> PROPERTY ACQUIRED BEFORE AND DURING MARRIAGE </vt:lpstr>
      <vt:lpstr>PowerPoint Presentation</vt:lpstr>
      <vt:lpstr>PowerPoint Presentation</vt:lpstr>
      <vt:lpstr>PowerPoint Presentation</vt:lpstr>
      <vt:lpstr>PowerPoint Presentation</vt:lpstr>
      <vt:lpstr> Property Acquired by the Spouses </vt:lpstr>
      <vt:lpstr>Property Acquired by the Spouses </vt:lpstr>
      <vt:lpstr>Property Acquired by the Spouses </vt:lpstr>
      <vt:lpstr>Property Acquired by the Spouses </vt:lpstr>
      <vt:lpstr> Matrimonial Home  </vt:lpstr>
      <vt:lpstr> OWNERSHIP </vt:lpstr>
      <vt:lpstr>OWNERSHIP </vt:lpstr>
      <vt:lpstr>OWNERSHIP </vt:lpstr>
      <vt:lpstr>OWNERSHIP </vt:lpstr>
      <vt:lpstr>OWNERSHIP </vt:lpstr>
      <vt:lpstr>OWNERSHIP </vt:lpstr>
      <vt:lpstr>OWNERSHIP </vt:lpstr>
      <vt:lpstr>OWNERSHIP </vt:lpstr>
      <vt:lpstr>OWNERSHIP </vt:lpstr>
      <vt:lpstr> OCCUPATION  </vt:lpstr>
      <vt:lpstr> OCCUPATION  </vt:lpstr>
      <vt:lpstr>PowerPoint Presentation</vt:lpstr>
    </vt:vector>
  </TitlesOfParts>
  <Company>P&amp;G Advocates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UNIVERSITY OF LUSAKA SCHOOL OF LAW</dc:title>
  <dc:creator>h</dc:creator>
  <cp:lastModifiedBy>Joseph Ndandula</cp:lastModifiedBy>
  <cp:revision>5</cp:revision>
  <dcterms:created xsi:type="dcterms:W3CDTF">2010-05-13T09:53:57Z</dcterms:created>
  <dcterms:modified xsi:type="dcterms:W3CDTF">2019-04-28T08:21:37Z</dcterms:modified>
</cp:coreProperties>
</file>