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6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E296AF-699B-4ABE-B87A-5ED0FD59D2FE}" type="datetimeFigureOut">
              <a:rPr lang="en-AU" smtClean="0"/>
              <a:pPr/>
              <a:t>27/05/2022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0C34B3-873D-4BF9-B737-33071A9C9770}" type="slidenum">
              <a:rPr lang="en-AU" smtClean="0"/>
              <a:pPr/>
              <a:t>‹#›</a:t>
            </a:fld>
            <a:endParaRPr lang="en-AU"/>
          </a:p>
        </p:txBody>
      </p:sp>
    </p:spTree>
    <p:extLst>
      <p:ext uri="{BB962C8B-B14F-4D97-AF65-F5344CB8AC3E}">
        <p14:creationId xmlns:p14="http://schemas.microsoft.com/office/powerpoint/2010/main" val="2968607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20C34B3-873D-4BF9-B737-33071A9C9770}" type="slidenum">
              <a:rPr lang="en-AU" smtClean="0"/>
              <a:pPr/>
              <a:t>9</a:t>
            </a:fld>
            <a:endParaRPr lang="en-AU"/>
          </a:p>
        </p:txBody>
      </p:sp>
    </p:spTree>
    <p:extLst>
      <p:ext uri="{BB962C8B-B14F-4D97-AF65-F5344CB8AC3E}">
        <p14:creationId xmlns:p14="http://schemas.microsoft.com/office/powerpoint/2010/main" val="1069202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4621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265661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04188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49030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96165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2816560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3757002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1278755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106948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39223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223599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185987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130327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349036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113820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57573D-FB56-4D26-8AC9-8F68524A633F}" type="datetimeFigureOut">
              <a:rPr lang="en-AU" smtClean="0"/>
              <a:pPr/>
              <a:t>27/05/2022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1A9F7B9-6E5D-4BD4-ACB4-39375F70197D}" type="slidenum">
              <a:rPr lang="en-AU" smtClean="0"/>
              <a:pPr/>
              <a:t>‹#›</a:t>
            </a:fld>
            <a:endParaRPr lang="en-AU"/>
          </a:p>
        </p:txBody>
      </p:sp>
    </p:spTree>
    <p:extLst>
      <p:ext uri="{BB962C8B-B14F-4D97-AF65-F5344CB8AC3E}">
        <p14:creationId xmlns:p14="http://schemas.microsoft.com/office/powerpoint/2010/main" val="300036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57573D-FB56-4D26-8AC9-8F68524A633F}" type="datetimeFigureOut">
              <a:rPr lang="en-AU" smtClean="0"/>
              <a:pPr/>
              <a:t>27/05/2022</a:t>
            </a:fld>
            <a:endParaRPr lang="en-A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1A9F7B9-6E5D-4BD4-ACB4-39375F70197D}" type="slidenum">
              <a:rPr lang="en-AU" smtClean="0"/>
              <a:pPr/>
              <a:t>‹#›</a:t>
            </a:fld>
            <a:endParaRPr lang="en-AU"/>
          </a:p>
        </p:txBody>
      </p:sp>
    </p:spTree>
    <p:extLst>
      <p:ext uri="{BB962C8B-B14F-4D97-AF65-F5344CB8AC3E}">
        <p14:creationId xmlns:p14="http://schemas.microsoft.com/office/powerpoint/2010/main" val="1226325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b="1" dirty="0" smtClean="0"/>
              <a:t>Protection of the family unit</a:t>
            </a:r>
            <a:endParaRPr lang="en-AU" b="1"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Causes of violence?</a:t>
            </a:r>
            <a:endParaRPr lang="en-AU" b="1" dirty="0"/>
          </a:p>
        </p:txBody>
      </p:sp>
      <p:sp>
        <p:nvSpPr>
          <p:cNvPr id="3" name="Content Placeholder 2"/>
          <p:cNvSpPr>
            <a:spLocks noGrp="1"/>
          </p:cNvSpPr>
          <p:nvPr>
            <p:ph idx="1"/>
          </p:nvPr>
        </p:nvSpPr>
        <p:spPr/>
        <p:txBody>
          <a:bodyPr>
            <a:normAutofit fontScale="55000" lnSpcReduction="20000"/>
          </a:bodyPr>
          <a:lstStyle/>
          <a:p>
            <a:r>
              <a:rPr lang="en-AU" dirty="0"/>
              <a:t> The GBV is a result of unequal power relations between men and women and a reflection of the low status and negative attitudes towards women. According to a GIDD report2 of 2000 violence against women and children is linked strongly to the socio-economic situation of the households where such violence takes place, with a high correlation between GBV and poverty</a:t>
            </a:r>
            <a:r>
              <a:rPr lang="en-AU" dirty="0" smtClean="0"/>
              <a:t>.</a:t>
            </a:r>
          </a:p>
          <a:p>
            <a:r>
              <a:rPr lang="en-AU" b="1" dirty="0" smtClean="0"/>
              <a:t>Culture</a:t>
            </a:r>
            <a:r>
              <a:rPr lang="en-AU" dirty="0" smtClean="0"/>
              <a:t>: lobola payments, under a report done by WLSA, it was reported that fewer than </a:t>
            </a:r>
            <a:r>
              <a:rPr lang="en-AU" dirty="0"/>
              <a:t>25 percent of Zambian women interviewed believed that a married woman could refuse to have sex with her husband, even if he had been demonstrably unfaithful and was infected with HIV. Only 11 per cent thought that a woman could ask her husband to use a condom in these circumstances.</a:t>
            </a:r>
          </a:p>
          <a:p>
            <a:r>
              <a:rPr lang="en-AU" b="1" dirty="0" smtClean="0"/>
              <a:t>Inadequate legal framework:</a:t>
            </a:r>
            <a:r>
              <a:rPr lang="en-AU" dirty="0" smtClean="0"/>
              <a:t> CEDAW Shadow report to Zambia reported that </a:t>
            </a:r>
            <a:r>
              <a:rPr lang="en-AU" dirty="0"/>
              <a:t>There is weak enforcement of laws against sexual and domestic violence because there are no specific laws and policy guidelines on domestic violence and because women are ignorant of the existence of laws criminalizing sexual and domestic violence. </a:t>
            </a:r>
            <a:endParaRPr lang="en-AU" dirty="0" smtClean="0"/>
          </a:p>
          <a:p>
            <a:r>
              <a:rPr lang="en-AU" b="1" dirty="0" smtClean="0"/>
              <a:t>Marital </a:t>
            </a:r>
            <a:r>
              <a:rPr lang="en-AU" b="1" dirty="0"/>
              <a:t>rape is a common phenomenon</a:t>
            </a:r>
            <a:r>
              <a:rPr lang="en-AU" dirty="0"/>
              <a:t> and has not yet been accepted as an issue neither has it been recognized as a criminal </a:t>
            </a:r>
            <a:r>
              <a:rPr lang="en-AU" dirty="0" smtClean="0"/>
              <a:t>act.</a:t>
            </a:r>
          </a:p>
          <a:p>
            <a:r>
              <a:rPr lang="en-AU" b="1" dirty="0" smtClean="0"/>
              <a:t>Religious </a:t>
            </a:r>
            <a:r>
              <a:rPr lang="en-AU" b="1" dirty="0"/>
              <a:t>beliefs</a:t>
            </a:r>
            <a:r>
              <a:rPr lang="en-AU" dirty="0"/>
              <a:t>, and </a:t>
            </a:r>
            <a:endParaRPr lang="en-AU" dirty="0" smtClean="0"/>
          </a:p>
          <a:p>
            <a:r>
              <a:rPr lang="en-AU" b="1" dirty="0" smtClean="0"/>
              <a:t>lack </a:t>
            </a:r>
            <a:r>
              <a:rPr lang="en-AU" b="1" dirty="0"/>
              <a:t>of information</a:t>
            </a:r>
            <a:r>
              <a:rPr lang="en-AU" dirty="0"/>
              <a:t> about and protection of basic human rights all contribute to attitudes and behaviours that promote discrimination against women and exacerbate women‘s risk of exposure to violence. </a:t>
            </a:r>
          </a:p>
          <a:p>
            <a:r>
              <a:rPr lang="en-AU" b="1" dirty="0"/>
              <a:t>Other factors </a:t>
            </a:r>
            <a:r>
              <a:rPr lang="en-AU" dirty="0"/>
              <a:t>that put women and girls at risk include disability, poverty</a:t>
            </a:r>
            <a:r>
              <a:rPr lang="en-AU" dirty="0" smtClean="0"/>
              <a:t>, </a:t>
            </a:r>
            <a:r>
              <a:rPr lang="en-AU" dirty="0"/>
              <a:t>migration, urbanization, and low levels of education, and traditional norms and practices</a:t>
            </a:r>
            <a:r>
              <a:rPr lang="en-AU" dirty="0" smtClean="0"/>
              <a:t>.</a:t>
            </a:r>
          </a:p>
          <a:p>
            <a:r>
              <a:rPr lang="en-AU" b="1" dirty="0" smtClean="0"/>
              <a:t>Child marriages</a:t>
            </a:r>
            <a:r>
              <a:rPr lang="en-AU" dirty="0" smtClean="0"/>
              <a:t>, lack of criminalisation of the same</a:t>
            </a:r>
          </a:p>
          <a:p>
            <a:endParaRPr lang="en-AU" dirty="0"/>
          </a:p>
          <a:p>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Insufficient legal framework to protect victims</a:t>
            </a:r>
            <a:endParaRPr lang="en-AU" b="1" dirty="0"/>
          </a:p>
        </p:txBody>
      </p:sp>
      <p:sp>
        <p:nvSpPr>
          <p:cNvPr id="3" name="Content Placeholder 2"/>
          <p:cNvSpPr>
            <a:spLocks noGrp="1"/>
          </p:cNvSpPr>
          <p:nvPr>
            <p:ph idx="1"/>
          </p:nvPr>
        </p:nvSpPr>
        <p:spPr>
          <a:xfrm>
            <a:off x="323528" y="1628800"/>
            <a:ext cx="8229600" cy="4525963"/>
          </a:xfrm>
        </p:spPr>
        <p:txBody>
          <a:bodyPr>
            <a:normAutofit fontScale="55000" lnSpcReduction="20000"/>
          </a:bodyPr>
          <a:lstStyle/>
          <a:p>
            <a:pPr>
              <a:buNone/>
            </a:pPr>
            <a:r>
              <a:rPr lang="en-AU" b="1" dirty="0" smtClean="0"/>
              <a:t>1. Firstly </a:t>
            </a:r>
            <a:r>
              <a:rPr lang="en-AU" b="1" dirty="0"/>
              <a:t>customary law permitted under the constitution, equality clause ruled out</a:t>
            </a:r>
            <a:endParaRPr lang="en-AU" b="1" dirty="0" smtClean="0"/>
          </a:p>
          <a:p>
            <a:r>
              <a:rPr lang="en-AU" dirty="0" smtClean="0"/>
              <a:t>23.  (1)  Subject to clauses (4), (5) and (7), a law shall not make any provision that is discriminatory either of itself or in its effect.</a:t>
            </a:r>
          </a:p>
          <a:p>
            <a:endParaRPr lang="en-AU" dirty="0" smtClean="0"/>
          </a:p>
          <a:p>
            <a:r>
              <a:rPr lang="en-AU" dirty="0" smtClean="0"/>
              <a:t>(4)  Clause (1) shall not apply to any law so far as that law makes provision-		</a:t>
            </a:r>
          </a:p>
          <a:p>
            <a:endParaRPr lang="en-AU" dirty="0" smtClean="0"/>
          </a:p>
          <a:p>
            <a:endParaRPr lang="en-AU" dirty="0" smtClean="0"/>
          </a:p>
          <a:p>
            <a:r>
              <a:rPr lang="en-AU" dirty="0" smtClean="0"/>
              <a:t>(a)	for the appropriation of the general revenues of the Republic;		</a:t>
            </a:r>
          </a:p>
          <a:p>
            <a:endParaRPr lang="en-AU" dirty="0" smtClean="0"/>
          </a:p>
          <a:p>
            <a:endParaRPr lang="en-AU" dirty="0" smtClean="0"/>
          </a:p>
          <a:p>
            <a:r>
              <a:rPr lang="en-AU" dirty="0" smtClean="0"/>
              <a:t>(b)	with respect to persons who are not citizens of Zambia;		</a:t>
            </a:r>
          </a:p>
          <a:p>
            <a:endParaRPr lang="en-AU" dirty="0" smtClean="0"/>
          </a:p>
          <a:p>
            <a:endParaRPr lang="en-AU" dirty="0" smtClean="0"/>
          </a:p>
          <a:p>
            <a:r>
              <a:rPr lang="en-AU" dirty="0" smtClean="0"/>
              <a:t>(c)	with respect to adoption, marriage, divorce, burial, devolution of property on death or other matters of personal law;		</a:t>
            </a:r>
          </a:p>
          <a:p>
            <a:endParaRPr lang="en-AU" dirty="0" smtClean="0"/>
          </a:p>
          <a:p>
            <a:endParaRPr lang="en-AU" dirty="0" smtClean="0"/>
          </a:p>
          <a:p>
            <a:r>
              <a:rPr lang="en-AU" dirty="0" smtClean="0"/>
              <a:t>(d)	for the application in the case of members of a particular race or tribe, of customary law with respect to any matter to the exclusion of any law with respect to that matter which is applicable in the case of other persons; or		</a:t>
            </a:r>
          </a:p>
          <a:p>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Penal code definition of rape</a:t>
            </a:r>
            <a:endParaRPr lang="en-AU" dirty="0"/>
          </a:p>
        </p:txBody>
      </p:sp>
      <p:sp>
        <p:nvSpPr>
          <p:cNvPr id="3" name="Content Placeholder 2"/>
          <p:cNvSpPr>
            <a:spLocks noGrp="1"/>
          </p:cNvSpPr>
          <p:nvPr>
            <p:ph idx="1"/>
          </p:nvPr>
        </p:nvSpPr>
        <p:spPr/>
        <p:txBody>
          <a:bodyPr/>
          <a:lstStyle/>
          <a:p>
            <a:pPr>
              <a:buNone/>
            </a:pPr>
            <a:r>
              <a:rPr lang="en-AU" dirty="0" smtClean="0"/>
              <a:t>S132 Any person who has unlawful carnal knowledge of a woman or girl, without her consent, or with her consent, if the consent is obtained by force or by means of threats or intimidation of any kind, or by fear of bodily harm, or by means of false representations as to the nature of the act, or, in the case of a married woman, by personating her husband, is guilty of the felony termed "rape".</a:t>
            </a:r>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 157 </a:t>
            </a:r>
            <a:endParaRPr lang="en-AU" dirty="0"/>
          </a:p>
        </p:txBody>
      </p:sp>
      <p:sp>
        <p:nvSpPr>
          <p:cNvPr id="3" name="Content Placeholder 2"/>
          <p:cNvSpPr>
            <a:spLocks noGrp="1"/>
          </p:cNvSpPr>
          <p:nvPr>
            <p:ph idx="1"/>
          </p:nvPr>
        </p:nvSpPr>
        <p:spPr/>
        <p:txBody>
          <a:bodyPr>
            <a:normAutofit/>
          </a:bodyPr>
          <a:lstStyle/>
          <a:p>
            <a:r>
              <a:rPr lang="en-AU" dirty="0" smtClean="0"/>
              <a:t>157. (1) Any person who conducts or causes to be conducted a harmful cultural practice on a child commits a felony and is liable, upon conviction, to imprisonment for a term not less than fifteen years and may be liable to imprisonment for life.</a:t>
            </a:r>
          </a:p>
          <a:p>
            <a:endParaRPr lang="en-AU" dirty="0" smtClean="0"/>
          </a:p>
          <a:p>
            <a:r>
              <a:rPr lang="en-AU" dirty="0" smtClean="0"/>
              <a:t>(2) In this section “harmful cultural practice” includes sexual cleansing, female genital mutilation or in initiation ceremony that results in injury, the transmission of an infectious or life threatening disease or loss of life to a child but does not include circumcision on a male child.</a:t>
            </a:r>
          </a:p>
          <a:p>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CASE LAW REINFORCING NON DISCRIMINATION PRICIPLES</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In the case </a:t>
            </a:r>
            <a:r>
              <a:rPr lang="en-AU" b="1" i="1" dirty="0" smtClean="0"/>
              <a:t>Edith </a:t>
            </a:r>
            <a:r>
              <a:rPr lang="en-AU" b="1" i="1" dirty="0" err="1" smtClean="0"/>
              <a:t>Nawakwi</a:t>
            </a:r>
            <a:r>
              <a:rPr lang="en-AU" b="1" i="1" dirty="0" smtClean="0"/>
              <a:t> vs. Attorney General </a:t>
            </a:r>
            <a:r>
              <a:rPr lang="en-AU" b="1" dirty="0" smtClean="0"/>
              <a:t>(1990/HP/1724)</a:t>
            </a:r>
            <a:r>
              <a:rPr lang="en-AU" dirty="0" smtClean="0"/>
              <a:t> the High Court has held that a mother in Zambian society was less likely to be treated on an equal footing than a father and that the Government practice that required a mother to obtain a father's letter of consent in acquiring a passport or travel document for a child was discriminatory. The final decision of the Court12was that a mother does not need to get the consent of the father in order to have her children included in her passport. The Court also stated that “discrimination based on gender only has to be eliminated from our society. Men and women are partners and not only partners but equal partners in most human endeavours. They must thus be treated equally”. The Court also found that a single-parent family headed by a woman should be recognized as a family unit in the Zambian society</a:t>
            </a: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Gender based violence Act</a:t>
            </a:r>
            <a:endParaRPr lang="en-AU" dirty="0"/>
          </a:p>
        </p:txBody>
      </p:sp>
      <p:sp>
        <p:nvSpPr>
          <p:cNvPr id="3" name="Content Placeholder 2"/>
          <p:cNvSpPr>
            <a:spLocks noGrp="1"/>
          </p:cNvSpPr>
          <p:nvPr>
            <p:ph idx="1"/>
          </p:nvPr>
        </p:nvSpPr>
        <p:spPr/>
        <p:txBody>
          <a:bodyPr>
            <a:normAutofit/>
          </a:bodyPr>
          <a:lstStyle/>
          <a:p>
            <a:pPr marL="514350" indent="-514350">
              <a:buAutoNum type="arabicPeriod"/>
            </a:pPr>
            <a:r>
              <a:rPr lang="en-AU" dirty="0" smtClean="0"/>
              <a:t>Look at the acts definition of gender based violence</a:t>
            </a:r>
          </a:p>
          <a:p>
            <a:pPr marL="514350" indent="-514350">
              <a:buAutoNum type="arabicPeriod"/>
            </a:pPr>
            <a:r>
              <a:rPr lang="en-AU" dirty="0" smtClean="0"/>
              <a:t>Look at definition of domestic relationship: includes parties that are married or were married, those that have an intimate relationship, those that are merely cohabiting (the definition is wide enough and goes beyond married people)</a:t>
            </a:r>
          </a:p>
          <a:p>
            <a:pPr marL="514350" indent="-514350">
              <a:buAutoNum type="arabicPeriod"/>
            </a:pPr>
            <a:r>
              <a:rPr lang="en-AU" dirty="0" smtClean="0"/>
              <a:t>Domestic violence is essentially classified as GBV</a:t>
            </a:r>
          </a:p>
          <a:p>
            <a:r>
              <a:rPr lang="en-AU" dirty="0" smtClean="0"/>
              <a:t> </a:t>
            </a:r>
          </a:p>
          <a:p>
            <a:pPr marL="514350" indent="-514350">
              <a:buAutoNum type="arabicPeriod"/>
            </a:pPr>
            <a:endParaRPr lang="en-AU" dirty="0" smtClean="0"/>
          </a:p>
          <a:p>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fontScale="92500" lnSpcReduction="10000"/>
          </a:bodyPr>
          <a:lstStyle/>
          <a:p>
            <a:r>
              <a:rPr lang="en-AU" dirty="0" smtClean="0"/>
              <a:t>“ gender-based violence ” means any physical, mental, social or economic abuse against a person because of that person’s gender, and includes—</a:t>
            </a:r>
          </a:p>
          <a:p>
            <a:pPr>
              <a:buNone/>
            </a:pPr>
            <a:r>
              <a:rPr lang="en-AU" i="1" dirty="0" smtClean="0"/>
              <a:t>(a) violence that results in, or is likely to result in:</a:t>
            </a:r>
          </a:p>
          <a:p>
            <a:r>
              <a:rPr lang="en-AU" dirty="0" smtClean="0"/>
              <a:t>physical, sexual or psychological harm or</a:t>
            </a:r>
          </a:p>
          <a:p>
            <a:r>
              <a:rPr lang="en-AU" dirty="0" smtClean="0"/>
              <a:t>suffering to the person, including threats of such</a:t>
            </a:r>
          </a:p>
          <a:p>
            <a:r>
              <a:rPr lang="en-AU" dirty="0" smtClean="0"/>
              <a:t>acts, coercion or arbitrary deprivation of liberty,</a:t>
            </a:r>
          </a:p>
          <a:p>
            <a:r>
              <a:rPr lang="en-AU" dirty="0" smtClean="0"/>
              <a:t>whether occurring in public or private life; and</a:t>
            </a:r>
          </a:p>
          <a:p>
            <a:pPr>
              <a:buNone/>
            </a:pPr>
            <a:r>
              <a:rPr lang="en-AU" i="1" dirty="0" smtClean="0"/>
              <a:t>(b) actual or threatened physical, mental, social or </a:t>
            </a:r>
            <a:r>
              <a:rPr lang="en-AU" dirty="0" smtClean="0"/>
              <a:t>economic abuse that occurs in a domestic relationship;</a:t>
            </a:r>
          </a:p>
          <a:p>
            <a:pPr>
              <a:buNone/>
            </a:pPr>
            <a:r>
              <a:rPr lang="en-AU" dirty="0" smtClean="0"/>
              <a:t>Domestic violence falls under the definition of Gender based violence</a:t>
            </a:r>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r>
              <a:rPr lang="en-AU" dirty="0" smtClean="0"/>
              <a:t>Consider the definition of sexual abuse, would that cover marital rape?</a:t>
            </a:r>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Obligation to inform victim of rights</a:t>
            </a:r>
            <a:endParaRPr lang="en-AU" b="1" dirty="0"/>
          </a:p>
        </p:txBody>
      </p:sp>
      <p:sp>
        <p:nvSpPr>
          <p:cNvPr id="3" name="Content Placeholder 2"/>
          <p:cNvSpPr>
            <a:spLocks noGrp="1"/>
          </p:cNvSpPr>
          <p:nvPr>
            <p:ph idx="1"/>
          </p:nvPr>
        </p:nvSpPr>
        <p:spPr/>
        <p:txBody>
          <a:bodyPr>
            <a:normAutofit fontScale="92500" lnSpcReduction="20000"/>
          </a:bodyPr>
          <a:lstStyle/>
          <a:p>
            <a:pPr>
              <a:buNone/>
            </a:pPr>
            <a:r>
              <a:rPr lang="en-AU" dirty="0" smtClean="0"/>
              <a:t>Under s5, A police officer, labour inspector, social worker, counsellor,</a:t>
            </a:r>
          </a:p>
          <a:p>
            <a:pPr>
              <a:buNone/>
            </a:pPr>
            <a:r>
              <a:rPr lang="en-AU" dirty="0" smtClean="0"/>
              <a:t>medical practitioner, legal practitioner, nurse, religious leader, traditional leader, teacher, employer or other person or institution with information concerning the commission of an act of gender based violence shall—</a:t>
            </a:r>
          </a:p>
          <a:p>
            <a:pPr marL="514350" indent="-514350">
              <a:buAutoNum type="alphaLcParenBoth"/>
            </a:pPr>
            <a:r>
              <a:rPr lang="en-AU" b="1" i="1" dirty="0" smtClean="0"/>
              <a:t>inform a victim of the victim’s rights and any basic support </a:t>
            </a:r>
            <a:r>
              <a:rPr lang="en-AU" dirty="0" smtClean="0"/>
              <a:t>which may be available to assist the victim;</a:t>
            </a:r>
          </a:p>
          <a:p>
            <a:pPr marL="514350" indent="-514350">
              <a:buAutoNum type="alphaLcParenBoth"/>
            </a:pPr>
            <a:r>
              <a:rPr lang="en-AU" b="1" i="1" dirty="0" smtClean="0"/>
              <a:t>obtain for the victim, or advise the victim how to obtain </a:t>
            </a:r>
            <a:r>
              <a:rPr lang="en-AU" b="1" dirty="0" smtClean="0"/>
              <a:t>shelter</a:t>
            </a:r>
            <a:r>
              <a:rPr lang="en-AU" dirty="0" smtClean="0"/>
              <a:t>, medical treatment, legal services, counselling or other service that may be required in the circumstances; and</a:t>
            </a:r>
          </a:p>
          <a:p>
            <a:pPr marL="514350" indent="-514350">
              <a:buAutoNum type="alphaLcParenBoth"/>
            </a:pPr>
            <a:r>
              <a:rPr lang="en-AU" b="1" i="1" dirty="0" smtClean="0"/>
              <a:t>advise the victim of the victim’s right to lodge a complaint </a:t>
            </a:r>
            <a:r>
              <a:rPr lang="en-AU" dirty="0" smtClean="0"/>
              <a:t>against the respondent including remedies available to the victim under this Act.</a:t>
            </a:r>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How many acts are sufficient before a complaint can be lodged</a:t>
            </a:r>
            <a:endParaRPr lang="en-AU" dirty="0"/>
          </a:p>
        </p:txBody>
      </p:sp>
      <p:sp>
        <p:nvSpPr>
          <p:cNvPr id="3" name="Content Placeholder 2"/>
          <p:cNvSpPr>
            <a:spLocks noGrp="1"/>
          </p:cNvSpPr>
          <p:nvPr>
            <p:ph idx="1"/>
          </p:nvPr>
        </p:nvSpPr>
        <p:spPr/>
        <p:txBody>
          <a:bodyPr/>
          <a:lstStyle/>
          <a:p>
            <a:pPr>
              <a:buNone/>
            </a:pPr>
            <a:r>
              <a:rPr lang="en-AU" b="1" dirty="0" smtClean="0"/>
              <a:t>Under s 5 : </a:t>
            </a:r>
            <a:r>
              <a:rPr lang="en-AU" dirty="0" smtClean="0"/>
              <a:t>A single act can amount to GBV </a:t>
            </a:r>
          </a:p>
          <a:p>
            <a:pPr>
              <a:buNone/>
            </a:pPr>
            <a:endParaRPr lang="en-A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Right to family v Victims rights</a:t>
            </a:r>
            <a:endParaRPr lang="en-AU" b="1" dirty="0"/>
          </a:p>
        </p:txBody>
      </p:sp>
      <p:sp>
        <p:nvSpPr>
          <p:cNvPr id="3" name="Content Placeholder 2"/>
          <p:cNvSpPr>
            <a:spLocks noGrp="1"/>
          </p:cNvSpPr>
          <p:nvPr>
            <p:ph idx="1"/>
          </p:nvPr>
        </p:nvSpPr>
        <p:spPr/>
        <p:txBody>
          <a:bodyPr>
            <a:normAutofit/>
          </a:bodyPr>
          <a:lstStyle/>
          <a:p>
            <a:r>
              <a:rPr lang="en-AU" dirty="0" smtClean="0"/>
              <a:t>Every person has got the right to a private and family life. In Zambia this has been defined in the following way under the constitution:</a:t>
            </a:r>
          </a:p>
          <a:p>
            <a:r>
              <a:rPr lang="en-AU" dirty="0" smtClean="0"/>
              <a:t>Every individual has the right to ‘protection for the privacy of his home and other property and from deprivation of property without compensation;’</a:t>
            </a:r>
          </a:p>
          <a:p>
            <a:r>
              <a:rPr lang="en-AU" dirty="0" smtClean="0"/>
              <a:t>The above right is however limited or rather subject to ensuring that such rights do not prejudice the rights and freedoms of others or the public interest.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Who may file a complaint?</a:t>
            </a:r>
            <a:endParaRPr lang="en-AU" b="1" dirty="0"/>
          </a:p>
        </p:txBody>
      </p:sp>
      <p:sp>
        <p:nvSpPr>
          <p:cNvPr id="3" name="Content Placeholder 2"/>
          <p:cNvSpPr>
            <a:spLocks noGrp="1"/>
          </p:cNvSpPr>
          <p:nvPr>
            <p:ph idx="1"/>
          </p:nvPr>
        </p:nvSpPr>
        <p:spPr/>
        <p:txBody>
          <a:bodyPr/>
          <a:lstStyle/>
          <a:p>
            <a:pPr marL="514350" indent="-514350">
              <a:buAutoNum type="arabicPeriod"/>
            </a:pPr>
            <a:r>
              <a:rPr lang="en-AU" dirty="0" smtClean="0"/>
              <a:t>The victim of the violence</a:t>
            </a:r>
          </a:p>
          <a:p>
            <a:pPr marL="514350" indent="-514350">
              <a:buAutoNum type="arabicPeriod"/>
            </a:pPr>
            <a:r>
              <a:rPr lang="en-AU" dirty="0" smtClean="0"/>
              <a:t>A child or mentally disabled person may obtain help from a next friend to file a complaint </a:t>
            </a:r>
          </a:p>
          <a:p>
            <a:pPr marL="514350" indent="-514350">
              <a:buAutoNum type="arabicPeriod"/>
            </a:pPr>
            <a:r>
              <a:rPr lang="en-AU" dirty="0" smtClean="0"/>
              <a:t>Any other person or institution with information about the gender-based violence where the intervention is in the interest of the victim.</a:t>
            </a:r>
            <a:endParaRPr lang="en-A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Family intervention not a bar</a:t>
            </a:r>
            <a:endParaRPr lang="en-AU" dirty="0"/>
          </a:p>
        </p:txBody>
      </p:sp>
      <p:sp>
        <p:nvSpPr>
          <p:cNvPr id="3" name="Content Placeholder 2"/>
          <p:cNvSpPr>
            <a:spLocks noGrp="1"/>
          </p:cNvSpPr>
          <p:nvPr>
            <p:ph idx="1"/>
          </p:nvPr>
        </p:nvSpPr>
        <p:spPr/>
        <p:txBody>
          <a:bodyPr/>
          <a:lstStyle/>
          <a:p>
            <a:r>
              <a:rPr lang="en-AU" dirty="0" smtClean="0"/>
              <a:t>Family mediation or intervention shall not be a bar to the</a:t>
            </a:r>
          </a:p>
          <a:p>
            <a:r>
              <a:rPr lang="en-AU" dirty="0" smtClean="0"/>
              <a:t>investigation or prosecution of a complaint of gender-based violence.</a:t>
            </a:r>
            <a:endParaRPr lang="en-A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Arrest without a warrant</a:t>
            </a:r>
            <a:endParaRPr lang="en-AU" dirty="0"/>
          </a:p>
        </p:txBody>
      </p:sp>
      <p:sp>
        <p:nvSpPr>
          <p:cNvPr id="3" name="Content Placeholder 2"/>
          <p:cNvSpPr>
            <a:spLocks noGrp="1"/>
          </p:cNvSpPr>
          <p:nvPr>
            <p:ph idx="1"/>
          </p:nvPr>
        </p:nvSpPr>
        <p:spPr/>
        <p:txBody>
          <a:bodyPr>
            <a:normAutofit fontScale="40000" lnSpcReduction="20000"/>
          </a:bodyPr>
          <a:lstStyle/>
          <a:p>
            <a:r>
              <a:rPr lang="en-AU" dirty="0" smtClean="0"/>
              <a:t>A police officer may, without a warrant, arrest a person</a:t>
            </a:r>
          </a:p>
          <a:p>
            <a:r>
              <a:rPr lang="en-AU" dirty="0" smtClean="0"/>
              <a:t>where the police officer has reasonable grounds to believe that the</a:t>
            </a:r>
          </a:p>
          <a:p>
            <a:r>
              <a:rPr lang="en-AU" dirty="0" smtClean="0"/>
              <a:t>person—</a:t>
            </a:r>
          </a:p>
          <a:p>
            <a:r>
              <a:rPr lang="en-AU" i="1" dirty="0" smtClean="0"/>
              <a:t>(a) is committing, or has committed, an offence under this</a:t>
            </a:r>
          </a:p>
          <a:p>
            <a:r>
              <a:rPr lang="en-AU" dirty="0" smtClean="0"/>
              <a:t>Act;</a:t>
            </a:r>
          </a:p>
          <a:p>
            <a:r>
              <a:rPr lang="en-AU" i="1" dirty="0" smtClean="0"/>
              <a:t>(b) is about to commit an offence under this Act and there is</a:t>
            </a:r>
          </a:p>
          <a:p>
            <a:r>
              <a:rPr lang="en-AU" dirty="0" smtClean="0"/>
              <a:t>no other way to prevent the commission of the offence;</a:t>
            </a:r>
          </a:p>
          <a:p>
            <a:r>
              <a:rPr lang="en-AU" i="1" dirty="0" smtClean="0"/>
              <a:t>(c) unless arrested, will—</a:t>
            </a:r>
          </a:p>
          <a:p>
            <a:r>
              <a:rPr lang="en-AU" dirty="0" smtClean="0"/>
              <a:t>(</a:t>
            </a:r>
            <a:r>
              <a:rPr lang="en-AU" dirty="0" err="1" smtClean="0"/>
              <a:t>i</a:t>
            </a:r>
            <a:r>
              <a:rPr lang="en-AU" dirty="0" smtClean="0"/>
              <a:t>) escape or cause an unreasonable delay, trouble or</a:t>
            </a:r>
          </a:p>
          <a:p>
            <a:r>
              <a:rPr lang="en-AU" dirty="0" smtClean="0"/>
              <a:t>expense in being made answerable to justice;</a:t>
            </a:r>
          </a:p>
          <a:p>
            <a:r>
              <a:rPr lang="en-AU" dirty="0" smtClean="0"/>
              <a:t>(ii) interfere with the witnesses; or</a:t>
            </a:r>
          </a:p>
          <a:p>
            <a:r>
              <a:rPr lang="en-AU" dirty="0" smtClean="0"/>
              <a:t>(iii) tamper with, or destroy, relevant evidence or material;</a:t>
            </a:r>
          </a:p>
          <a:p>
            <a:r>
              <a:rPr lang="en-AU" i="1" dirty="0" smtClean="0"/>
              <a:t>(d) is </a:t>
            </a:r>
            <a:r>
              <a:rPr lang="en-AU" i="1" dirty="0" err="1" smtClean="0"/>
              <a:t>willfully</a:t>
            </a:r>
            <a:r>
              <a:rPr lang="en-AU" i="1" dirty="0" smtClean="0"/>
              <a:t> obstructing the police officer in the execution</a:t>
            </a:r>
          </a:p>
          <a:p>
            <a:r>
              <a:rPr lang="en-AU" dirty="0" smtClean="0"/>
              <a:t>of police duties; or</a:t>
            </a:r>
          </a:p>
          <a:p>
            <a:r>
              <a:rPr lang="en-AU" i="1" dirty="0" smtClean="0"/>
              <a:t>(e) has contravened or is contravening an order issued under</a:t>
            </a:r>
          </a:p>
          <a:p>
            <a:r>
              <a:rPr lang="en-AU" dirty="0" smtClean="0"/>
              <a:t>this Act.</a:t>
            </a:r>
          </a:p>
          <a:p>
            <a:r>
              <a:rPr lang="en-AU" dirty="0" smtClean="0"/>
              <a:t>PART</a:t>
            </a:r>
            <a:endParaRPr lang="en-A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What may you apply for?</a:t>
            </a:r>
            <a:br>
              <a:rPr lang="en-AU" dirty="0" smtClean="0"/>
            </a:br>
            <a:endParaRPr lang="en-AU" dirty="0"/>
          </a:p>
        </p:txBody>
      </p:sp>
      <p:sp>
        <p:nvSpPr>
          <p:cNvPr id="3" name="Content Placeholder 2"/>
          <p:cNvSpPr>
            <a:spLocks noGrp="1"/>
          </p:cNvSpPr>
          <p:nvPr>
            <p:ph idx="1"/>
          </p:nvPr>
        </p:nvSpPr>
        <p:spPr>
          <a:xfrm>
            <a:off x="609599" y="2160590"/>
            <a:ext cx="6347714" cy="4364754"/>
          </a:xfrm>
        </p:spPr>
        <p:txBody>
          <a:bodyPr/>
          <a:lstStyle/>
          <a:p>
            <a:pPr>
              <a:buNone/>
            </a:pPr>
            <a:r>
              <a:rPr lang="en-AU" dirty="0" smtClean="0"/>
              <a:t>Protection order: this is an order preventing the respondent or associated person from committing gender based violence acts against the applicant.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lnSpcReduction="10000"/>
          </a:bodyPr>
          <a:lstStyle/>
          <a:p>
            <a:r>
              <a:rPr lang="en-AU" dirty="0" smtClean="0"/>
              <a:t>A victim (or other person) can seek to obtain a protection order under s10, to prevent the perpetrator from committing GBV against the victim or other person</a:t>
            </a:r>
          </a:p>
          <a:p>
            <a:r>
              <a:rPr lang="en-AU" dirty="0" smtClean="0"/>
              <a:t>If not represented the clerk must advise the victim on the remedies available including seeking a protection order.</a:t>
            </a:r>
          </a:p>
          <a:p>
            <a:r>
              <a:rPr lang="en-AU" dirty="0" smtClean="0"/>
              <a:t>See also 10(8) court may in its own motion make a protection order where proceedings on GBV have been instituted.</a:t>
            </a:r>
          </a:p>
          <a:p>
            <a:r>
              <a:rPr lang="en-AU" dirty="0" smtClean="0"/>
              <a:t>Order to be made in 2 weeks</a:t>
            </a:r>
          </a:p>
          <a:p>
            <a:r>
              <a:rPr lang="en-AU" dirty="0" smtClean="0"/>
              <a:t>S12 court may issue an interim protection order, the court may also order the same pending determination of the protection order</a:t>
            </a:r>
          </a:p>
          <a:p>
            <a:endParaRPr lang="en-A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 14 effects of a protection order</a:t>
            </a:r>
            <a:endParaRPr lang="en-AU" dirty="0"/>
          </a:p>
        </p:txBody>
      </p:sp>
      <p:sp>
        <p:nvSpPr>
          <p:cNvPr id="3" name="Content Placeholder 2"/>
          <p:cNvSpPr>
            <a:spLocks noGrp="1"/>
          </p:cNvSpPr>
          <p:nvPr>
            <p:ph idx="1"/>
          </p:nvPr>
        </p:nvSpPr>
        <p:spPr/>
        <p:txBody>
          <a:bodyPr>
            <a:normAutofit fontScale="25000" lnSpcReduction="20000"/>
          </a:bodyPr>
          <a:lstStyle/>
          <a:p>
            <a:r>
              <a:rPr lang="en-AU" b="1" dirty="0" smtClean="0"/>
              <a:t>14. A protection order may prohibit the respondent or an</a:t>
            </a:r>
          </a:p>
          <a:p>
            <a:r>
              <a:rPr lang="en-AU" dirty="0" smtClean="0"/>
              <a:t>associated respondent, or both, from—</a:t>
            </a:r>
          </a:p>
          <a:p>
            <a:r>
              <a:rPr lang="en-AU" i="1" dirty="0" smtClean="0"/>
              <a:t>(a) physically assaulting or using physical force against the</a:t>
            </a:r>
          </a:p>
          <a:p>
            <a:r>
              <a:rPr lang="en-AU" dirty="0" smtClean="0"/>
              <a:t>applicant or any relation, friend, a legal representative</a:t>
            </a:r>
          </a:p>
          <a:p>
            <a:r>
              <a:rPr lang="en-AU" dirty="0" smtClean="0"/>
              <a:t>or any other person associated with the applicant;</a:t>
            </a:r>
          </a:p>
          <a:p>
            <a:r>
              <a:rPr lang="en-AU" i="1" dirty="0" smtClean="0"/>
              <a:t>(b) forcibly confining or detaining the applicant or any relation</a:t>
            </a:r>
          </a:p>
          <a:p>
            <a:r>
              <a:rPr lang="en-AU" dirty="0" smtClean="0"/>
              <a:t>or friend of the applicant;</a:t>
            </a:r>
          </a:p>
          <a:p>
            <a:r>
              <a:rPr lang="en-AU" i="1" dirty="0" smtClean="0"/>
              <a:t>(c) depriving the applicant access to adequate food, water,</a:t>
            </a:r>
          </a:p>
          <a:p>
            <a:r>
              <a:rPr lang="en-AU" dirty="0" smtClean="0"/>
              <a:t>clothing, shelter or rest;</a:t>
            </a:r>
          </a:p>
          <a:p>
            <a:r>
              <a:rPr lang="en-AU" i="1" dirty="0" smtClean="0"/>
              <a:t>(d) forcing the applicant to engage in any sexual contact,</a:t>
            </a:r>
          </a:p>
          <a:p>
            <a:r>
              <a:rPr lang="en-AU" dirty="0" smtClean="0"/>
              <a:t>whether married or not;</a:t>
            </a:r>
          </a:p>
          <a:p>
            <a:r>
              <a:rPr lang="en-AU" i="1" dirty="0" smtClean="0"/>
              <a:t>(e) engaging in any sexual conduct that abuses, humiliates or</a:t>
            </a:r>
          </a:p>
          <a:p>
            <a:r>
              <a:rPr lang="en-AU" dirty="0" smtClean="0"/>
              <a:t>degrades the complainant or otherwise violates the</a:t>
            </a:r>
          </a:p>
          <a:p>
            <a:r>
              <a:rPr lang="en-AU" dirty="0" smtClean="0"/>
              <a:t>applicant’s integrity, whether married or not;</a:t>
            </a:r>
          </a:p>
          <a:p>
            <a:r>
              <a:rPr lang="en-AU" i="1" dirty="0" smtClean="0"/>
              <a:t>(f) depriving or threatening to deprive the applicant of —</a:t>
            </a:r>
          </a:p>
          <a:p>
            <a:r>
              <a:rPr lang="en-AU" dirty="0" smtClean="0"/>
              <a:t>(</a:t>
            </a:r>
            <a:r>
              <a:rPr lang="en-AU" dirty="0" err="1" smtClean="0"/>
              <a:t>i</a:t>
            </a:r>
            <a:r>
              <a:rPr lang="en-AU" dirty="0" smtClean="0"/>
              <a:t>) economic or financial resources to which the</a:t>
            </a:r>
          </a:p>
          <a:p>
            <a:r>
              <a:rPr lang="en-AU" dirty="0" smtClean="0"/>
              <a:t>applicant is entitled by law, including house</a:t>
            </a:r>
          </a:p>
          <a:p>
            <a:r>
              <a:rPr lang="en-AU" dirty="0" smtClean="0"/>
              <a:t>mortgage repayments or rent payments or any</a:t>
            </a:r>
          </a:p>
          <a:p>
            <a:r>
              <a:rPr lang="en-AU" dirty="0" smtClean="0"/>
              <a:t>other payments; and</a:t>
            </a:r>
          </a:p>
          <a:p>
            <a:r>
              <a:rPr lang="en-AU" dirty="0" smtClean="0"/>
              <a:t>(ii) household chattels required by the applicant as a</a:t>
            </a:r>
          </a:p>
          <a:p>
            <a:r>
              <a:rPr lang="en-AU" dirty="0" smtClean="0"/>
              <a:t>matter of necessity;</a:t>
            </a:r>
          </a:p>
          <a:p>
            <a:r>
              <a:rPr lang="en-AU" i="1" dirty="0" smtClean="0"/>
              <a:t>(g) contacting the applicant at work or other places frequented</a:t>
            </a:r>
          </a:p>
          <a:p>
            <a:r>
              <a:rPr lang="en-AU" dirty="0" smtClean="0"/>
              <a:t>by the applicant;</a:t>
            </a:r>
          </a:p>
          <a:p>
            <a:r>
              <a:rPr lang="en-AU" i="1" dirty="0" smtClean="0"/>
              <a:t>(h) contacting the applicant by telephone or any other form</a:t>
            </a:r>
          </a:p>
          <a:p>
            <a:r>
              <a:rPr lang="en-AU" dirty="0" smtClean="0"/>
              <a:t>of communication;</a:t>
            </a:r>
          </a:p>
          <a:p>
            <a:r>
              <a:rPr lang="en-AU" i="1" dirty="0" smtClean="0"/>
              <a:t>(</a:t>
            </a:r>
            <a:r>
              <a:rPr lang="en-AU" i="1" dirty="0" err="1" smtClean="0"/>
              <a:t>i</a:t>
            </a:r>
            <a:r>
              <a:rPr lang="en-AU" i="1" dirty="0" smtClean="0"/>
              <a:t>) disposing of, or threatening to dispose of, movable or</a:t>
            </a:r>
          </a:p>
          <a:p>
            <a:r>
              <a:rPr lang="en-AU" dirty="0" smtClean="0"/>
              <a:t>immovable property in which the applicant has an</a:t>
            </a:r>
          </a:p>
          <a:p>
            <a:r>
              <a:rPr lang="en-AU" dirty="0" smtClean="0"/>
              <a:t>interest;</a:t>
            </a:r>
          </a:p>
          <a:p>
            <a:r>
              <a:rPr lang="en-AU" i="1" dirty="0" smtClean="0"/>
              <a:t>(j) destroying or damaging, or threatening to destroy or</a:t>
            </a:r>
          </a:p>
          <a:p>
            <a:r>
              <a:rPr lang="en-AU" dirty="0" smtClean="0"/>
              <a:t>damage, property in which the applicant has an interest;</a:t>
            </a:r>
          </a:p>
          <a:p>
            <a:r>
              <a:rPr lang="en-AU" i="1" dirty="0" smtClean="0"/>
              <a:t>(k) hiding or hindering the use of property in which the applicant</a:t>
            </a:r>
          </a:p>
          <a:p>
            <a:r>
              <a:rPr lang="en-AU" dirty="0" smtClean="0"/>
              <a:t>has an interest;</a:t>
            </a:r>
          </a:p>
          <a:p>
            <a:r>
              <a:rPr lang="en-AU" b="1" dirty="0" smtClean="0"/>
              <a:t>16 No. 1 of 2011] </a:t>
            </a:r>
            <a:r>
              <a:rPr lang="en-AU" b="1" i="1" dirty="0" smtClean="0"/>
              <a:t>Anti-Gender-Based Violence</a:t>
            </a:r>
          </a:p>
          <a:p>
            <a:r>
              <a:rPr lang="en-AU" dirty="0" smtClean="0"/>
              <a:t>Issuance of</a:t>
            </a:r>
          </a:p>
          <a:p>
            <a:r>
              <a:rPr lang="en-AU" dirty="0" smtClean="0"/>
              <a:t>protection</a:t>
            </a:r>
          </a:p>
          <a:p>
            <a:r>
              <a:rPr lang="en-AU" dirty="0" smtClean="0"/>
              <a:t>order</a:t>
            </a:r>
          </a:p>
          <a:p>
            <a:r>
              <a:rPr lang="en-AU" dirty="0" smtClean="0"/>
              <a:t>Effect of</a:t>
            </a:r>
          </a:p>
          <a:p>
            <a:r>
              <a:rPr lang="en-AU" dirty="0" smtClean="0"/>
              <a:t>protection</a:t>
            </a:r>
          </a:p>
          <a:p>
            <a:r>
              <a:rPr lang="en-AU" dirty="0" smtClean="0"/>
              <a:t>order</a:t>
            </a:r>
          </a:p>
          <a:p>
            <a:r>
              <a:rPr lang="en-AU" i="1" dirty="0" smtClean="0"/>
              <a:t>(l) threatening to abuse the applicant;</a:t>
            </a:r>
          </a:p>
          <a:p>
            <a:r>
              <a:rPr lang="en-AU" i="1" dirty="0" smtClean="0"/>
              <a:t>(m) harassing the applicant;</a:t>
            </a:r>
          </a:p>
          <a:p>
            <a:r>
              <a:rPr lang="en-AU" i="1" dirty="0" smtClean="0"/>
              <a:t>(n) entering the applicant’s residence without consent, where</a:t>
            </a:r>
          </a:p>
          <a:p>
            <a:r>
              <a:rPr lang="en-AU" dirty="0" smtClean="0"/>
              <a:t>the parties do not share the same residence;</a:t>
            </a:r>
          </a:p>
          <a:p>
            <a:r>
              <a:rPr lang="en-AU" i="1" dirty="0" smtClean="0"/>
              <a:t>(o) emotionally, verbally or psychologically abusing the</a:t>
            </a:r>
          </a:p>
          <a:p>
            <a:r>
              <a:rPr lang="en-AU" dirty="0" smtClean="0"/>
              <a:t>applicant;</a:t>
            </a:r>
          </a:p>
          <a:p>
            <a:r>
              <a:rPr lang="en-AU" i="1" dirty="0" smtClean="0"/>
              <a:t>(p) coming within one hundred metres of the applicant;</a:t>
            </a:r>
          </a:p>
          <a:p>
            <a:r>
              <a:rPr lang="en-AU" i="1" dirty="0" smtClean="0"/>
              <a:t>(q) enlisting the assistance of another person to commit an</a:t>
            </a:r>
          </a:p>
          <a:p>
            <a:r>
              <a:rPr lang="en-AU" dirty="0" smtClean="0"/>
              <a:t>act of gender-based violence against the applicant; or</a:t>
            </a:r>
          </a:p>
          <a:p>
            <a:r>
              <a:rPr lang="en-AU" i="1" dirty="0" smtClean="0"/>
              <a:t>(r) doing any act which the court considers not in the best</a:t>
            </a:r>
          </a:p>
          <a:p>
            <a:r>
              <a:rPr lang="en-AU" dirty="0" smtClean="0"/>
              <a:t>interest of the applicant.</a:t>
            </a:r>
          </a:p>
          <a:p>
            <a:r>
              <a:rPr lang="en-AU" b="1" dirty="0" smtClean="0"/>
              <a:t>15. (1) A protection order may, at the request</a:t>
            </a:r>
            <a:endParaRPr lang="en-A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Duration of the protection order</a:t>
            </a:r>
            <a:endParaRPr lang="en-AU" dirty="0"/>
          </a:p>
        </p:txBody>
      </p:sp>
      <p:sp>
        <p:nvSpPr>
          <p:cNvPr id="3" name="Content Placeholder 2"/>
          <p:cNvSpPr>
            <a:spLocks noGrp="1"/>
          </p:cNvSpPr>
          <p:nvPr>
            <p:ph idx="1"/>
          </p:nvPr>
        </p:nvSpPr>
        <p:spPr/>
        <p:txBody>
          <a:bodyPr>
            <a:normAutofit fontScale="92500"/>
          </a:bodyPr>
          <a:lstStyle/>
          <a:p>
            <a:r>
              <a:rPr lang="en-AU" dirty="0" smtClean="0"/>
              <a:t>See s15 protection order may oblige the perpetrator to seek counselling.</a:t>
            </a:r>
          </a:p>
          <a:p>
            <a:r>
              <a:rPr lang="en-AU" dirty="0" smtClean="0"/>
              <a:t> </a:t>
            </a:r>
          </a:p>
          <a:p>
            <a:r>
              <a:rPr lang="en-AU" dirty="0" smtClean="0"/>
              <a:t>See s15 (1) h indicates that the powers of the court are none exhaustive</a:t>
            </a:r>
          </a:p>
          <a:p>
            <a:r>
              <a:rPr lang="en-AU" dirty="0" smtClean="0"/>
              <a:t>Also s16, protection order need not be made as last resort i.e. only where other remedies have been exhausted. </a:t>
            </a:r>
          </a:p>
          <a:p>
            <a:r>
              <a:rPr lang="en-AU" dirty="0" smtClean="0"/>
              <a:t>Interim order 3 months, protection order 12 months but can be extended.</a:t>
            </a:r>
          </a:p>
          <a:p>
            <a:r>
              <a:rPr lang="en-AU" dirty="0" smtClean="0"/>
              <a:t>S19 grant of protection order does not prohibit any other action in accordance with the penal code or other legislation</a:t>
            </a:r>
          </a:p>
          <a:p>
            <a:endParaRPr lang="en-A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S20 Occupation order</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S20 occupation order</a:t>
            </a:r>
          </a:p>
          <a:p>
            <a:r>
              <a:rPr lang="en-AU" dirty="0" smtClean="0"/>
              <a:t>The court may in issuing a protection order issue an occupation order where it deems it fit to do so. The perpetrator will then be ordered to leave the matrimonial home or home shared with the victim and nonetheless ordered to pay rent, the mortgage etc. See also 20(4) the landlord cannot evict the applicant on ground that the applicant is not a party to the lease</a:t>
            </a:r>
          </a:p>
          <a:p>
            <a:r>
              <a:rPr lang="en-AU" dirty="0" smtClean="0"/>
              <a:t>See s20(3) why does the act provide for this extra criteria where the parties are married? ‘(3) Where the applicant and the respondent are in a marital relationship, the court shall consider the effect of the order or omission of the order on the health, education and development of the family.’</a:t>
            </a:r>
          </a:p>
          <a:p>
            <a:r>
              <a:rPr lang="en-AU" dirty="0" smtClean="0"/>
              <a:t>S16 applicant or respondent can apply to the court for cancellation of the order</a:t>
            </a:r>
          </a:p>
          <a:p>
            <a:endParaRPr lang="en-A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a:bodyPr>
          <a:lstStyle/>
          <a:p>
            <a:r>
              <a:rPr lang="en-AU" dirty="0" smtClean="0"/>
              <a:t>Contravening a protection order</a:t>
            </a:r>
          </a:p>
          <a:p>
            <a:r>
              <a:rPr lang="en-AU" dirty="0" smtClean="0"/>
              <a:t>Under s23 this will amount to a criminal offence and the person is liable to 2 years imprisonment</a:t>
            </a:r>
          </a:p>
          <a:p>
            <a:r>
              <a:rPr lang="en-AU" dirty="0" smtClean="0"/>
              <a:t> </a:t>
            </a:r>
          </a:p>
          <a:p>
            <a:r>
              <a:rPr lang="en-AU" dirty="0" smtClean="0"/>
              <a:t>PART 4 deals with shelter for victims</a:t>
            </a:r>
          </a:p>
          <a:p>
            <a:r>
              <a:rPr lang="en-AU" dirty="0" smtClean="0"/>
              <a:t>See also s29 and 30 providing for assessment and rehabilitation of the victims. All assistance, rehabilitation given or efforts to reintegrate the child must be in the best interest of the child.</a:t>
            </a:r>
          </a:p>
          <a:p>
            <a:r>
              <a:rPr lang="en-AU" dirty="0" smtClean="0"/>
              <a:t>DOES THE ACT OFFER SUFFICIENT PROTECTION?</a:t>
            </a:r>
          </a:p>
          <a:p>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The family home as a haven</a:t>
            </a:r>
            <a:endParaRPr lang="en-AU" b="1" dirty="0"/>
          </a:p>
        </p:txBody>
      </p:sp>
      <p:sp>
        <p:nvSpPr>
          <p:cNvPr id="3" name="Content Placeholder 2"/>
          <p:cNvSpPr>
            <a:spLocks noGrp="1"/>
          </p:cNvSpPr>
          <p:nvPr>
            <p:ph idx="1"/>
          </p:nvPr>
        </p:nvSpPr>
        <p:spPr/>
        <p:txBody>
          <a:bodyPr>
            <a:normAutofit/>
          </a:bodyPr>
          <a:lstStyle/>
          <a:p>
            <a:pPr>
              <a:buNone/>
            </a:pPr>
            <a:r>
              <a:rPr lang="en-AU" dirty="0"/>
              <a:t>The family unit is viewed by most as a ‘place of safety from the harsh world outside.’ This is however not necessarily true as it does not consider that the greatest risk of violence to an individual occurs within the family home i.e. behind closed</a:t>
            </a:r>
            <a:r>
              <a:rPr lang="en-AU" dirty="0" smtClean="0"/>
              <a:t>.</a:t>
            </a:r>
          </a:p>
          <a:p>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Statistics</a:t>
            </a:r>
            <a:endParaRPr lang="en-AU" b="1" dirty="0"/>
          </a:p>
        </p:txBody>
      </p:sp>
      <p:sp>
        <p:nvSpPr>
          <p:cNvPr id="3" name="Content Placeholder 2"/>
          <p:cNvSpPr>
            <a:spLocks noGrp="1"/>
          </p:cNvSpPr>
          <p:nvPr>
            <p:ph idx="1"/>
          </p:nvPr>
        </p:nvSpPr>
        <p:spPr/>
        <p:txBody>
          <a:bodyPr>
            <a:normAutofit fontScale="77500" lnSpcReduction="20000"/>
          </a:bodyPr>
          <a:lstStyle/>
          <a:p>
            <a:pPr>
              <a:buNone/>
            </a:pPr>
            <a:r>
              <a:rPr lang="en-AU" b="1" dirty="0" smtClean="0"/>
              <a:t>Statistics on Gender based violence</a:t>
            </a:r>
          </a:p>
          <a:p>
            <a:pPr>
              <a:buNone/>
            </a:pPr>
            <a:r>
              <a:rPr lang="en-AU" b="1" dirty="0" smtClean="0"/>
              <a:t>12,000 </a:t>
            </a:r>
            <a:r>
              <a:rPr lang="en-AU" dirty="0" smtClean="0"/>
              <a:t>cases of GBV were reported, </a:t>
            </a:r>
            <a:r>
              <a:rPr lang="en-AU" b="1" dirty="0" smtClean="0"/>
              <a:t>2000</a:t>
            </a:r>
            <a:r>
              <a:rPr lang="en-AU" dirty="0" smtClean="0"/>
              <a:t> went to court and </a:t>
            </a:r>
            <a:r>
              <a:rPr lang="en-AU" b="1" dirty="0" smtClean="0"/>
              <a:t>250 </a:t>
            </a:r>
            <a:r>
              <a:rPr lang="en-AU" dirty="0" smtClean="0"/>
              <a:t>convicted.</a:t>
            </a:r>
          </a:p>
          <a:p>
            <a:pPr>
              <a:buNone/>
            </a:pPr>
            <a:endParaRPr lang="en-AU" dirty="0" smtClean="0"/>
          </a:p>
          <a:p>
            <a:pPr>
              <a:buNone/>
            </a:pPr>
            <a:r>
              <a:rPr lang="en-AU" b="1" dirty="0" smtClean="0"/>
              <a:t>On sexual violence </a:t>
            </a:r>
            <a:r>
              <a:rPr lang="en-AU" dirty="0" smtClean="0"/>
              <a:t>against adolescent girls in 2012, there were 1089 cases of defilement reported, in 2011 1939 cases of defilement were reported, 11 convictions and 33 acquittals. 66 cases were withdrawn.</a:t>
            </a:r>
          </a:p>
          <a:p>
            <a:pPr>
              <a:buNone/>
            </a:pPr>
            <a:endParaRPr lang="en-AU" dirty="0" smtClean="0"/>
          </a:p>
          <a:p>
            <a:pPr>
              <a:buNone/>
            </a:pPr>
            <a:r>
              <a:rPr lang="en-AU" dirty="0" smtClean="0"/>
              <a:t>Women </a:t>
            </a:r>
            <a:r>
              <a:rPr lang="en-AU" dirty="0"/>
              <a:t>and girls in Zambia experience violence that comes in all forms and patterns. Physical and sexual violence are very common. the latest ZDHS reported that 53% of women interviewed reported experiencing some form of battering and a quarter of them having experienced physical abuse within the 12 months preceding the survey. Women currently or previously married were more likely to have been physically abused than women who never married and girls 15-19 represented the cohort most likely to have experienced abuse within the 12 months preceding the survey</a:t>
            </a:r>
            <a:endParaRPr lang="en-AU" dirty="0" smtClean="0"/>
          </a:p>
          <a:p>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Rights of the victim</a:t>
            </a:r>
            <a:endParaRPr lang="en-AU" b="1" dirty="0"/>
          </a:p>
        </p:txBody>
      </p:sp>
      <p:sp>
        <p:nvSpPr>
          <p:cNvPr id="3" name="Content Placeholder 2"/>
          <p:cNvSpPr>
            <a:spLocks noGrp="1"/>
          </p:cNvSpPr>
          <p:nvPr>
            <p:ph idx="1"/>
          </p:nvPr>
        </p:nvSpPr>
        <p:spPr/>
        <p:txBody>
          <a:bodyPr/>
          <a:lstStyle/>
          <a:p>
            <a:r>
              <a:rPr lang="en-AU" dirty="0" smtClean="0"/>
              <a:t>The right to family and private life can be compromised where full protection of such a right will infringe the rights of another. When we look at domestic violence as well as violence against children, what rights are infringed by the laws failure to protect the rights of the victim?</a:t>
            </a:r>
          </a:p>
          <a:p>
            <a:endParaRPr lang="en-A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Rights of the victim</a:t>
            </a:r>
            <a:endParaRPr lang="en-AU" dirty="0"/>
          </a:p>
        </p:txBody>
      </p:sp>
      <p:sp>
        <p:nvSpPr>
          <p:cNvPr id="3" name="Content Placeholder 2"/>
          <p:cNvSpPr>
            <a:spLocks noGrp="1"/>
          </p:cNvSpPr>
          <p:nvPr>
            <p:ph idx="1"/>
          </p:nvPr>
        </p:nvSpPr>
        <p:spPr/>
        <p:txBody>
          <a:bodyPr/>
          <a:lstStyle/>
          <a:p>
            <a:pPr marL="514350" indent="-514350">
              <a:buAutoNum type="arabicPeriod"/>
            </a:pPr>
            <a:r>
              <a:rPr lang="en-AU" dirty="0" smtClean="0"/>
              <a:t>Right to life</a:t>
            </a:r>
          </a:p>
          <a:p>
            <a:pPr marL="514350" indent="-514350">
              <a:buAutoNum type="arabicPeriod"/>
            </a:pPr>
            <a:r>
              <a:rPr lang="en-AU" dirty="0" smtClean="0"/>
              <a:t>Right to freedom from inhuman and degrading treatment</a:t>
            </a:r>
          </a:p>
          <a:p>
            <a:pPr marL="514350" indent="-514350">
              <a:buAutoNum type="arabicPeriod"/>
            </a:pPr>
            <a:r>
              <a:rPr lang="en-AU" dirty="0" smtClean="0"/>
              <a:t>Right to a private and family life etc</a:t>
            </a:r>
          </a:p>
          <a:p>
            <a:pPr marL="514350" indent="-514350">
              <a:buAutoNum type="arabicPeriod"/>
            </a:pPr>
            <a:r>
              <a:rPr lang="en-AU" dirty="0" smtClean="0"/>
              <a:t>Freedom of discrimination (GBV defined as discrimination on grounds of gender under CEDAW)</a:t>
            </a: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Domestic violence: criticising the term</a:t>
            </a:r>
            <a:endParaRPr lang="en-AU" b="1" dirty="0"/>
          </a:p>
        </p:txBody>
      </p:sp>
      <p:sp>
        <p:nvSpPr>
          <p:cNvPr id="3" name="Content Placeholder 2"/>
          <p:cNvSpPr>
            <a:spLocks noGrp="1"/>
          </p:cNvSpPr>
          <p:nvPr>
            <p:ph idx="1"/>
          </p:nvPr>
        </p:nvSpPr>
        <p:spPr/>
        <p:txBody>
          <a:bodyPr>
            <a:normAutofit fontScale="85000" lnSpcReduction="20000"/>
          </a:bodyPr>
          <a:lstStyle/>
          <a:p>
            <a:r>
              <a:rPr lang="en-AU" dirty="0" smtClean="0"/>
              <a:t>What is domestic violence? Violence within the sphere of the home.</a:t>
            </a:r>
          </a:p>
          <a:p>
            <a:r>
              <a:rPr lang="en-AU" dirty="0" smtClean="0"/>
              <a:t>Why the term of Domestic violence?</a:t>
            </a:r>
          </a:p>
          <a:p>
            <a:pPr>
              <a:buNone/>
            </a:pPr>
            <a:r>
              <a:rPr lang="en-AU" b="1" dirty="0"/>
              <a:t>Susan Edwards </a:t>
            </a:r>
            <a:r>
              <a:rPr lang="en-AU" dirty="0"/>
              <a:t>in her book on Sex and Gender in the Legal Process (1996) has argued that the calling violence in the home as ‘domestic’ ‘serves to neutralise the full horror, viciousness and habituation of the violence, concealing the imprisonment of its sufferers, neutralising the seriousness and the dangerousness of the aggressor, thereby rendering its victims a different and lesser standard of response from the justice system and ultimately a lesser standard of protection.’</a:t>
            </a:r>
          </a:p>
          <a:p>
            <a:pPr>
              <a:buNone/>
            </a:pPr>
            <a:r>
              <a:rPr lang="en-AU" b="1" dirty="0" smtClean="0"/>
              <a:t>Do you agree with the above quotation ?</a:t>
            </a:r>
          </a:p>
          <a:p>
            <a:pPr>
              <a:buNone/>
            </a:pPr>
            <a:r>
              <a:rPr lang="en-AU" dirty="0"/>
              <a:t>Do you agree with Susan Edwards? Should we distinguish violence in the home from other types of violence? Why is this important? Some have argued that this is needed in order to understand the nature of the problem. The victim and their attackers are often forced to remain in close contact with each other because they have children, family, geography, property and finances in common.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Domestic</a:t>
            </a:r>
            <a:r>
              <a:rPr lang="en-AU" dirty="0" smtClean="0"/>
              <a:t> </a:t>
            </a:r>
            <a:r>
              <a:rPr lang="en-AU" b="1" dirty="0" smtClean="0"/>
              <a:t>Violence: defining this</a:t>
            </a:r>
            <a:endParaRPr lang="en-AU" b="1" dirty="0"/>
          </a:p>
        </p:txBody>
      </p:sp>
      <p:sp>
        <p:nvSpPr>
          <p:cNvPr id="3" name="Content Placeholder 2"/>
          <p:cNvSpPr>
            <a:spLocks noGrp="1"/>
          </p:cNvSpPr>
          <p:nvPr>
            <p:ph idx="1"/>
          </p:nvPr>
        </p:nvSpPr>
        <p:spPr/>
        <p:txBody>
          <a:bodyPr>
            <a:normAutofit/>
          </a:bodyPr>
          <a:lstStyle/>
          <a:p>
            <a:r>
              <a:rPr lang="en-AU" dirty="0"/>
              <a:t>The </a:t>
            </a:r>
            <a:r>
              <a:rPr lang="en-AU" b="1" dirty="0"/>
              <a:t>Inter-Ministerial Group </a:t>
            </a:r>
            <a:r>
              <a:rPr lang="en-AU" dirty="0"/>
              <a:t>has provided the following progressive definition of domestic violence:</a:t>
            </a:r>
          </a:p>
          <a:p>
            <a:r>
              <a:rPr lang="en-AU" dirty="0"/>
              <a:t>‘any incident of threatening behaviour, violence or abuse (psychological, physical, sexual, financial or emotional) between adults who are or have been intimate partners or family members, regardless of gender or sexuality.’</a:t>
            </a:r>
          </a:p>
          <a:p>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t>Domestic Violence: the nature of the violence</a:t>
            </a:r>
            <a:endParaRPr lang="en-AU" b="1" dirty="0"/>
          </a:p>
        </p:txBody>
      </p:sp>
      <p:sp>
        <p:nvSpPr>
          <p:cNvPr id="3" name="Content Placeholder 2"/>
          <p:cNvSpPr>
            <a:spLocks noGrp="1"/>
          </p:cNvSpPr>
          <p:nvPr>
            <p:ph idx="1"/>
          </p:nvPr>
        </p:nvSpPr>
        <p:spPr/>
        <p:txBody>
          <a:bodyPr>
            <a:normAutofit/>
          </a:bodyPr>
          <a:lstStyle/>
          <a:p>
            <a:r>
              <a:rPr lang="en-AU" dirty="0"/>
              <a:t>To properly address the problem of violence in the home, we need to understand the causes of such violence, the nature of the violence as well as the consequences of the violence.</a:t>
            </a:r>
          </a:p>
          <a:p>
            <a:pPr>
              <a:buNone/>
            </a:pPr>
            <a:r>
              <a:rPr lang="en-AU" b="1" dirty="0"/>
              <a:t>Nature of violence, what forms can it take</a:t>
            </a:r>
          </a:p>
          <a:p>
            <a:pPr lvl="0"/>
            <a:r>
              <a:rPr lang="en-AU" b="1" dirty="0"/>
              <a:t>Physical</a:t>
            </a:r>
            <a:r>
              <a:rPr lang="en-AU" dirty="0"/>
              <a:t>: a slap, punch, honour </a:t>
            </a:r>
            <a:r>
              <a:rPr lang="en-AU" dirty="0" smtClean="0"/>
              <a:t>killings, female genital mutilation, murder</a:t>
            </a:r>
            <a:endParaRPr lang="en-AU" dirty="0"/>
          </a:p>
          <a:p>
            <a:pPr lvl="0"/>
            <a:r>
              <a:rPr lang="en-AU" b="1" dirty="0" smtClean="0"/>
              <a:t>Sexual</a:t>
            </a:r>
            <a:r>
              <a:rPr lang="en-AU" dirty="0" smtClean="0"/>
              <a:t>: dry sex, rape (look at crime under the penal code)</a:t>
            </a:r>
            <a:endParaRPr lang="en-AU" dirty="0"/>
          </a:p>
          <a:p>
            <a:pPr lvl="0"/>
            <a:r>
              <a:rPr lang="en-AU" b="1" dirty="0"/>
              <a:t>Emotional/ </a:t>
            </a:r>
            <a:r>
              <a:rPr lang="en-AU" b="1" dirty="0" smtClean="0"/>
              <a:t>Psychological: constant criticising</a:t>
            </a:r>
          </a:p>
          <a:p>
            <a:pPr lvl="0"/>
            <a:r>
              <a:rPr lang="en-AU" b="1" dirty="0" smtClean="0"/>
              <a:t>Economic: see definition under the GBV</a:t>
            </a:r>
            <a:endParaRPr lang="en-AU" b="1" dirty="0"/>
          </a:p>
          <a:p>
            <a:endParaRPr lang="en-AU"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264</TotalTime>
  <Words>2767</Words>
  <Application>Microsoft Office PowerPoint</Application>
  <PresentationFormat>On-screen Show (4:3)</PresentationFormat>
  <Paragraphs>196</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Trebuchet MS</vt:lpstr>
      <vt:lpstr>Wingdings 3</vt:lpstr>
      <vt:lpstr>Facet</vt:lpstr>
      <vt:lpstr>Protection of the family unit</vt:lpstr>
      <vt:lpstr>Right to family v Victims rights</vt:lpstr>
      <vt:lpstr>The family home as a haven</vt:lpstr>
      <vt:lpstr>Statistics</vt:lpstr>
      <vt:lpstr>Rights of the victim</vt:lpstr>
      <vt:lpstr>Rights of the victim</vt:lpstr>
      <vt:lpstr>Domestic violence: criticising the term</vt:lpstr>
      <vt:lpstr>Domestic Violence: defining this</vt:lpstr>
      <vt:lpstr>Domestic Violence: the nature of the violence</vt:lpstr>
      <vt:lpstr>Causes of violence?</vt:lpstr>
      <vt:lpstr>Insufficient legal framework to protect victims</vt:lpstr>
      <vt:lpstr>Penal code definition of rape</vt:lpstr>
      <vt:lpstr>S 157 </vt:lpstr>
      <vt:lpstr>CASE LAW REINFORCING NON DISCRIMINATION PRICIPLES</vt:lpstr>
      <vt:lpstr>Gender based violence Act</vt:lpstr>
      <vt:lpstr>PowerPoint Presentation</vt:lpstr>
      <vt:lpstr>PowerPoint Presentation</vt:lpstr>
      <vt:lpstr>Obligation to inform victim of rights</vt:lpstr>
      <vt:lpstr>How many acts are sufficient before a complaint can be lodged</vt:lpstr>
      <vt:lpstr>Who may file a complaint?</vt:lpstr>
      <vt:lpstr>Family intervention not a bar</vt:lpstr>
      <vt:lpstr>Arrest without a warrant</vt:lpstr>
      <vt:lpstr>What may you apply for? </vt:lpstr>
      <vt:lpstr>PowerPoint Presentation</vt:lpstr>
      <vt:lpstr>S 14 effects of a protection order</vt:lpstr>
      <vt:lpstr>Duration of the protection order</vt:lpstr>
      <vt:lpstr>S20 Occupation order</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Protection of the family unit</dc:title>
  <dc:creator>mwelwa</dc:creator>
  <cp:lastModifiedBy>Exam</cp:lastModifiedBy>
  <cp:revision>44</cp:revision>
  <dcterms:created xsi:type="dcterms:W3CDTF">2012-10-01T08:00:55Z</dcterms:created>
  <dcterms:modified xsi:type="dcterms:W3CDTF">2022-05-27T12:08:39Z</dcterms:modified>
</cp:coreProperties>
</file>