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59" r:id="rId6"/>
    <p:sldId id="260" r:id="rId7"/>
    <p:sldId id="273" r:id="rId8"/>
    <p:sldId id="270" r:id="rId9"/>
    <p:sldId id="274" r:id="rId10"/>
    <p:sldId id="262" r:id="rId11"/>
    <p:sldId id="263" r:id="rId12"/>
    <p:sldId id="264" r:id="rId13"/>
    <p:sldId id="265" r:id="rId14"/>
    <p:sldId id="277" r:id="rId15"/>
    <p:sldId id="266" r:id="rId16"/>
    <p:sldId id="267" r:id="rId17"/>
    <p:sldId id="268" r:id="rId18"/>
    <p:sldId id="275" r:id="rId19"/>
    <p:sldId id="269" r:id="rId20"/>
    <p:sldId id="276" r:id="rId21"/>
    <p:sldId id="278" r:id="rId22"/>
    <p:sldId id="271" r:id="rId23"/>
    <p:sldId id="272"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3FD4B9FC-E815-47EE-AEA3-A00D62E415DC}" type="datetimeFigureOut">
              <a:rPr lang="en-AU" smtClean="0"/>
              <a:pPr/>
              <a:t>27/08/2012</a:t>
            </a:fld>
            <a:endParaRPr lang="en-AU"/>
          </a:p>
        </p:txBody>
      </p:sp>
      <p:sp>
        <p:nvSpPr>
          <p:cNvPr id="17" name="Footer Placeholder 16"/>
          <p:cNvSpPr>
            <a:spLocks noGrp="1"/>
          </p:cNvSpPr>
          <p:nvPr>
            <p:ph type="ftr" sz="quarter" idx="11"/>
          </p:nvPr>
        </p:nvSpPr>
        <p:spPr/>
        <p:txBody>
          <a:bodyPr/>
          <a:lstStyle/>
          <a:p>
            <a:endParaRPr lang="en-AU"/>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AB5EDB25-A444-4D6B-B534-79FCD198F64A}" type="slidenum">
              <a:rPr lang="en-AU" smtClean="0"/>
              <a:pPr/>
              <a:t>‹#›</a:t>
            </a:fld>
            <a:endParaRPr lang="en-AU"/>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FD4B9FC-E815-47EE-AEA3-A00D62E415DC}" type="datetimeFigureOut">
              <a:rPr lang="en-AU" smtClean="0"/>
              <a:pPr/>
              <a:t>27/08/2012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B5EDB25-A444-4D6B-B534-79FCD198F64A}"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FD4B9FC-E815-47EE-AEA3-A00D62E415DC}" type="datetimeFigureOut">
              <a:rPr lang="en-AU" smtClean="0"/>
              <a:pPr/>
              <a:t>27/08/2012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B5EDB25-A444-4D6B-B534-79FCD198F64A}"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FD4B9FC-E815-47EE-AEA3-A00D62E415DC}" type="datetimeFigureOut">
              <a:rPr lang="en-AU" smtClean="0"/>
              <a:pPr/>
              <a:t>27/08/2012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B5EDB25-A444-4D6B-B534-79FCD198F64A}" type="slidenum">
              <a:rPr lang="en-AU" smtClean="0"/>
              <a:pPr/>
              <a:t>‹#›</a:t>
            </a:fld>
            <a:endParaRPr lang="en-AU"/>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FD4B9FC-E815-47EE-AEA3-A00D62E415DC}" type="datetimeFigureOut">
              <a:rPr lang="en-AU" smtClean="0"/>
              <a:pPr/>
              <a:t>27/08/2012</a:t>
            </a:fld>
            <a:endParaRPr lang="en-AU"/>
          </a:p>
        </p:txBody>
      </p:sp>
      <p:sp>
        <p:nvSpPr>
          <p:cNvPr id="5" name="Footer Placeholder 4"/>
          <p:cNvSpPr>
            <a:spLocks noGrp="1"/>
          </p:cNvSpPr>
          <p:nvPr>
            <p:ph type="ftr" sz="quarter" idx="11"/>
          </p:nvPr>
        </p:nvSpPr>
        <p:spPr>
          <a:xfrm>
            <a:off x="800100" y="6172200"/>
            <a:ext cx="4000500" cy="457200"/>
          </a:xfrm>
        </p:spPr>
        <p:txBody>
          <a:bodyPr/>
          <a:lstStyle/>
          <a:p>
            <a:endParaRPr lang="en-AU"/>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AB5EDB25-A444-4D6B-B534-79FCD198F64A}" type="slidenum">
              <a:rPr lang="en-AU" smtClean="0"/>
              <a:pPr/>
              <a:t>‹#›</a:t>
            </a:fld>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FD4B9FC-E815-47EE-AEA3-A00D62E415DC}" type="datetimeFigureOut">
              <a:rPr lang="en-AU" smtClean="0"/>
              <a:pPr/>
              <a:t>27/08/2012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B5EDB25-A444-4D6B-B534-79FCD198F64A}" type="slidenum">
              <a:rPr lang="en-AU" smtClean="0"/>
              <a:pPr/>
              <a:t>‹#›</a:t>
            </a:fld>
            <a:endParaRPr lang="en-AU"/>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3FD4B9FC-E815-47EE-AEA3-A00D62E415DC}" type="datetimeFigureOut">
              <a:rPr lang="en-AU" smtClean="0"/>
              <a:pPr/>
              <a:t>27/08/2012</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B5EDB25-A444-4D6B-B534-79FCD198F64A}" type="slidenum">
              <a:rPr lang="en-AU" smtClean="0"/>
              <a:pPr/>
              <a:t>‹#›</a:t>
            </a:fld>
            <a:endParaRPr lang="en-AU"/>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FD4B9FC-E815-47EE-AEA3-A00D62E415DC}" type="datetimeFigureOut">
              <a:rPr lang="en-AU" smtClean="0"/>
              <a:pPr/>
              <a:t>27/08/2012</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B5EDB25-A444-4D6B-B534-79FCD198F64A}"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D4B9FC-E815-47EE-AEA3-A00D62E415DC}" type="datetimeFigureOut">
              <a:rPr lang="en-AU" smtClean="0"/>
              <a:pPr/>
              <a:t>27/08/2012</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B5EDB25-A444-4D6B-B534-79FCD198F64A}"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FD4B9FC-E815-47EE-AEA3-A00D62E415DC}" type="datetimeFigureOut">
              <a:rPr lang="en-AU" smtClean="0"/>
              <a:pPr/>
              <a:t>27/08/2012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B5EDB25-A444-4D6B-B534-79FCD198F64A}" type="slidenum">
              <a:rPr lang="en-AU" smtClean="0"/>
              <a:pPr/>
              <a:t>‹#›</a:t>
            </a:fld>
            <a:endParaRPr lang="en-AU"/>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FD4B9FC-E815-47EE-AEA3-A00D62E415DC}" type="datetimeFigureOut">
              <a:rPr lang="en-AU" smtClean="0"/>
              <a:pPr/>
              <a:t>27/08/2012</a:t>
            </a:fld>
            <a:endParaRPr lang="en-AU"/>
          </a:p>
        </p:txBody>
      </p:sp>
      <p:sp>
        <p:nvSpPr>
          <p:cNvPr id="6" name="Footer Placeholder 5"/>
          <p:cNvSpPr>
            <a:spLocks noGrp="1"/>
          </p:cNvSpPr>
          <p:nvPr>
            <p:ph type="ftr" sz="quarter" idx="11"/>
          </p:nvPr>
        </p:nvSpPr>
        <p:spPr>
          <a:xfrm>
            <a:off x="914400" y="6172200"/>
            <a:ext cx="3886200" cy="457200"/>
          </a:xfrm>
        </p:spPr>
        <p:txBody>
          <a:bodyPr/>
          <a:lstStyle/>
          <a:p>
            <a:endParaRPr lang="en-AU"/>
          </a:p>
        </p:txBody>
      </p:sp>
      <p:sp>
        <p:nvSpPr>
          <p:cNvPr id="7" name="Slide Number Placeholder 6"/>
          <p:cNvSpPr>
            <a:spLocks noGrp="1"/>
          </p:cNvSpPr>
          <p:nvPr>
            <p:ph type="sldNum" sz="quarter" idx="12"/>
          </p:nvPr>
        </p:nvSpPr>
        <p:spPr>
          <a:xfrm>
            <a:off x="146304" y="6208776"/>
            <a:ext cx="457200" cy="457200"/>
          </a:xfrm>
        </p:spPr>
        <p:txBody>
          <a:bodyPr/>
          <a:lstStyle/>
          <a:p>
            <a:fld id="{AB5EDB25-A444-4D6B-B534-79FCD198F64A}" type="slidenum">
              <a:rPr lang="en-AU" smtClean="0"/>
              <a:pPr/>
              <a:t>‹#›</a:t>
            </a:fld>
            <a:endParaRPr lang="en-AU"/>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FD4B9FC-E815-47EE-AEA3-A00D62E415DC}" type="datetimeFigureOut">
              <a:rPr lang="en-AU" smtClean="0"/>
              <a:pPr/>
              <a:t>27/08/2012</a:t>
            </a:fld>
            <a:endParaRPr lang="en-AU"/>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AU"/>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B5EDB25-A444-4D6B-B534-79FCD198F64A}" type="slidenum">
              <a:rPr lang="en-AU" smtClean="0"/>
              <a:pPr/>
              <a:t>‹#›</a:t>
            </a:fld>
            <a:endParaRPr lang="en-A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AU"/>
          </a:p>
        </p:txBody>
      </p:sp>
      <p:sp>
        <p:nvSpPr>
          <p:cNvPr id="2" name="Title 1"/>
          <p:cNvSpPr>
            <a:spLocks noGrp="1"/>
          </p:cNvSpPr>
          <p:nvPr>
            <p:ph type="ctrTitle"/>
          </p:nvPr>
        </p:nvSpPr>
        <p:spPr/>
        <p:txBody>
          <a:bodyPr/>
          <a:lstStyle/>
          <a:p>
            <a:r>
              <a:rPr lang="en-AU" dirty="0" smtClean="0"/>
              <a:t>ADOPTION</a:t>
            </a:r>
            <a:endParaRPr lang="en-A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WHO CAN ADOPT</a:t>
            </a:r>
            <a:endParaRPr lang="en-AU" b="1" dirty="0"/>
          </a:p>
        </p:txBody>
      </p:sp>
      <p:sp>
        <p:nvSpPr>
          <p:cNvPr id="3" name="Content Placeholder 2"/>
          <p:cNvSpPr>
            <a:spLocks noGrp="1"/>
          </p:cNvSpPr>
          <p:nvPr>
            <p:ph sz="quarter" idx="1"/>
          </p:nvPr>
        </p:nvSpPr>
        <p:spPr/>
        <p:txBody>
          <a:bodyPr>
            <a:normAutofit fontScale="92500"/>
          </a:bodyPr>
          <a:lstStyle/>
          <a:p>
            <a:pPr marL="514350" indent="-514350">
              <a:buAutoNum type="arabicPeriod"/>
            </a:pPr>
            <a:r>
              <a:rPr lang="en-AU" dirty="0" smtClean="0"/>
              <a:t>Only two spouses can adopt a child jointly under s3, however two people not being married cannot adopt a child see s4(3)</a:t>
            </a:r>
          </a:p>
          <a:p>
            <a:pPr marL="514350" indent="-514350">
              <a:buAutoNum type="arabicPeriod"/>
            </a:pPr>
            <a:r>
              <a:rPr lang="en-AU" dirty="0" smtClean="0"/>
              <a:t>The act makes no provision for one person to adopt a child unless:</a:t>
            </a:r>
          </a:p>
          <a:p>
            <a:pPr marL="514350" indent="-514350">
              <a:buAutoNum type="alphaLcParenBoth"/>
            </a:pPr>
            <a:r>
              <a:rPr lang="en-AU" dirty="0" smtClean="0"/>
              <a:t>The mother does so solely or jointly with her spouse</a:t>
            </a:r>
          </a:p>
          <a:p>
            <a:pPr marL="514350" indent="-514350">
              <a:buAutoNum type="alphaLcParenBoth"/>
            </a:pPr>
            <a:r>
              <a:rPr lang="en-AU" dirty="0" smtClean="0"/>
              <a:t>The father of the infant does so solely or jointly with her infant</a:t>
            </a:r>
          </a:p>
          <a:p>
            <a:pPr marL="514350" indent="-514350">
              <a:buNone/>
            </a:pPr>
            <a:r>
              <a:rPr lang="en-AU" dirty="0" smtClean="0"/>
              <a:t>Note further that under s4(2) the court will not make an adoption order to a sole male applicant in respect of an infant who is female unless special circumstances justify making such an order.</a:t>
            </a:r>
            <a:endParaRPr lang="en-A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Can the following adopt?</a:t>
            </a:r>
            <a:endParaRPr lang="en-AU" b="1" dirty="0"/>
          </a:p>
        </p:txBody>
      </p:sp>
      <p:sp>
        <p:nvSpPr>
          <p:cNvPr id="3" name="Content Placeholder 2"/>
          <p:cNvSpPr>
            <a:spLocks noGrp="1"/>
          </p:cNvSpPr>
          <p:nvPr>
            <p:ph sz="quarter" idx="1"/>
          </p:nvPr>
        </p:nvSpPr>
        <p:spPr/>
        <p:txBody>
          <a:bodyPr>
            <a:normAutofit/>
          </a:bodyPr>
          <a:lstStyle/>
          <a:p>
            <a:r>
              <a:rPr lang="en-AU" dirty="0" smtClean="0"/>
              <a:t>Jenifer and John who have been married for 2 years but are unable to have children.</a:t>
            </a:r>
          </a:p>
          <a:p>
            <a:r>
              <a:rPr lang="en-AU" dirty="0" smtClean="0"/>
              <a:t>Jack and Pete who have been best friends since high school as they were both part of the men’s basket ball team</a:t>
            </a:r>
          </a:p>
          <a:p>
            <a:r>
              <a:rPr lang="en-AU" dirty="0" smtClean="0"/>
              <a:t>Anne is recently divorced, she and Ben have one child (Sarah) aged 4. Anne is getting married to Jack. </a:t>
            </a:r>
          </a:p>
          <a:p>
            <a:pPr marL="514350" indent="-514350">
              <a:buAutoNum type="alphaLcParenBoth"/>
            </a:pPr>
            <a:r>
              <a:rPr lang="en-AU" dirty="0" smtClean="0"/>
              <a:t>She wants to adopt Sarah jointly with Jack</a:t>
            </a:r>
          </a:p>
          <a:p>
            <a:pPr marL="514350" indent="-514350">
              <a:buAutoNum type="alphaLcParenBoth"/>
            </a:pPr>
            <a:r>
              <a:rPr lang="en-AU" dirty="0" smtClean="0"/>
              <a:t>She wants to adopt Sarah solely</a:t>
            </a:r>
          </a:p>
          <a:p>
            <a:pPr marL="514350" indent="-514350">
              <a:buAutoNum type="alphaLcParenBoth"/>
            </a:pPr>
            <a:r>
              <a:rPr lang="en-AU" dirty="0" smtClean="0"/>
              <a:t>She wants to adopt Sarah jointly with Jack after their wedding</a:t>
            </a:r>
            <a:endParaRPr lang="en-A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Age restrictions on adoption</a:t>
            </a:r>
            <a:endParaRPr lang="en-AU" b="1" dirty="0"/>
          </a:p>
        </p:txBody>
      </p:sp>
      <p:sp>
        <p:nvSpPr>
          <p:cNvPr id="3" name="Content Placeholder 2"/>
          <p:cNvSpPr>
            <a:spLocks noGrp="1"/>
          </p:cNvSpPr>
          <p:nvPr>
            <p:ph sz="quarter" idx="1"/>
          </p:nvPr>
        </p:nvSpPr>
        <p:spPr/>
        <p:txBody>
          <a:bodyPr/>
          <a:lstStyle/>
          <a:p>
            <a:r>
              <a:rPr lang="en-AU" dirty="0" smtClean="0"/>
              <a:t>Under s4 an adoption order shall not be made in respect of an infant unless the applicant or if it is a joint application one of the applicants:</a:t>
            </a:r>
          </a:p>
          <a:p>
            <a:pPr marL="514350" indent="-514350">
              <a:buAutoNum type="arabicPeriod"/>
            </a:pPr>
            <a:r>
              <a:rPr lang="en-AU" dirty="0" smtClean="0"/>
              <a:t>Has attained the age of 25 and is at least 21 years older than the infant</a:t>
            </a:r>
          </a:p>
          <a:p>
            <a:pPr marL="514350" indent="-514350">
              <a:buAutoNum type="arabicPeriod"/>
            </a:pPr>
            <a:r>
              <a:rPr lang="en-AU" dirty="0" smtClean="0"/>
              <a:t>Has attained the age of 21 and is a relative of the infant or</a:t>
            </a:r>
          </a:p>
          <a:p>
            <a:pPr marL="514350" indent="-514350">
              <a:buAutoNum type="arabicPeriod"/>
            </a:pPr>
            <a:r>
              <a:rPr lang="en-AU" dirty="0" smtClean="0"/>
              <a:t>Is the mother or father of the infant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REQUIREMENTS FOR ADOPTION </a:t>
            </a:r>
            <a:endParaRPr lang="en-AU" dirty="0"/>
          </a:p>
        </p:txBody>
      </p:sp>
      <p:sp>
        <p:nvSpPr>
          <p:cNvPr id="3" name="Content Placeholder 2"/>
          <p:cNvSpPr>
            <a:spLocks noGrp="1"/>
          </p:cNvSpPr>
          <p:nvPr>
            <p:ph sz="quarter" idx="1"/>
          </p:nvPr>
        </p:nvSpPr>
        <p:spPr>
          <a:xfrm>
            <a:off x="0" y="1268760"/>
            <a:ext cx="8892480" cy="5589240"/>
          </a:xfrm>
        </p:spPr>
        <p:txBody>
          <a:bodyPr>
            <a:normAutofit fontScale="77500" lnSpcReduction="20000"/>
          </a:bodyPr>
          <a:lstStyle/>
          <a:p>
            <a:pPr>
              <a:buNone/>
            </a:pPr>
            <a:r>
              <a:rPr lang="en-AU" b="1" dirty="0" smtClean="0"/>
              <a:t>1. RESIDENCE OF THE INFANT s4 (5):</a:t>
            </a:r>
          </a:p>
          <a:p>
            <a:pPr marL="514350" indent="-514350">
              <a:buNone/>
            </a:pPr>
            <a:r>
              <a:rPr lang="en-AU" dirty="0" smtClean="0"/>
              <a:t>The court cannot not make an adoption order in respect of a child unless </a:t>
            </a:r>
          </a:p>
          <a:p>
            <a:pPr marL="514350" indent="-514350">
              <a:buAutoNum type="alphaLcParenBoth"/>
            </a:pPr>
            <a:r>
              <a:rPr lang="en-AU" dirty="0" smtClean="0"/>
              <a:t>the child and applicant reside in Zambia and</a:t>
            </a:r>
          </a:p>
          <a:p>
            <a:pPr marL="514350" indent="-514350">
              <a:buAutoNum type="alphaLcParenBoth"/>
            </a:pPr>
            <a:r>
              <a:rPr lang="en-AU" dirty="0" smtClean="0"/>
              <a:t>The infant has been continuously in the care and possession of the applicant for at least three consecutive months immediately preceding the date of the order. This is to ensure that the adopter is a suitable person to bring up the child and</a:t>
            </a:r>
          </a:p>
          <a:p>
            <a:pPr marL="514350" indent="-514350">
              <a:buAutoNum type="alphaLcParenBoth"/>
            </a:pPr>
            <a:r>
              <a:rPr lang="en-AU" dirty="0" smtClean="0"/>
              <a:t>The applicant has at least three months before the date of the order notified the commissioner of his intention to apply for an adoption order in respect of the infant. This is required to ensure proper supervision of children placed for adoption</a:t>
            </a:r>
          </a:p>
          <a:p>
            <a:pPr marL="514350" indent="-514350">
              <a:buNone/>
            </a:pPr>
            <a:r>
              <a:rPr lang="en-AU" b="1" dirty="0" smtClean="0"/>
              <a:t>2. CONSENT REQUIREMENTS (s4 (4))</a:t>
            </a:r>
          </a:p>
          <a:p>
            <a:pPr marL="514350" indent="-514350">
              <a:buNone/>
            </a:pPr>
            <a:r>
              <a:rPr lang="en-AU" dirty="0" smtClean="0"/>
              <a:t>The court must not make an adoption order without the consent of</a:t>
            </a:r>
          </a:p>
          <a:p>
            <a:pPr marL="514350" indent="-514350">
              <a:buAutoNum type="alphaLcParenBoth"/>
            </a:pPr>
            <a:r>
              <a:rPr lang="en-AU" dirty="0" smtClean="0"/>
              <a:t>Every person or body of persons having parental responsibility i.e. Parent or guardian of the infant or a person who is liable by any order to contribute to the maintenance of the child</a:t>
            </a:r>
          </a:p>
          <a:p>
            <a:pPr marL="514350" indent="-514350">
              <a:buAutoNum type="alphaLcParenBoth"/>
            </a:pPr>
            <a:r>
              <a:rPr lang="en-AU" dirty="0" smtClean="0"/>
              <a:t>Where it is a joint application (2 spouses) without consent of the other spouse.</a:t>
            </a:r>
          </a:p>
          <a:p>
            <a:pPr marL="514350" indent="-514350">
              <a:buNone/>
            </a:pPr>
            <a:r>
              <a:rPr lang="en-AU" b="1" dirty="0" smtClean="0"/>
              <a:t>3. AGE OF INFANT s6(5)</a:t>
            </a:r>
          </a:p>
          <a:p>
            <a:pPr marL="514350" indent="-514350">
              <a:buNone/>
            </a:pPr>
            <a:r>
              <a:rPr lang="en-AU" dirty="0" smtClean="0"/>
              <a:t>The infant must be at least six weeks otherwise any consent given by the mother of the infant will not be valid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3200" b="1" dirty="0" smtClean="0"/>
              <a:t>CAN A PERSON NOT RESIDING IN ZAMBIA ADOPT A CHILD see s32 and s33</a:t>
            </a:r>
            <a:endParaRPr lang="en-AU" sz="3200" b="1" dirty="0"/>
          </a:p>
        </p:txBody>
      </p:sp>
      <p:sp>
        <p:nvSpPr>
          <p:cNvPr id="3" name="Content Placeholder 2"/>
          <p:cNvSpPr>
            <a:spLocks noGrp="1"/>
          </p:cNvSpPr>
          <p:nvPr>
            <p:ph sz="quarter" idx="1"/>
          </p:nvPr>
        </p:nvSpPr>
        <p:spPr/>
        <p:txBody>
          <a:bodyPr/>
          <a:lstStyle/>
          <a:p>
            <a:r>
              <a:rPr lang="en-AU" dirty="0" smtClean="0"/>
              <a:t>It is not lawful to procure the care and possession of an infant resident in Zambia to a person resident abroad not being a guardian or relative of the infant. However this may be done where one obtains the approval of the Minister.</a:t>
            </a:r>
          </a:p>
          <a:p>
            <a:r>
              <a:rPr lang="en-AU" dirty="0" smtClean="0"/>
              <a:t>Further arrangements may be made for the adoption of an infant residing in Zambia and to be transferred to a person resident abroad where the commissioner grants a licence in the prescribed form and subjects to any restrictions and conditions he may impose. </a:t>
            </a:r>
          </a:p>
          <a:p>
            <a:endParaRPr lang="en-AU"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Consent </a:t>
            </a:r>
            <a:endParaRPr lang="en-AU" dirty="0"/>
          </a:p>
        </p:txBody>
      </p:sp>
      <p:sp>
        <p:nvSpPr>
          <p:cNvPr id="3" name="Content Placeholder 2"/>
          <p:cNvSpPr>
            <a:spLocks noGrp="1"/>
          </p:cNvSpPr>
          <p:nvPr>
            <p:ph sz="quarter" idx="1"/>
          </p:nvPr>
        </p:nvSpPr>
        <p:spPr>
          <a:xfrm>
            <a:off x="457200" y="1600200"/>
            <a:ext cx="8229600" cy="4925144"/>
          </a:xfrm>
        </p:spPr>
        <p:txBody>
          <a:bodyPr>
            <a:normAutofit fontScale="77500" lnSpcReduction="20000"/>
          </a:bodyPr>
          <a:lstStyle/>
          <a:p>
            <a:pPr>
              <a:buNone/>
            </a:pPr>
            <a:r>
              <a:rPr lang="en-AU" b="1" dirty="0" smtClean="0"/>
              <a:t>The nature of the consent:</a:t>
            </a:r>
          </a:p>
          <a:p>
            <a:pPr marL="514350" indent="-514350">
              <a:buAutoNum type="alphaLcParenBoth"/>
            </a:pPr>
            <a:r>
              <a:rPr lang="en-AU" dirty="0" smtClean="0"/>
              <a:t>Unconditional</a:t>
            </a:r>
          </a:p>
          <a:p>
            <a:pPr marL="514350" indent="-514350">
              <a:buAutoNum type="alphaLcParenBoth"/>
            </a:pPr>
            <a:r>
              <a:rPr lang="en-AU" dirty="0" smtClean="0"/>
              <a:t>Conditional on ground including that the child must be brought up with respect to the religious persuasion of choice or that the parent does not want to know the identity of the applicant.</a:t>
            </a:r>
          </a:p>
          <a:p>
            <a:pPr marL="514350" indent="-514350">
              <a:buNone/>
            </a:pPr>
            <a:r>
              <a:rPr lang="en-AU" b="1" dirty="0" smtClean="0"/>
              <a:t>Dispensing with requirement for consent</a:t>
            </a:r>
          </a:p>
          <a:p>
            <a:pPr marL="514350" indent="-514350">
              <a:buNone/>
            </a:pPr>
            <a:r>
              <a:rPr lang="en-AU" b="1" dirty="0" smtClean="0"/>
              <a:t>NOTE THAT THE COURT MAY DISPENSE WITH THE REQUIREMENT FOR CONSENT UNDER S5 WHERE:</a:t>
            </a:r>
          </a:p>
          <a:p>
            <a:pPr marL="514350" indent="-514350">
              <a:buAutoNum type="alphaLcParenBoth"/>
            </a:pPr>
            <a:r>
              <a:rPr lang="en-AU" dirty="0" smtClean="0"/>
              <a:t>The parent or guardian of the infant has abandoned, neglected or persistently ill-treated the infant</a:t>
            </a:r>
          </a:p>
          <a:p>
            <a:pPr marL="514350" indent="-514350">
              <a:buAutoNum type="alphaLcParenBoth"/>
            </a:pPr>
            <a:r>
              <a:rPr lang="en-AU" dirty="0" smtClean="0"/>
              <a:t>In relation to a person liable to pay maintenance where that person has persistently neglected or refused to contribute</a:t>
            </a:r>
          </a:p>
          <a:p>
            <a:pPr marL="514350" indent="-514350">
              <a:buAutoNum type="alphaLcParenBoth"/>
            </a:pPr>
            <a:r>
              <a:rPr lang="en-AU" dirty="0" smtClean="0"/>
              <a:t>In any case that the person whose consent is required cannot be found or is incapable of giving his consent or that his consent is unreasonably withheld.</a:t>
            </a:r>
          </a:p>
          <a:p>
            <a:pPr marL="514350" indent="-514350">
              <a:buAutoNum type="alphaLcParenBoth"/>
            </a:pPr>
            <a:r>
              <a:rPr lang="en-AU" dirty="0" smtClean="0"/>
              <a:t>In the case of joint applicants, the court may dispense with consent required from the other spouse if he is not capable of giving consent, or cannot be found or if the spouses are separated and not likely to get back together. </a:t>
            </a:r>
          </a:p>
          <a:p>
            <a:pPr marL="514350" indent="-514350">
              <a:buNone/>
            </a:pPr>
            <a:endParaRPr lang="en-AU" dirty="0" smtClean="0"/>
          </a:p>
          <a:p>
            <a:pPr marL="514350" indent="-514350">
              <a:buNone/>
            </a:pPr>
            <a:endParaRPr lang="en-AU"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FUNCTIONS OF THE COURT</a:t>
            </a:r>
            <a:endParaRPr lang="en-AU" b="1" dirty="0"/>
          </a:p>
        </p:txBody>
      </p:sp>
      <p:sp>
        <p:nvSpPr>
          <p:cNvPr id="3" name="Content Placeholder 2"/>
          <p:cNvSpPr>
            <a:spLocks noGrp="1"/>
          </p:cNvSpPr>
          <p:nvPr>
            <p:ph sz="quarter" idx="1"/>
          </p:nvPr>
        </p:nvSpPr>
        <p:spPr/>
        <p:txBody>
          <a:bodyPr>
            <a:normAutofit lnSpcReduction="10000"/>
          </a:bodyPr>
          <a:lstStyle/>
          <a:p>
            <a:r>
              <a:rPr lang="en-AU" dirty="0" smtClean="0"/>
              <a:t>The functions of the court are set out under s7. </a:t>
            </a:r>
            <a:endParaRPr lang="en-AU" dirty="0"/>
          </a:p>
          <a:p>
            <a:pPr>
              <a:buNone/>
            </a:pPr>
            <a:r>
              <a:rPr lang="en-AU" dirty="0" smtClean="0"/>
              <a:t>Before making an adoption order the court is required to:</a:t>
            </a:r>
          </a:p>
          <a:p>
            <a:pPr marL="514350" indent="-514350">
              <a:buAutoNum type="arabicPeriod"/>
            </a:pPr>
            <a:r>
              <a:rPr lang="en-AU" dirty="0" smtClean="0"/>
              <a:t>Ensure that every person whose consent is necessary and has not been dispensed has consented to the adoption and understands the nature and effect of the adoption order being that such an order permanently deprives them of their parental rights</a:t>
            </a:r>
          </a:p>
          <a:p>
            <a:pPr marL="514350" indent="-514350">
              <a:buAutoNum type="arabicPeriod"/>
            </a:pPr>
            <a:r>
              <a:rPr lang="en-AU" dirty="0" smtClean="0"/>
              <a:t>Ensure that the adoption order if made will be for the welfare of the child giving due consideration to the wishes of the child having regard to the child’s age and understanding.</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JURISDICTION: COURT THAT CAN MAKE ADOPTION ORDERS</a:t>
            </a:r>
            <a:endParaRPr lang="en-AU" dirty="0"/>
          </a:p>
        </p:txBody>
      </p:sp>
      <p:sp>
        <p:nvSpPr>
          <p:cNvPr id="3" name="Content Placeholder 2"/>
          <p:cNvSpPr>
            <a:spLocks noGrp="1"/>
          </p:cNvSpPr>
          <p:nvPr>
            <p:ph sz="quarter" idx="1"/>
          </p:nvPr>
        </p:nvSpPr>
        <p:spPr/>
        <p:txBody>
          <a:bodyPr/>
          <a:lstStyle/>
          <a:p>
            <a:r>
              <a:rPr lang="en-AU" dirty="0" smtClean="0"/>
              <a:t>The court having jurisdiction to make adoption orders is:</a:t>
            </a:r>
          </a:p>
          <a:p>
            <a:pPr>
              <a:buNone/>
            </a:pPr>
            <a:r>
              <a:rPr lang="en-AU" dirty="0" smtClean="0"/>
              <a:t>1.The High court or </a:t>
            </a:r>
          </a:p>
          <a:p>
            <a:pPr>
              <a:buNone/>
            </a:pPr>
            <a:r>
              <a:rPr lang="en-AU" dirty="0" smtClean="0"/>
              <a:t>2. At the option of one of the parties the Subordinate Court of the First Class having jurisdiction in the district where either the applicant or the child reside at the date of the application.</a:t>
            </a:r>
          </a:p>
          <a:p>
            <a:endParaRPr lang="en-A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POWERS OF THE COURT s 7(2) and s8</a:t>
            </a:r>
            <a:endParaRPr lang="en-AU" dirty="0"/>
          </a:p>
        </p:txBody>
      </p:sp>
      <p:sp>
        <p:nvSpPr>
          <p:cNvPr id="3" name="Content Placeholder 2"/>
          <p:cNvSpPr>
            <a:spLocks noGrp="1"/>
          </p:cNvSpPr>
          <p:nvPr>
            <p:ph sz="quarter" idx="1"/>
          </p:nvPr>
        </p:nvSpPr>
        <p:spPr/>
        <p:txBody>
          <a:bodyPr>
            <a:normAutofit fontScale="92500" lnSpcReduction="10000"/>
          </a:bodyPr>
          <a:lstStyle/>
          <a:p>
            <a:pPr>
              <a:buNone/>
            </a:pPr>
            <a:r>
              <a:rPr lang="en-AU" b="1" dirty="0" smtClean="0"/>
              <a:t>Imposing terms and conditions s7(2)</a:t>
            </a:r>
          </a:p>
          <a:p>
            <a:r>
              <a:rPr lang="en-AU" dirty="0" smtClean="0"/>
              <a:t>The court may impose terms and conditions as they think fit including requiring the adopter by bond or otherwise to make for the infant such provision for the infant as is in the opinion of the court just and expedient</a:t>
            </a:r>
          </a:p>
          <a:p>
            <a:pPr>
              <a:buNone/>
            </a:pPr>
            <a:r>
              <a:rPr lang="en-AU" b="1" dirty="0" smtClean="0"/>
              <a:t>Interim orders s8</a:t>
            </a:r>
          </a:p>
          <a:p>
            <a:r>
              <a:rPr lang="en-AU" dirty="0" smtClean="0"/>
              <a:t>The court has got power to make a interim order under s8 giving the adopter custody of the child for a period not exceeding two years as a probationary period on terms including the provision of maintenance and education and supervision of the welfare of the child as the court thinks fit. An interim order however is not an adoption order</a:t>
            </a:r>
          </a:p>
          <a:p>
            <a:endParaRPr lang="en-A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Effects of an adoption order</a:t>
            </a:r>
            <a:endParaRPr lang="en-AU" b="1" dirty="0"/>
          </a:p>
        </p:txBody>
      </p:sp>
      <p:sp>
        <p:nvSpPr>
          <p:cNvPr id="3" name="Content Placeholder 2"/>
          <p:cNvSpPr>
            <a:spLocks noGrp="1"/>
          </p:cNvSpPr>
          <p:nvPr>
            <p:ph sz="quarter" idx="1"/>
          </p:nvPr>
        </p:nvSpPr>
        <p:spPr>
          <a:xfrm>
            <a:off x="827584" y="1412776"/>
            <a:ext cx="7772400" cy="4572000"/>
          </a:xfrm>
        </p:spPr>
        <p:txBody>
          <a:bodyPr>
            <a:normAutofit/>
          </a:bodyPr>
          <a:lstStyle/>
          <a:p>
            <a:pPr>
              <a:buNone/>
            </a:pPr>
            <a:r>
              <a:rPr lang="en-AU" dirty="0" smtClean="0"/>
              <a:t>In effect all the rights and responsibilities of the biological parents in relation to the child are extinguished upon pronouncement of the adoption order and will vest in the adoptive parents in all respects.</a:t>
            </a:r>
          </a:p>
          <a:p>
            <a:pPr>
              <a:buNone/>
            </a:pPr>
            <a:r>
              <a:rPr lang="en-AU" dirty="0" smtClean="0"/>
              <a:t>Also under s15 the adoptive child shall stand in a position similar to a legitimate child of the adoptive parents. </a:t>
            </a:r>
          </a:p>
          <a:p>
            <a:pPr>
              <a:buNone/>
            </a:pPr>
            <a:r>
              <a:rPr lang="en-AU" dirty="0" smtClean="0"/>
              <a:t>See also under the intestate succession act and wills act ‘child’ includes an adopted child.</a:t>
            </a:r>
            <a:endParaRPr lang="en-A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sz="quarter" idx="1"/>
          </p:nvPr>
        </p:nvSpPr>
        <p:spPr/>
        <p:txBody>
          <a:bodyPr/>
          <a:lstStyle/>
          <a:p>
            <a:r>
              <a:rPr lang="en-AU" dirty="0" smtClean="0"/>
              <a:t>LECTURE WILL LOOK AT:</a:t>
            </a:r>
          </a:p>
          <a:p>
            <a:pPr marL="514350" indent="-514350">
              <a:buAutoNum type="arabicPeriod"/>
            </a:pPr>
            <a:r>
              <a:rPr lang="en-AU" dirty="0" smtClean="0"/>
              <a:t>WHAT IS ADOPTION</a:t>
            </a:r>
          </a:p>
          <a:p>
            <a:pPr marL="514350" indent="-514350">
              <a:buAutoNum type="arabicPeriod"/>
            </a:pPr>
            <a:r>
              <a:rPr lang="en-AU" dirty="0" smtClean="0"/>
              <a:t>DIFFERENCE BETWEEN ADOPTION AND OTHER RESIDENTIAL ORDERS</a:t>
            </a:r>
          </a:p>
          <a:p>
            <a:pPr marL="514350" indent="-514350">
              <a:buAutoNum type="arabicPeriod"/>
            </a:pPr>
            <a:r>
              <a:rPr lang="en-AU" dirty="0" smtClean="0"/>
              <a:t>WHY DO PEOPLE ADOPT</a:t>
            </a:r>
          </a:p>
          <a:p>
            <a:pPr marL="514350" indent="-514350">
              <a:buAutoNum type="arabicPeriod"/>
            </a:pPr>
            <a:r>
              <a:rPr lang="en-AU" dirty="0" smtClean="0"/>
              <a:t>WHO MAY ADOPT</a:t>
            </a:r>
          </a:p>
          <a:p>
            <a:pPr marL="514350" indent="-514350">
              <a:buAutoNum type="arabicPeriod"/>
            </a:pPr>
            <a:r>
              <a:rPr lang="en-AU" dirty="0" smtClean="0"/>
              <a:t>WHAT IS THE PROCESS OF ADOPTION</a:t>
            </a:r>
            <a:endParaRPr lang="en-A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PROCEDURE</a:t>
            </a:r>
            <a:endParaRPr lang="en-AU" dirty="0"/>
          </a:p>
        </p:txBody>
      </p:sp>
      <p:sp>
        <p:nvSpPr>
          <p:cNvPr id="3" name="Content Placeholder 2"/>
          <p:cNvSpPr>
            <a:spLocks noGrp="1"/>
          </p:cNvSpPr>
          <p:nvPr>
            <p:ph sz="quarter" idx="1"/>
          </p:nvPr>
        </p:nvSpPr>
        <p:spPr/>
        <p:txBody>
          <a:bodyPr/>
          <a:lstStyle/>
          <a:p>
            <a:r>
              <a:rPr lang="en-AU" dirty="0" smtClean="0"/>
              <a:t>Once an adoption application form is filed together with the necessary consent required, a guardian ad litem is appointed. The guardian ad litem will act for the child in all matters. They will be the respondent and the adopters the petitioner.</a:t>
            </a:r>
          </a:p>
          <a:p>
            <a:pPr>
              <a:buNone/>
            </a:pPr>
            <a:endParaRPr lang="en-AU" dirty="0" smtClean="0"/>
          </a:p>
          <a:p>
            <a:r>
              <a:rPr lang="en-AU" dirty="0" smtClean="0"/>
              <a:t>The court is to ensure that the petitioner’s identity be kept confidential unless he wishes to be known publicly. Any person joined as respondent except the infant should not know the identity of the petitioner and he/she is to be examined separately. </a:t>
            </a:r>
            <a:endParaRPr lang="en-A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74638"/>
            <a:ext cx="8363272" cy="418058"/>
          </a:xfrm>
        </p:spPr>
        <p:txBody>
          <a:bodyPr>
            <a:normAutofit fontScale="90000"/>
          </a:bodyPr>
          <a:lstStyle/>
          <a:p>
            <a:r>
              <a:rPr lang="en-AU" dirty="0" smtClean="0"/>
              <a:t>DUTIES OF THE GUARDIAN AD LITEM</a:t>
            </a:r>
            <a:endParaRPr lang="en-AU" dirty="0"/>
          </a:p>
        </p:txBody>
      </p:sp>
      <p:sp>
        <p:nvSpPr>
          <p:cNvPr id="3" name="Content Placeholder 2"/>
          <p:cNvSpPr>
            <a:spLocks noGrp="1"/>
          </p:cNvSpPr>
          <p:nvPr>
            <p:ph sz="quarter" idx="1"/>
          </p:nvPr>
        </p:nvSpPr>
        <p:spPr>
          <a:xfrm>
            <a:off x="0" y="764704"/>
            <a:ext cx="9144000" cy="6093296"/>
          </a:xfrm>
        </p:spPr>
        <p:txBody>
          <a:bodyPr>
            <a:normAutofit fontScale="32500" lnSpcReduction="20000"/>
          </a:bodyPr>
          <a:lstStyle/>
          <a:p>
            <a:endParaRPr lang="en-AU" dirty="0" smtClean="0"/>
          </a:p>
          <a:p>
            <a:r>
              <a:rPr lang="en-AU" sz="4800" dirty="0" smtClean="0">
                <a:latin typeface="Arial" pitchFamily="34" charset="0"/>
                <a:cs typeface="Arial" pitchFamily="34" charset="0"/>
              </a:rPr>
              <a:t>16</a:t>
            </a:r>
            <a:r>
              <a:rPr lang="en-AU" sz="5600" dirty="0" smtClean="0">
                <a:latin typeface="Arial" pitchFamily="34" charset="0"/>
                <a:cs typeface="Arial" pitchFamily="34" charset="0"/>
              </a:rPr>
              <a:t>.  (1)  It shall be the duty of the guardian ad litem to investigate as fully as possible all the circumstances of the infant and the petitioner and all other matters relevant to the proposed adoption with a view to safeguarding the interests of the infant, and in particular it shall be his duty to include in his investigation the following questions:	Duties of guardian ad litem	</a:t>
            </a:r>
          </a:p>
          <a:p>
            <a:endParaRPr lang="en-AU" sz="5600" dirty="0" smtClean="0">
              <a:latin typeface="Arial" pitchFamily="34" charset="0"/>
              <a:cs typeface="Arial" pitchFamily="34" charset="0"/>
            </a:endParaRPr>
          </a:p>
          <a:p>
            <a:pPr>
              <a:buNone/>
            </a:pPr>
            <a:r>
              <a:rPr lang="en-AU" sz="5600" dirty="0" smtClean="0">
                <a:latin typeface="Arial" pitchFamily="34" charset="0"/>
                <a:cs typeface="Arial" pitchFamily="34" charset="0"/>
              </a:rPr>
              <a:t>(a)	whether the statements in the petition are true;		</a:t>
            </a:r>
          </a:p>
          <a:p>
            <a:pPr marL="914400" indent="-914400">
              <a:buAutoNum type="alphaLcParenBoth" startAt="2"/>
            </a:pPr>
            <a:r>
              <a:rPr lang="en-AU" sz="5600" dirty="0" smtClean="0">
                <a:latin typeface="Arial" pitchFamily="34" charset="0"/>
                <a:cs typeface="Arial" pitchFamily="34" charset="0"/>
              </a:rPr>
              <a:t>whether any payment or other award in consideration of the adoption has been received or agreed upon, and whether it is consistent with the welfare of the infant;		</a:t>
            </a:r>
          </a:p>
          <a:p>
            <a:pPr>
              <a:buNone/>
            </a:pPr>
            <a:r>
              <a:rPr lang="en-AU" sz="5600" dirty="0" smtClean="0">
                <a:latin typeface="Arial" pitchFamily="34" charset="0"/>
                <a:cs typeface="Arial" pitchFamily="34" charset="0"/>
              </a:rPr>
              <a:t>(c)	whether the means and status of the petitioner are such as to enable him to maintain and bring up the infant suitably, and what right to or interest in property the infant has;		</a:t>
            </a:r>
          </a:p>
          <a:p>
            <a:pPr marL="914400" indent="-914400">
              <a:buAutoNum type="alphaLcParenBoth" startAt="4"/>
            </a:pPr>
            <a:r>
              <a:rPr lang="en-AU" sz="5600" dirty="0" smtClean="0">
                <a:latin typeface="Arial" pitchFamily="34" charset="0"/>
                <a:cs typeface="Arial" pitchFamily="34" charset="0"/>
              </a:rPr>
              <a:t>what insurance, if any, has been effected on the life of the infant;		</a:t>
            </a:r>
          </a:p>
          <a:p>
            <a:pPr marL="914400" indent="-914400">
              <a:buAutoNum type="alphaLcParenBoth" startAt="5"/>
            </a:pPr>
            <a:r>
              <a:rPr lang="en-AU" sz="5600" dirty="0" smtClean="0">
                <a:latin typeface="Arial" pitchFamily="34" charset="0"/>
                <a:cs typeface="Arial" pitchFamily="34" charset="0"/>
              </a:rPr>
              <a:t>whether it is desirable for the welfare of the infant that the Court should be asked to make an interim order or to impose, in making an adoption order, any particular terms or conditions or to require the petitioner to make any particular provision for the infant.		</a:t>
            </a:r>
          </a:p>
          <a:p>
            <a:pPr marL="914400" indent="-914400">
              <a:buAutoNum type="alphaLcParenBoth" startAt="5"/>
            </a:pPr>
            <a:r>
              <a:rPr lang="en-AU" sz="5600" dirty="0" smtClean="0">
                <a:latin typeface="Arial" pitchFamily="34" charset="0"/>
                <a:cs typeface="Arial" pitchFamily="34" charset="0"/>
              </a:rPr>
              <a:t>(2)  The guardian ad litem shall make inquiries as to all matters alleged in the petition and as to the Additional Matters specified in the Second Schedule and report to the Court upon them. It shall also be his duty to attend the Court whenever required for the purpose and on the hearing of the petition.	</a:t>
            </a:r>
            <a:r>
              <a:rPr lang="en-AU" sz="5600" dirty="0" smtClean="0"/>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4704"/>
          </a:xfrm>
        </p:spPr>
        <p:txBody>
          <a:bodyPr>
            <a:normAutofit/>
          </a:bodyPr>
          <a:lstStyle/>
          <a:p>
            <a:r>
              <a:rPr lang="en-AU" b="1" dirty="0" smtClean="0"/>
              <a:t>Registration of adoption orders</a:t>
            </a:r>
            <a:endParaRPr lang="en-AU" b="1" dirty="0"/>
          </a:p>
        </p:txBody>
      </p:sp>
      <p:sp>
        <p:nvSpPr>
          <p:cNvPr id="3" name="Content Placeholder 2"/>
          <p:cNvSpPr>
            <a:spLocks noGrp="1"/>
          </p:cNvSpPr>
          <p:nvPr>
            <p:ph sz="quarter" idx="1"/>
          </p:nvPr>
        </p:nvSpPr>
        <p:spPr>
          <a:xfrm>
            <a:off x="457200" y="1268760"/>
            <a:ext cx="8686800" cy="5221560"/>
          </a:xfrm>
        </p:spPr>
        <p:txBody>
          <a:bodyPr>
            <a:normAutofit fontScale="92500" lnSpcReduction="20000"/>
          </a:bodyPr>
          <a:lstStyle/>
          <a:p>
            <a:r>
              <a:rPr lang="en-US" b="1" dirty="0" smtClean="0"/>
              <a:t>Registration of an adoption order</a:t>
            </a:r>
            <a:endParaRPr lang="en-AU" dirty="0" smtClean="0"/>
          </a:p>
          <a:p>
            <a:pPr>
              <a:buNone/>
            </a:pPr>
            <a:endParaRPr lang="en-AU" dirty="0" smtClean="0"/>
          </a:p>
          <a:p>
            <a:r>
              <a:rPr lang="en-US" dirty="0" smtClean="0"/>
              <a:t>The law requires that when an adoption order is made it should be registered with the register general of deaths and marriages. The reason is that there is a requirement that when a child is born the child is registered. When the child is given up for adoption that order should be registered so that the register indicates that the child is adopted, the child will also be registered in the register. If the same child is further put up for adoption, that adoption will be registered and termed re-adoption so that there is no confusion. Failure to register will amount to an offence under the act, so when you are advising your client you should let them know of these requirements of the law in simple terms. </a:t>
            </a:r>
            <a:endParaRPr lang="en-AU" dirty="0" smtClean="0"/>
          </a:p>
          <a:p>
            <a:r>
              <a:rPr lang="en-US" dirty="0" smtClean="0"/>
              <a:t>Since an adoption order is made by the court it is also subject to amendment by that court. The amendments are not done to change the whole order but limited to those amendments to clear the record. The law did not have in mind variations such as amending the sexuality of the child. </a:t>
            </a:r>
            <a:endParaRPr lang="en-AU" dirty="0" smtClean="0"/>
          </a:p>
          <a:p>
            <a:endParaRPr lang="en-A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Questions</a:t>
            </a:r>
            <a:endParaRPr lang="en-AU"/>
          </a:p>
        </p:txBody>
      </p:sp>
      <p:sp>
        <p:nvSpPr>
          <p:cNvPr id="3" name="Content Placeholder 2"/>
          <p:cNvSpPr>
            <a:spLocks noGrp="1"/>
          </p:cNvSpPr>
          <p:nvPr>
            <p:ph sz="quarter" idx="1"/>
          </p:nvPr>
        </p:nvSpPr>
        <p:spPr/>
        <p:txBody>
          <a:bodyPr/>
          <a:lstStyle/>
          <a:p>
            <a:r>
              <a:rPr lang="en-AU" b="1" dirty="0" smtClean="0"/>
              <a:t>Questions</a:t>
            </a:r>
          </a:p>
          <a:p>
            <a:pPr>
              <a:buNone/>
            </a:pPr>
            <a:r>
              <a:rPr lang="en-AU" dirty="0" smtClean="0"/>
              <a:t>Jen adopted by Pete. Pete dies intestate. Is Jane decided to a percentage under the will?</a:t>
            </a:r>
          </a:p>
          <a:p>
            <a:pPr>
              <a:buNone/>
            </a:pPr>
            <a:r>
              <a:rPr lang="en-AU" dirty="0" smtClean="0"/>
              <a:t>Jack adopted, policy issued in her name by natural parents, she dies. Who is entitled to proceeds</a:t>
            </a:r>
          </a:p>
          <a:p>
            <a:pPr>
              <a:buNone/>
            </a:pPr>
            <a:r>
              <a:rPr lang="en-AU" dirty="0" smtClean="0"/>
              <a:t>Jack is 17 and wants to Mary Sarah 50. Jack is an adopted child and is asking who to get consent from and why?</a:t>
            </a:r>
            <a:endParaRPr lang="en-A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sz="quarter" idx="1"/>
          </p:nvPr>
        </p:nvSpPr>
        <p:spPr/>
        <p:txBody>
          <a:bodyPr>
            <a:normAutofit/>
          </a:bodyPr>
          <a:lstStyle/>
          <a:p>
            <a:r>
              <a:rPr lang="en-AU" dirty="0" err="1" smtClean="0"/>
              <a:t>Nyirenda</a:t>
            </a:r>
            <a:r>
              <a:rPr lang="en-AU" dirty="0" smtClean="0"/>
              <a:t> J (as he then was) said in Adoption Cause No. 2 of 2006. He </a:t>
            </a:r>
            <a:r>
              <a:rPr lang="en-AU" smtClean="0"/>
              <a:t>stated:</a:t>
            </a:r>
            <a:endParaRPr lang="en-AU" dirty="0" smtClean="0"/>
          </a:p>
          <a:p>
            <a:r>
              <a:rPr lang="en-AU" dirty="0" smtClean="0"/>
              <a:t>“The requirement as to residence, in my view, is also intended to enable the system in Malawi to verify the standing and disposition of the applicants with some degree of certainty. But all these considerations in my Judgment are intended to establish that the infant child will be in safe and secure hands.”</a:t>
            </a:r>
          </a:p>
          <a:p>
            <a:endParaRPr lang="en-AU" dirty="0" smtClean="0"/>
          </a:p>
          <a:p>
            <a:endParaRPr lang="en-AU" dirty="0" smtClean="0"/>
          </a:p>
          <a:p>
            <a:endParaRPr lang="en-A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WHAT IS ADOPTION</a:t>
            </a:r>
            <a:endParaRPr lang="en-AU" dirty="0"/>
          </a:p>
        </p:txBody>
      </p:sp>
      <p:sp>
        <p:nvSpPr>
          <p:cNvPr id="3" name="Content Placeholder 2"/>
          <p:cNvSpPr>
            <a:spLocks noGrp="1"/>
          </p:cNvSpPr>
          <p:nvPr>
            <p:ph sz="quarter" idx="1"/>
          </p:nvPr>
        </p:nvSpPr>
        <p:spPr/>
        <p:txBody>
          <a:bodyPr>
            <a:normAutofit fontScale="70000" lnSpcReduction="20000"/>
          </a:bodyPr>
          <a:lstStyle/>
          <a:p>
            <a:r>
              <a:rPr lang="en-AU" dirty="0" smtClean="0"/>
              <a:t>Adoption is the process by which a non biological child becomes for all legal purposes the child of the adopters. Re B (Adoption: Jurisdiction to Set Aside) 1995 Fam. 239, CA </a:t>
            </a:r>
          </a:p>
          <a:p>
            <a:pPr>
              <a:buNone/>
            </a:pPr>
            <a:r>
              <a:rPr lang="en-AU" dirty="0" smtClean="0"/>
              <a:t>In this case a child was born in a nursing home in 1959 to a Kuwaiti Arab father and a Roman Catholic mother. The matron arranged for him to be adopted by an Orthodox Jewish couple who believed that the child was </a:t>
            </a:r>
            <a:r>
              <a:rPr lang="en-AU" dirty="0" err="1" smtClean="0"/>
              <a:t>jewish</a:t>
            </a:r>
            <a:r>
              <a:rPr lang="en-AU" dirty="0" smtClean="0"/>
              <a:t>. When they discovered that he was not they arranged for him to be received into the Jewish faith and continued to bring him up in the Jewish tradition. When he grew up, the boy decided to emigrate to Israel but (apparently because of his appearance) was suspected of being a spy and was declared persona non grata. He made inquiries into his origins and traced his birth father in Kuwait; but he could not find work in Kuwait or in any other Arab state. He felt that he did not belong to either the Jewish or Arab communities. He applied to the court to set aside the adoption order. The President of the Family Division (whose decision was upheld by the Court of Appeal) refused to do so : to allow a mistake such as had </a:t>
            </a:r>
            <a:r>
              <a:rPr lang="en-AU" dirty="0" err="1" smtClean="0"/>
              <a:t>occured</a:t>
            </a:r>
            <a:r>
              <a:rPr lang="en-AU" dirty="0" smtClean="0"/>
              <a:t> in this case to invalidate an adoption order would undermine the whole basis on which legal adoption in the country was founded. This was that the child became the child of the adopters for all legal purposes and save in certain prescribed and restricted circumstances an order once made was irrevocable.</a:t>
            </a:r>
            <a:endParaRPr lang="en-A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Other methods of substitute care</a:t>
            </a:r>
            <a:endParaRPr lang="en-AU" dirty="0"/>
          </a:p>
        </p:txBody>
      </p:sp>
      <p:sp>
        <p:nvSpPr>
          <p:cNvPr id="3" name="Content Placeholder 2"/>
          <p:cNvSpPr>
            <a:spLocks noGrp="1"/>
          </p:cNvSpPr>
          <p:nvPr>
            <p:ph sz="quarter" idx="1"/>
          </p:nvPr>
        </p:nvSpPr>
        <p:spPr/>
        <p:txBody>
          <a:bodyPr>
            <a:normAutofit/>
          </a:bodyPr>
          <a:lstStyle/>
          <a:p>
            <a:pPr marL="514350" indent="-514350">
              <a:buAutoNum type="arabicPeriod"/>
            </a:pPr>
            <a:r>
              <a:rPr lang="en-AU" dirty="0" smtClean="0"/>
              <a:t>A parent may appoint a guardian to act after their death or the court may appoint joint guardians or custodians: although giving the guardian custody, this in itself does not take away the legal ties between a child and its parent.</a:t>
            </a:r>
          </a:p>
          <a:p>
            <a:pPr marL="514350" indent="-514350">
              <a:buAutoNum type="arabicPeriod"/>
            </a:pPr>
            <a:r>
              <a:rPr lang="en-AU" dirty="0" smtClean="0"/>
              <a:t>A child may be placed with foster parents who will only have the right or duty to care for the child. Foster parents do not have the other rights and powers attached to custody. A foster parent need not obtain a court order and will merely have de facto control of the child. The parental responsibility remains with the parent or local authority where a care order has been made.</a:t>
            </a:r>
          </a:p>
          <a:p>
            <a:pPr marL="514350" indent="-514350">
              <a:buAutoNum type="arabicPeriod"/>
            </a:pPr>
            <a:endParaRPr lang="en-AU"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800" b="1" dirty="0" smtClean="0"/>
              <a:t>ADOPTION AND OTHER METHODS OF PROVIDING LONG SUBSTITUTE CARE FOR CHILDREN</a:t>
            </a:r>
            <a:endParaRPr lang="en-AU" sz="2800" b="1" dirty="0"/>
          </a:p>
        </p:txBody>
      </p:sp>
      <p:sp>
        <p:nvSpPr>
          <p:cNvPr id="3" name="Content Placeholder 2"/>
          <p:cNvSpPr>
            <a:spLocks noGrp="1"/>
          </p:cNvSpPr>
          <p:nvPr>
            <p:ph sz="quarter" idx="1"/>
          </p:nvPr>
        </p:nvSpPr>
        <p:spPr/>
        <p:txBody>
          <a:bodyPr>
            <a:normAutofit/>
          </a:bodyPr>
          <a:lstStyle/>
          <a:p>
            <a:r>
              <a:rPr lang="en-AU" b="1" dirty="0" smtClean="0"/>
              <a:t>Lord Upjohn summarised </a:t>
            </a:r>
            <a:r>
              <a:rPr lang="en-AU" dirty="0" smtClean="0"/>
              <a:t>the differences as follows:</a:t>
            </a:r>
          </a:p>
          <a:p>
            <a:pPr marL="514350" indent="-514350">
              <a:buAutoNum type="arabicPeriod"/>
            </a:pPr>
            <a:r>
              <a:rPr lang="en-AU" dirty="0" smtClean="0"/>
              <a:t>An adoption order is permanent and irrevocable; other orders dealing with the child’s upbringing can in theory be valid</a:t>
            </a:r>
          </a:p>
          <a:p>
            <a:pPr marL="514350" indent="-514350">
              <a:buAutoNum type="arabicPeriod"/>
            </a:pPr>
            <a:r>
              <a:rPr lang="en-AU" dirty="0" smtClean="0"/>
              <a:t>Adoption affects legal status- and thus such matters as the child’s succession rights and citizenship. Other court orders dealing with upbringing do not have such consequences (s14 adoption act)</a:t>
            </a:r>
          </a:p>
          <a:p>
            <a:pPr marL="514350" indent="-514350">
              <a:buAutoNum type="arabicPeriod"/>
            </a:pPr>
            <a:r>
              <a:rPr lang="en-AU" dirty="0" smtClean="0"/>
              <a:t>Adoption severs the legal family ties between the child and the birth parents and their relatives. </a:t>
            </a:r>
            <a:endParaRPr lang="en-A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Why do people adopt</a:t>
            </a:r>
            <a:endParaRPr lang="en-AU" dirty="0"/>
          </a:p>
        </p:txBody>
      </p:sp>
      <p:sp>
        <p:nvSpPr>
          <p:cNvPr id="3" name="Content Placeholder 2"/>
          <p:cNvSpPr>
            <a:spLocks noGrp="1"/>
          </p:cNvSpPr>
          <p:nvPr>
            <p:ph sz="quarter" idx="1"/>
          </p:nvPr>
        </p:nvSpPr>
        <p:spPr/>
        <p:txBody>
          <a:bodyPr>
            <a:normAutofit/>
          </a:bodyPr>
          <a:lstStyle/>
          <a:p>
            <a:r>
              <a:rPr lang="en-AU" dirty="0" smtClean="0"/>
              <a:t>English law makes it clear that adoption is for the purpose of providing psychological and physical care for the child unlike civil law that states it is for purposes of inheritance.</a:t>
            </a:r>
          </a:p>
          <a:p>
            <a:r>
              <a:rPr lang="en-AU" dirty="0" smtClean="0"/>
              <a:t>There are many reasons why people may choose to adopt including:</a:t>
            </a:r>
          </a:p>
          <a:p>
            <a:pPr marL="514350" indent="-514350">
              <a:buAutoNum type="arabicPeriod"/>
            </a:pPr>
            <a:r>
              <a:rPr lang="en-AU" dirty="0" smtClean="0"/>
              <a:t>Infertility</a:t>
            </a:r>
          </a:p>
          <a:p>
            <a:pPr marL="514350" indent="-514350">
              <a:buAutoNum type="arabicPeriod"/>
            </a:pPr>
            <a:r>
              <a:rPr lang="en-AU" dirty="0" smtClean="0"/>
              <a:t>Need to care for a child</a:t>
            </a:r>
          </a:p>
          <a:p>
            <a:pPr marL="514350" indent="-514350">
              <a:buAutoNum type="arabicPeriod"/>
            </a:pPr>
            <a:r>
              <a:rPr lang="en-AU" dirty="0" smtClean="0"/>
              <a:t>Giving a child a better home</a:t>
            </a:r>
          </a:p>
          <a:p>
            <a:pPr marL="514350" indent="-514350">
              <a:buNone/>
            </a:pPr>
            <a:endParaRPr lang="en-A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Ways of adopting</a:t>
            </a:r>
            <a:endParaRPr lang="en-AU" dirty="0"/>
          </a:p>
        </p:txBody>
      </p:sp>
      <p:sp>
        <p:nvSpPr>
          <p:cNvPr id="3" name="Content Placeholder 2"/>
          <p:cNvSpPr>
            <a:spLocks noGrp="1"/>
          </p:cNvSpPr>
          <p:nvPr>
            <p:ph sz="quarter" idx="1"/>
          </p:nvPr>
        </p:nvSpPr>
        <p:spPr/>
        <p:txBody>
          <a:bodyPr/>
          <a:lstStyle/>
          <a:p>
            <a:r>
              <a:rPr lang="en-AU" dirty="0" smtClean="0"/>
              <a:t>The adoption can be made directly with the biological parents and the adopters</a:t>
            </a:r>
          </a:p>
          <a:p>
            <a:r>
              <a:rPr lang="en-AU" dirty="0" smtClean="0"/>
              <a:t>The adoption may be through an adoption society where the child is left in the care of an adoption society. </a:t>
            </a:r>
          </a:p>
          <a:p>
            <a:r>
              <a:rPr lang="en-AU" dirty="0" smtClean="0"/>
              <a:t>An illegitimate child may be adopted immediately after birth.</a:t>
            </a:r>
            <a:endParaRPr lang="en-A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dirty="0"/>
          </a:p>
        </p:txBody>
      </p:sp>
      <p:sp>
        <p:nvSpPr>
          <p:cNvPr id="3" name="Content Placeholder 2"/>
          <p:cNvSpPr>
            <a:spLocks noGrp="1"/>
          </p:cNvSpPr>
          <p:nvPr>
            <p:ph sz="quarter" idx="1"/>
          </p:nvPr>
        </p:nvSpPr>
        <p:spPr/>
        <p:txBody>
          <a:bodyPr>
            <a:normAutofit fontScale="92500"/>
          </a:bodyPr>
          <a:lstStyle/>
          <a:p>
            <a:r>
              <a:rPr lang="en-US" dirty="0" smtClean="0"/>
              <a:t>Every person born is the responsibility of the Government thus in the rare situation of the above where a person seeks to give child up for adoption where she does not want to keep it?</a:t>
            </a:r>
            <a:endParaRPr lang="en-AU" dirty="0" smtClean="0"/>
          </a:p>
          <a:p>
            <a:r>
              <a:rPr lang="en-US" dirty="0" smtClean="0"/>
              <a:t>In such a case the State would be involved as the child will be the responsibility of the State, the social welfare will have to move in and wait for the birth of the child after which they will take charge of the child waiting for a medical period asking the parent if they still wish to give up the child, if they confirm then they would have given a valid consent to have the child adopted. After that the social welfare society will give up the child to an adoption society until the child is subsequently adopted. </a:t>
            </a:r>
            <a:endParaRPr lang="en-AU" dirty="0" smtClean="0"/>
          </a:p>
          <a:p>
            <a:pPr>
              <a:buNone/>
            </a:pPr>
            <a:endParaRPr lang="en-AU"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Who may be adopted</a:t>
            </a:r>
            <a:endParaRPr lang="en-AU" dirty="0"/>
          </a:p>
        </p:txBody>
      </p:sp>
      <p:sp>
        <p:nvSpPr>
          <p:cNvPr id="3" name="Content Placeholder 2"/>
          <p:cNvSpPr>
            <a:spLocks noGrp="1"/>
          </p:cNvSpPr>
          <p:nvPr>
            <p:ph sz="quarter" idx="1"/>
          </p:nvPr>
        </p:nvSpPr>
        <p:spPr/>
        <p:txBody>
          <a:bodyPr>
            <a:normAutofit fontScale="92500" lnSpcReduction="10000"/>
          </a:bodyPr>
          <a:lstStyle/>
          <a:p>
            <a:r>
              <a:rPr lang="en-AU" dirty="0" smtClean="0"/>
              <a:t>Only an infant can be adopted.</a:t>
            </a:r>
          </a:p>
          <a:p>
            <a:r>
              <a:rPr lang="en-AU" dirty="0" smtClean="0"/>
              <a:t>An infant is defined as a person who has not attained the age of 21 but is not married and has not been married.</a:t>
            </a:r>
          </a:p>
          <a:p>
            <a:pPr>
              <a:buNone/>
            </a:pPr>
            <a:r>
              <a:rPr lang="en-AU" b="1" dirty="0" smtClean="0"/>
              <a:t>Can a child be adopted more than once?</a:t>
            </a:r>
          </a:p>
          <a:p>
            <a:pPr>
              <a:buNone/>
            </a:pPr>
            <a:r>
              <a:rPr lang="en-AU" dirty="0" smtClean="0"/>
              <a:t>Yes a child can be re-adopted see s9 of the Adoption act</a:t>
            </a:r>
          </a:p>
          <a:p>
            <a:pPr>
              <a:buNone/>
            </a:pPr>
            <a:r>
              <a:rPr lang="en-AU" dirty="0" smtClean="0"/>
              <a:t>‘ An adoption order or an interim order may be made in respect of an infant who has already been the subject of an adoption order, whether such order was made under the provisions of this or any other enactment, and, upon any application for such further adoption order, the adopter or adopters under the adoption order last previously made shall, if living, be deemed to be the parent or parents of the infant for all the purposes of this Act.’</a:t>
            </a:r>
            <a:endParaRPr lang="en-A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659</TotalTime>
  <Words>2544</Words>
  <Application>Microsoft Office PowerPoint</Application>
  <PresentationFormat>On-screen Show (4:3)</PresentationFormat>
  <Paragraphs>124</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Equity</vt:lpstr>
      <vt:lpstr>ADOPTION</vt:lpstr>
      <vt:lpstr>Slide 2</vt:lpstr>
      <vt:lpstr>WHAT IS ADOPTION</vt:lpstr>
      <vt:lpstr>Other methods of substitute care</vt:lpstr>
      <vt:lpstr>ADOPTION AND OTHER METHODS OF PROVIDING LONG SUBSTITUTE CARE FOR CHILDREN</vt:lpstr>
      <vt:lpstr>Why do people adopt</vt:lpstr>
      <vt:lpstr>Ways of adopting</vt:lpstr>
      <vt:lpstr>Slide 8</vt:lpstr>
      <vt:lpstr>Who may be adopted</vt:lpstr>
      <vt:lpstr>WHO CAN ADOPT</vt:lpstr>
      <vt:lpstr>Can the following adopt?</vt:lpstr>
      <vt:lpstr>Age restrictions on adoption</vt:lpstr>
      <vt:lpstr>REQUIREMENTS FOR ADOPTION </vt:lpstr>
      <vt:lpstr>CAN A PERSON NOT RESIDING IN ZAMBIA ADOPT A CHILD see s32 and s33</vt:lpstr>
      <vt:lpstr>Consent </vt:lpstr>
      <vt:lpstr>FUNCTIONS OF THE COURT</vt:lpstr>
      <vt:lpstr>JURISDICTION: COURT THAT CAN MAKE ADOPTION ORDERS</vt:lpstr>
      <vt:lpstr>POWERS OF THE COURT s 7(2) and s8</vt:lpstr>
      <vt:lpstr>Effects of an adoption order</vt:lpstr>
      <vt:lpstr>PROCEDURE</vt:lpstr>
      <vt:lpstr>DUTIES OF THE GUARDIAN AD LITEM</vt:lpstr>
      <vt:lpstr>Registration of adoption orders</vt:lpstr>
      <vt:lpstr>Questions</vt:lpstr>
      <vt:lpstr>Slide 24</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ADOPTION</dc:title>
  <dc:creator>mwelwa</dc:creator>
  <cp:lastModifiedBy>mwelwa</cp:lastModifiedBy>
  <cp:revision>57</cp:revision>
  <dcterms:created xsi:type="dcterms:W3CDTF">2012-08-21T06:53:22Z</dcterms:created>
  <dcterms:modified xsi:type="dcterms:W3CDTF">2012-08-27T15:21:24Z</dcterms:modified>
</cp:coreProperties>
</file>