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1" r:id="rId3"/>
    <p:sldId id="262" r:id="rId4"/>
    <p:sldId id="257" r:id="rId5"/>
    <p:sldId id="261" r:id="rId6"/>
    <p:sldId id="259" r:id="rId7"/>
    <p:sldId id="260" r:id="rId8"/>
    <p:sldId id="263" r:id="rId9"/>
    <p:sldId id="264" r:id="rId10"/>
    <p:sldId id="265" r:id="rId11"/>
    <p:sldId id="267" r:id="rId12"/>
    <p:sldId id="277" r:id="rId13"/>
    <p:sldId id="268" r:id="rId14"/>
    <p:sldId id="269" r:id="rId15"/>
    <p:sldId id="272" r:id="rId16"/>
    <p:sldId id="273" r:id="rId17"/>
    <p:sldId id="270"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24" autoAdjust="0"/>
    <p:restoredTop sz="94660"/>
  </p:normalViewPr>
  <p:slideViewPr>
    <p:cSldViewPr snapToGrid="0">
      <p:cViewPr varScale="1">
        <p:scale>
          <a:sx n="74" d="100"/>
          <a:sy n="74" d="100"/>
        </p:scale>
        <p:origin x="62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2634370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2141147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12790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2236333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26320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2334146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1432942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1139296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4159894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F4405-DEC0-4A4E-AE1D-76631C1A8ECB}" type="datetimeFigureOut">
              <a:rPr lang="en-US" smtClean="0"/>
              <a:t>11/10/2020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579649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B8F4405-DEC0-4A4E-AE1D-76631C1A8ECB}" type="datetimeFigureOut">
              <a:rPr lang="en-US" smtClean="0"/>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3567340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B8F4405-DEC0-4A4E-AE1D-76631C1A8ECB}" type="datetimeFigureOut">
              <a:rPr lang="en-US" smtClean="0"/>
              <a:t>11/10/2020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1095284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8F4405-DEC0-4A4E-AE1D-76631C1A8ECB}" type="datetimeFigureOut">
              <a:rPr lang="en-US" smtClean="0"/>
              <a:t>11/10/2020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842058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8F4405-DEC0-4A4E-AE1D-76631C1A8ECB}" type="datetimeFigureOut">
              <a:rPr lang="en-US" smtClean="0"/>
              <a:t>11/10/2020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1898245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F4405-DEC0-4A4E-AE1D-76631C1A8ECB}" type="datetimeFigureOut">
              <a:rPr lang="en-US" smtClean="0"/>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1891023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F4405-DEC0-4A4E-AE1D-76631C1A8ECB}" type="datetimeFigureOut">
              <a:rPr lang="en-US" smtClean="0"/>
              <a:t>11/10/2020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DE127-0FF7-4183-B882-CE9AC3DD47C4}" type="slidenum">
              <a:rPr lang="en-US" smtClean="0"/>
              <a:t>‹#›</a:t>
            </a:fld>
            <a:endParaRPr lang="en-US"/>
          </a:p>
        </p:txBody>
      </p:sp>
    </p:spTree>
    <p:extLst>
      <p:ext uri="{BB962C8B-B14F-4D97-AF65-F5344CB8AC3E}">
        <p14:creationId xmlns:p14="http://schemas.microsoft.com/office/powerpoint/2010/main" val="292951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B8F4405-DEC0-4A4E-AE1D-76631C1A8ECB}" type="datetimeFigureOut">
              <a:rPr lang="en-US" smtClean="0"/>
              <a:t>11/10/2020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6DE127-0FF7-4183-B882-CE9AC3DD47C4}" type="slidenum">
              <a:rPr lang="en-US" smtClean="0"/>
              <a:t>‹#›</a:t>
            </a:fld>
            <a:endParaRPr lang="en-US"/>
          </a:p>
        </p:txBody>
      </p:sp>
    </p:spTree>
    <p:extLst>
      <p:ext uri="{BB962C8B-B14F-4D97-AF65-F5344CB8AC3E}">
        <p14:creationId xmlns:p14="http://schemas.microsoft.com/office/powerpoint/2010/main" val="787317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zambialii.org/node/763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Financial provisions </a:t>
            </a:r>
            <a:endParaRPr lang="en-AU" dirty="0"/>
          </a:p>
        </p:txBody>
      </p:sp>
      <p:sp>
        <p:nvSpPr>
          <p:cNvPr id="3" name="Subtitle 2"/>
          <p:cNvSpPr>
            <a:spLocks noGrp="1"/>
          </p:cNvSpPr>
          <p:nvPr>
            <p:ph type="subTitle" idx="1"/>
          </p:nvPr>
        </p:nvSpPr>
        <p:spPr/>
        <p:txBody>
          <a:bodyPr/>
          <a:lstStyle/>
          <a:p>
            <a:r>
              <a:rPr lang="en-AU" dirty="0" smtClean="0"/>
              <a:t>Rights in property created and affected by the relationship of spouses</a:t>
            </a:r>
            <a:endParaRPr lang="en-AU" dirty="0"/>
          </a:p>
        </p:txBody>
      </p:sp>
    </p:spTree>
    <p:extLst>
      <p:ext uri="{BB962C8B-B14F-4D97-AF65-F5344CB8AC3E}">
        <p14:creationId xmlns:p14="http://schemas.microsoft.com/office/powerpoint/2010/main" val="4265169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trusts</a:t>
            </a:r>
            <a:endParaRPr lang="en-US" dirty="0"/>
          </a:p>
        </p:txBody>
      </p:sp>
      <p:sp>
        <p:nvSpPr>
          <p:cNvPr id="3" name="Content Placeholder 2"/>
          <p:cNvSpPr>
            <a:spLocks noGrp="1"/>
          </p:cNvSpPr>
          <p:nvPr>
            <p:ph idx="1"/>
          </p:nvPr>
        </p:nvSpPr>
        <p:spPr/>
        <p:txBody>
          <a:bodyPr/>
          <a:lstStyle/>
          <a:p>
            <a:r>
              <a:rPr lang="en-US" dirty="0" smtClean="0"/>
              <a:t>Resulting trusts</a:t>
            </a:r>
          </a:p>
          <a:p>
            <a:r>
              <a:rPr lang="en-US" dirty="0" smtClean="0"/>
              <a:t>Constructive trusts</a:t>
            </a:r>
          </a:p>
          <a:p>
            <a:r>
              <a:rPr lang="en-US" dirty="0" smtClean="0"/>
              <a:t>Proprietary estoppel</a:t>
            </a:r>
            <a:endParaRPr lang="en-US" dirty="0"/>
          </a:p>
        </p:txBody>
      </p:sp>
    </p:spTree>
    <p:extLst>
      <p:ext uri="{BB962C8B-B14F-4D97-AF65-F5344CB8AC3E}">
        <p14:creationId xmlns:p14="http://schemas.microsoft.com/office/powerpoint/2010/main" val="1546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TYPE OF TRUSTS: RESULTING TRUST</a:t>
            </a:r>
            <a:endParaRPr lang="en-AU" dirty="0"/>
          </a:p>
        </p:txBody>
      </p:sp>
      <p:sp>
        <p:nvSpPr>
          <p:cNvPr id="3" name="Content Placeholder 2"/>
          <p:cNvSpPr>
            <a:spLocks noGrp="1"/>
          </p:cNvSpPr>
          <p:nvPr>
            <p:ph idx="1"/>
          </p:nvPr>
        </p:nvSpPr>
        <p:spPr>
          <a:xfrm>
            <a:off x="1775520" y="1447800"/>
            <a:ext cx="8712968" cy="5221560"/>
          </a:xfrm>
        </p:spPr>
        <p:txBody>
          <a:bodyPr>
            <a:normAutofit fontScale="85000" lnSpcReduction="20000"/>
          </a:bodyPr>
          <a:lstStyle/>
          <a:p>
            <a:r>
              <a:rPr lang="en-AU" b="1" dirty="0" smtClean="0"/>
              <a:t>Resulting trusts</a:t>
            </a:r>
            <a:endParaRPr lang="en-AU" dirty="0" smtClean="0"/>
          </a:p>
          <a:p>
            <a:r>
              <a:rPr lang="en-AU" dirty="0" smtClean="0"/>
              <a:t>Where a monetary contribution towards the purchase to the property is made, equity presumes that the person is entitled to a beneficial interest in proportion to their contribution in the absence of evidence to the contrary.  If it is shown on the facts that the contribution was a loan or a gift the presumption will not apply. This is so where the husband provides money for the purchase of property of the wife or child, the presumption is that the same was a gift.</a:t>
            </a:r>
          </a:p>
          <a:p>
            <a:r>
              <a:rPr lang="en-AU" dirty="0" smtClean="0"/>
              <a:t> </a:t>
            </a:r>
          </a:p>
          <a:p>
            <a:r>
              <a:rPr lang="en-AU" b="1" dirty="0" smtClean="0"/>
              <a:t>Springette v Defoe</a:t>
            </a:r>
            <a:endParaRPr lang="en-AU" dirty="0" smtClean="0"/>
          </a:p>
          <a:p>
            <a:r>
              <a:rPr lang="en-AU" dirty="0" smtClean="0"/>
              <a:t>In this case where Ms Springette and Mr Defoe began to cohabit, he moved in to Ms S’s council flat and paid half of the rent. Three years later they moved into another council property and became joint tenants. They were offered the right to purchase the house at a discount, which Ms S had earned because she had been a council tenant for more than 11 years. She could not afford to take advantage of the discount and buy the house on her own, so she arranged to buy it jointly with Mr D. The house was </a:t>
            </a:r>
            <a:r>
              <a:rPr lang="en-AU" dirty="0" err="1" smtClean="0"/>
              <a:t>valied</a:t>
            </a:r>
            <a:r>
              <a:rPr lang="en-AU" dirty="0" smtClean="0"/>
              <a:t> at 24,500 pounds but the discount reduced the price to 14,445.</a:t>
            </a:r>
          </a:p>
          <a:p>
            <a:r>
              <a:rPr lang="en-AU" dirty="0" smtClean="0"/>
              <a:t>Three years later the relationship broke down and Mr D left the family home. Proceedings were started to determine each of their entitlements. They were registered as joint owners but the title did not state their shares. The court held that their shares were in accordance with their contributions. Ms S contributed the reduction in price (discount) as well as a half of the mortgage loan and also a cash contribution at the time of the purchase. Her share in the property came to 75.2 percent.</a:t>
            </a:r>
          </a:p>
          <a:p>
            <a:endParaRPr lang="en-AU" dirty="0"/>
          </a:p>
        </p:txBody>
      </p:sp>
    </p:spTree>
    <p:extLst>
      <p:ext uri="{BB962C8B-B14F-4D97-AF65-F5344CB8AC3E}">
        <p14:creationId xmlns:p14="http://schemas.microsoft.com/office/powerpoint/2010/main" val="319361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Constructive trusts</a:t>
            </a:r>
            <a:endParaRPr lang="en-US" dirty="0"/>
          </a:p>
        </p:txBody>
      </p:sp>
      <p:sp>
        <p:nvSpPr>
          <p:cNvPr id="3" name="Content Placeholder 2"/>
          <p:cNvSpPr>
            <a:spLocks noGrp="1"/>
          </p:cNvSpPr>
          <p:nvPr>
            <p:ph idx="1"/>
          </p:nvPr>
        </p:nvSpPr>
        <p:spPr/>
        <p:txBody>
          <a:bodyPr/>
          <a:lstStyle/>
          <a:p>
            <a:r>
              <a:rPr lang="en-US" dirty="0" smtClean="0"/>
              <a:t>Express agreement or </a:t>
            </a:r>
          </a:p>
          <a:p>
            <a:r>
              <a:rPr lang="en-US" dirty="0" smtClean="0"/>
              <a:t>Implied agreement plus</a:t>
            </a:r>
          </a:p>
          <a:p>
            <a:r>
              <a:rPr lang="en-US" dirty="0" smtClean="0"/>
              <a:t>Reliance and detriment</a:t>
            </a:r>
          </a:p>
        </p:txBody>
      </p:sp>
    </p:spTree>
    <p:extLst>
      <p:ext uri="{BB962C8B-B14F-4D97-AF65-F5344CB8AC3E}">
        <p14:creationId xmlns:p14="http://schemas.microsoft.com/office/powerpoint/2010/main" val="1433952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CONSTRUCTIVE TRUSTS</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In the case of </a:t>
            </a:r>
            <a:r>
              <a:rPr lang="en-AU" b="1" dirty="0" smtClean="0"/>
              <a:t>Lloyds Bank plc v </a:t>
            </a:r>
            <a:r>
              <a:rPr lang="en-AU" b="1" dirty="0" err="1" smtClean="0"/>
              <a:t>Rosset</a:t>
            </a:r>
            <a:r>
              <a:rPr lang="en-AU" dirty="0" smtClean="0"/>
              <a:t> where the husband purchased property in his name and the wife did not provide any funds at the time of the purchase but nonetheless had overseen the building, bought material for the renovation. She did this for a period of four months and took care of the children whilst her husband was away. </a:t>
            </a:r>
          </a:p>
          <a:p>
            <a:r>
              <a:rPr lang="en-AU" dirty="0" smtClean="0"/>
              <a:t>The husband obtained a bank overdraft and mortgaged the property. The wife claimed that she was entitled to a beneficial interest. On the question of whether she was entitle to a beneficial interest, the court stated that there has to be shown</a:t>
            </a:r>
          </a:p>
          <a:p>
            <a:pPr lvl="0"/>
            <a:r>
              <a:rPr lang="en-AU" dirty="0" smtClean="0"/>
              <a:t>Prior to the purchase there must be some sort of agreement formal or informal indicating that the other party is entitled to a beneficial interest</a:t>
            </a:r>
          </a:p>
          <a:p>
            <a:pPr lvl="0"/>
            <a:r>
              <a:rPr lang="en-AU" dirty="0" smtClean="0"/>
              <a:t>The other party must have acted to their detriment in reliance of such an agreement.</a:t>
            </a:r>
          </a:p>
          <a:p>
            <a:pPr lvl="0"/>
            <a:r>
              <a:rPr lang="en-AU" dirty="0" smtClean="0"/>
              <a:t>The only proof recognised of such an agreement and detriment will only be in the form of financial contributions towards the property.</a:t>
            </a:r>
          </a:p>
          <a:p>
            <a:r>
              <a:rPr lang="en-AU" dirty="0" smtClean="0"/>
              <a:t> </a:t>
            </a:r>
          </a:p>
          <a:p>
            <a:endParaRPr lang="en-AU" dirty="0" smtClean="0"/>
          </a:p>
          <a:p>
            <a:endParaRPr lang="en-AU" dirty="0"/>
          </a:p>
        </p:txBody>
      </p:sp>
    </p:spTree>
    <p:extLst>
      <p:ext uri="{BB962C8B-B14F-4D97-AF65-F5344CB8AC3E}">
        <p14:creationId xmlns:p14="http://schemas.microsoft.com/office/powerpoint/2010/main" val="2862375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a:bodyPr>
          <a:lstStyle/>
          <a:p>
            <a:r>
              <a:rPr lang="en-AU" dirty="0" smtClean="0"/>
              <a:t>In the alternative the following will establish a constructive trust where there is no evidence to support a finding of an agreement or arrangement to share, here the court will look at the conduct of the parties both as the basis from which to infer a common intention to share the property beneficially and as the conduct relied on to give rise to a constructive trust. </a:t>
            </a:r>
          </a:p>
          <a:p>
            <a:r>
              <a:rPr lang="en-AU" dirty="0" smtClean="0"/>
              <a:t>The court found no such agreement and the court failed to find any such conduct illustrating a constructive trust. Mrs </a:t>
            </a:r>
            <a:r>
              <a:rPr lang="en-AU" dirty="0" err="1" smtClean="0"/>
              <a:t>Rossett’s</a:t>
            </a:r>
            <a:r>
              <a:rPr lang="en-AU" dirty="0" smtClean="0"/>
              <a:t> claim failed.</a:t>
            </a:r>
          </a:p>
          <a:p>
            <a:r>
              <a:rPr lang="en-AU" dirty="0" smtClean="0"/>
              <a:t>This decision limits the possibility of claims of constructive trusts as normally women will make non financial contributions. People whilst married rarely discuss beneficial interests and even more will not understand what they are. </a:t>
            </a:r>
          </a:p>
          <a:p>
            <a:endParaRPr lang="en-AU" dirty="0"/>
          </a:p>
        </p:txBody>
      </p:sp>
    </p:spTree>
    <p:extLst>
      <p:ext uri="{BB962C8B-B14F-4D97-AF65-F5344CB8AC3E}">
        <p14:creationId xmlns:p14="http://schemas.microsoft.com/office/powerpoint/2010/main" val="1952855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 agreement: cases</a:t>
            </a:r>
            <a:endParaRPr lang="en-US" dirty="0"/>
          </a:p>
        </p:txBody>
      </p:sp>
      <p:sp>
        <p:nvSpPr>
          <p:cNvPr id="3" name="Content Placeholder 2"/>
          <p:cNvSpPr>
            <a:spLocks noGrp="1"/>
          </p:cNvSpPr>
          <p:nvPr>
            <p:ph idx="1"/>
          </p:nvPr>
        </p:nvSpPr>
        <p:spPr/>
        <p:txBody>
          <a:bodyPr/>
          <a:lstStyle/>
          <a:p>
            <a:r>
              <a:rPr lang="en-US" dirty="0" smtClean="0"/>
              <a:t>Eves v Eves: where a male cohabitant told his female partner that the only reason why the property was to be acquired in his name alone was because she was under 21 years old. But for that he would have had the house put into their joint names. He admitted in evidence that this was simply an excuse. His female partner in reliance on the agreement carried out extensive renovations. </a:t>
            </a:r>
            <a:r>
              <a:rPr lang="en-US" dirty="0" err="1" smtClean="0"/>
              <a:t>Mr</a:t>
            </a:r>
            <a:r>
              <a:rPr lang="en-US" dirty="0" smtClean="0"/>
              <a:t> Eves moved his new lover into the family home and </a:t>
            </a:r>
            <a:r>
              <a:rPr lang="en-US" dirty="0" err="1" smtClean="0"/>
              <a:t>Mrs</a:t>
            </a:r>
            <a:r>
              <a:rPr lang="en-US" dirty="0" smtClean="0"/>
              <a:t> Eves left. She claimed a constructive interest in the property.</a:t>
            </a:r>
          </a:p>
          <a:p>
            <a:r>
              <a:rPr lang="en-US" dirty="0" smtClean="0"/>
              <a:t>Grant v Edwards: Male cohabitant led his partner to believe that he purchased the house in his own name because were it to be put in both their names it might affect the outcome of her pending divorce. </a:t>
            </a:r>
          </a:p>
        </p:txBody>
      </p:sp>
    </p:spTree>
    <p:extLst>
      <p:ext uri="{BB962C8B-B14F-4D97-AF65-F5344CB8AC3E}">
        <p14:creationId xmlns:p14="http://schemas.microsoft.com/office/powerpoint/2010/main" val="101149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 agreement quantification</a:t>
            </a:r>
            <a:endParaRPr lang="en-US" dirty="0"/>
          </a:p>
        </p:txBody>
      </p:sp>
      <p:sp>
        <p:nvSpPr>
          <p:cNvPr id="3" name="Content Placeholder 2"/>
          <p:cNvSpPr>
            <a:spLocks noGrp="1"/>
          </p:cNvSpPr>
          <p:nvPr>
            <p:ph idx="1"/>
          </p:nvPr>
        </p:nvSpPr>
        <p:spPr/>
        <p:txBody>
          <a:bodyPr/>
          <a:lstStyle/>
          <a:p>
            <a:r>
              <a:rPr lang="en-US" dirty="0" smtClean="0"/>
              <a:t>Midland bank v </a:t>
            </a:r>
            <a:r>
              <a:rPr lang="en-US" dirty="0" err="1" smtClean="0"/>
              <a:t>cooke</a:t>
            </a:r>
            <a:r>
              <a:rPr lang="en-US" dirty="0" smtClean="0"/>
              <a:t>: will look at the intention expressed</a:t>
            </a:r>
            <a:endParaRPr lang="en-US" dirty="0"/>
          </a:p>
        </p:txBody>
      </p:sp>
    </p:spTree>
    <p:extLst>
      <p:ext uri="{BB962C8B-B14F-4D97-AF65-F5344CB8AC3E}">
        <p14:creationId xmlns:p14="http://schemas.microsoft.com/office/powerpoint/2010/main" val="37800196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
            </a:r>
            <a:br>
              <a:rPr lang="en-AU" dirty="0" smtClean="0"/>
            </a:br>
            <a:r>
              <a:rPr lang="en-AU" b="1" dirty="0" smtClean="0"/>
              <a:t>Proprietary </a:t>
            </a:r>
            <a:r>
              <a:rPr lang="en-AU" b="1" dirty="0" smtClean="0"/>
              <a:t>estoppel</a:t>
            </a:r>
            <a:r>
              <a:rPr lang="en-AU" dirty="0" smtClean="0"/>
              <a:t/>
            </a:r>
            <a:br>
              <a:rPr lang="en-AU" dirty="0" smtClean="0"/>
            </a:br>
            <a:endParaRPr lang="en-AU" dirty="0"/>
          </a:p>
        </p:txBody>
      </p:sp>
      <p:sp>
        <p:nvSpPr>
          <p:cNvPr id="3" name="Content Placeholder 2"/>
          <p:cNvSpPr>
            <a:spLocks noGrp="1"/>
          </p:cNvSpPr>
          <p:nvPr>
            <p:ph idx="1"/>
          </p:nvPr>
        </p:nvSpPr>
        <p:spPr>
          <a:xfrm>
            <a:off x="1524000" y="1600200"/>
            <a:ext cx="9144000" cy="5257800"/>
          </a:xfrm>
        </p:spPr>
        <p:txBody>
          <a:bodyPr>
            <a:normAutofit lnSpcReduction="10000"/>
          </a:bodyPr>
          <a:lstStyle/>
          <a:p>
            <a:r>
              <a:rPr lang="en-AU" b="1" dirty="0" smtClean="0"/>
              <a:t>Express evidence of agreements and detrimental reliance</a:t>
            </a:r>
            <a:endParaRPr lang="en-AU" dirty="0" smtClean="0"/>
          </a:p>
          <a:p>
            <a:r>
              <a:rPr lang="en-AU" dirty="0" smtClean="0"/>
              <a:t>Where one person makes an excuse about his motivation for purchasing the family home in his own name and thus leading his partner to believe that he would have liked her to have a share in the property had the circumstances been slightly different, the court has held that such a party will be entitled to a share in the property.  Where one party promises the other a share in the house and the other acts in reliance of such a promise to their detriment, the other party will be stopped from going back on their promise. </a:t>
            </a:r>
          </a:p>
          <a:p>
            <a:r>
              <a:rPr lang="en-AU" dirty="0" smtClean="0"/>
              <a:t> </a:t>
            </a:r>
          </a:p>
          <a:p>
            <a:r>
              <a:rPr lang="en-AU" b="1" dirty="0" smtClean="0"/>
              <a:t> </a:t>
            </a:r>
            <a:r>
              <a:rPr lang="en-AU" b="1" dirty="0" err="1" smtClean="0"/>
              <a:t>Greasley</a:t>
            </a:r>
            <a:r>
              <a:rPr lang="en-AU" b="1" dirty="0" smtClean="0"/>
              <a:t> v </a:t>
            </a:r>
            <a:r>
              <a:rPr lang="en-AU" b="1" dirty="0" err="1" smtClean="0"/>
              <a:t>cooke</a:t>
            </a:r>
            <a:r>
              <a:rPr lang="en-AU" b="1" dirty="0" smtClean="0"/>
              <a:t>: G cohabited with G who ran a butcher’s shop. She had looked after the household for 40 years, moved in at 16. she cared for his mentally ill sister and helped in the shop. She was never paid for her services. He and his brother assured her that she would always have a home in the family property. After his death the family attempted to evict her. The court held that the principle of proprietary estoppel operated. </a:t>
            </a:r>
          </a:p>
          <a:p>
            <a:r>
              <a:rPr lang="en-AU" b="1" dirty="0" smtClean="0"/>
              <a:t>See also Pascoe v Turner: cohabited for 10 years, kicked out.</a:t>
            </a:r>
          </a:p>
          <a:p>
            <a:r>
              <a:rPr lang="en-AU" b="1" dirty="0" smtClean="0"/>
              <a:t>Quantification: the court seeks to do wha</a:t>
            </a:r>
            <a:r>
              <a:rPr lang="en-AU" b="1" dirty="0" smtClean="0"/>
              <a:t>t is fair and may award a wide range of remedies including; fee simple, compensation</a:t>
            </a:r>
            <a:endParaRPr lang="en-AU" dirty="0" smtClean="0"/>
          </a:p>
          <a:p>
            <a:endParaRPr lang="en-AU" dirty="0" smtClean="0"/>
          </a:p>
          <a:p>
            <a:endParaRPr lang="en-AU" dirty="0" smtClean="0"/>
          </a:p>
          <a:p>
            <a:endParaRPr lang="en-AU" dirty="0" smtClean="0"/>
          </a:p>
          <a:p>
            <a:endParaRPr lang="en-AU" dirty="0"/>
          </a:p>
        </p:txBody>
      </p:sp>
    </p:spTree>
    <p:extLst>
      <p:ext uri="{BB962C8B-B14F-4D97-AF65-F5344CB8AC3E}">
        <p14:creationId xmlns:p14="http://schemas.microsoft.com/office/powerpoint/2010/main" val="11433671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CONTRACTS </a:t>
            </a:r>
            <a:endParaRPr lang="en-AU" dirty="0"/>
          </a:p>
        </p:txBody>
      </p:sp>
      <p:sp>
        <p:nvSpPr>
          <p:cNvPr id="3" name="Content Placeholder 2"/>
          <p:cNvSpPr>
            <a:spLocks noGrp="1"/>
          </p:cNvSpPr>
          <p:nvPr>
            <p:ph sz="quarter" idx="1"/>
          </p:nvPr>
        </p:nvSpPr>
        <p:spPr/>
        <p:txBody>
          <a:bodyPr/>
          <a:lstStyle/>
          <a:p>
            <a:r>
              <a:rPr lang="en-AU" dirty="0" smtClean="0"/>
              <a:t>The courts are unlikely to uphold a contract between spouses on grounds that there is no intention to create a legal agreement.</a:t>
            </a:r>
          </a:p>
          <a:p>
            <a:r>
              <a:rPr lang="en-AU" b="1" dirty="0" smtClean="0"/>
              <a:t> </a:t>
            </a:r>
            <a:endParaRPr lang="en-AU" dirty="0" smtClean="0"/>
          </a:p>
          <a:p>
            <a:endParaRPr lang="en-AU" dirty="0"/>
          </a:p>
        </p:txBody>
      </p:sp>
    </p:spTree>
    <p:extLst>
      <p:ext uri="{BB962C8B-B14F-4D97-AF65-F5344CB8AC3E}">
        <p14:creationId xmlns:p14="http://schemas.microsoft.com/office/powerpoint/2010/main" val="2757120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RIGHT TO OCCUPATION</a:t>
            </a:r>
            <a:endParaRPr lang="en-AU" dirty="0"/>
          </a:p>
        </p:txBody>
      </p:sp>
      <p:sp>
        <p:nvSpPr>
          <p:cNvPr id="3" name="Content Placeholder 2"/>
          <p:cNvSpPr>
            <a:spLocks noGrp="1"/>
          </p:cNvSpPr>
          <p:nvPr>
            <p:ph sz="quarter" idx="1"/>
          </p:nvPr>
        </p:nvSpPr>
        <p:spPr/>
        <p:txBody>
          <a:bodyPr/>
          <a:lstStyle/>
          <a:p>
            <a:pPr>
              <a:buNone/>
            </a:pPr>
            <a:r>
              <a:rPr lang="en-AU" dirty="0" smtClean="0"/>
              <a:t>Each party has the right to occupy and use the furniture in the matrimonial home. Where one spouse is being abused the court can oust the other party from the house see MCA as well as the GBV act. </a:t>
            </a:r>
          </a:p>
          <a:p>
            <a:endParaRPr lang="en-AU" dirty="0"/>
          </a:p>
        </p:txBody>
      </p:sp>
    </p:spTree>
    <p:extLst>
      <p:ext uri="{BB962C8B-B14F-4D97-AF65-F5344CB8AC3E}">
        <p14:creationId xmlns:p14="http://schemas.microsoft.com/office/powerpoint/2010/main" val="69714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list</a:t>
            </a:r>
            <a:endParaRPr lang="en-US" dirty="0"/>
          </a:p>
        </p:txBody>
      </p:sp>
      <p:sp>
        <p:nvSpPr>
          <p:cNvPr id="3" name="Content Placeholder 2"/>
          <p:cNvSpPr>
            <a:spLocks noGrp="1"/>
          </p:cNvSpPr>
          <p:nvPr>
            <p:ph idx="1"/>
          </p:nvPr>
        </p:nvSpPr>
        <p:spPr/>
        <p:txBody>
          <a:bodyPr/>
          <a:lstStyle/>
          <a:p>
            <a:r>
              <a:rPr lang="en-US" b="1" dirty="0"/>
              <a:t>Annie</a:t>
            </a:r>
            <a:r>
              <a:rPr lang="en-US" dirty="0"/>
              <a:t> </a:t>
            </a:r>
            <a:r>
              <a:rPr lang="en-US" b="1" dirty="0" err="1"/>
              <a:t>Bailes</a:t>
            </a:r>
            <a:r>
              <a:rPr lang="en-US" dirty="0"/>
              <a:t> V Charles Antony Stacey and </a:t>
            </a:r>
            <a:r>
              <a:rPr lang="en-US" dirty="0" err="1"/>
              <a:t>Anierica</a:t>
            </a:r>
            <a:r>
              <a:rPr lang="en-US" dirty="0"/>
              <a:t> </a:t>
            </a:r>
            <a:r>
              <a:rPr lang="en-US" dirty="0" err="1"/>
              <a:t>Simoes</a:t>
            </a:r>
            <a:r>
              <a:rPr lang="en-US" dirty="0"/>
              <a:t> (1986) ZR </a:t>
            </a:r>
            <a:r>
              <a:rPr lang="en-US" dirty="0" smtClean="0"/>
              <a:t>83</a:t>
            </a:r>
          </a:p>
          <a:p>
            <a:r>
              <a:rPr lang="sv-SE" dirty="0" smtClean="0">
                <a:solidFill>
                  <a:schemeClr val="tx1"/>
                </a:solidFill>
                <a:hlinkClick r:id="rId2"/>
              </a:rPr>
              <a:t>Banda </a:t>
            </a:r>
            <a:r>
              <a:rPr lang="sv-SE" dirty="0">
                <a:solidFill>
                  <a:schemeClr val="tx1"/>
                </a:solidFill>
                <a:hlinkClick r:id="rId2"/>
              </a:rPr>
              <a:t>v Mulunda (2013/HP/0490) [2014] ZMHC 188 (10 December 2014);</a:t>
            </a:r>
            <a:endParaRPr lang="sv-SE" dirty="0">
              <a:solidFill>
                <a:schemeClr val="tx1"/>
              </a:solidFill>
            </a:endParaRPr>
          </a:p>
          <a:p>
            <a:r>
              <a:rPr lang="en-US" dirty="0" err="1" smtClean="0">
                <a:solidFill>
                  <a:schemeClr val="tx1"/>
                </a:solidFill>
              </a:rPr>
              <a:t>Phiri</a:t>
            </a:r>
            <a:r>
              <a:rPr lang="en-US" dirty="0" smtClean="0">
                <a:solidFill>
                  <a:schemeClr val="tx1"/>
                </a:solidFill>
              </a:rPr>
              <a:t> v Zulu</a:t>
            </a:r>
          </a:p>
          <a:p>
            <a:r>
              <a:rPr lang="en-US" dirty="0" smtClean="0">
                <a:solidFill>
                  <a:schemeClr val="tx1"/>
                </a:solidFill>
              </a:rPr>
              <a:t>Joan v Hodgson</a:t>
            </a:r>
            <a:endParaRPr lang="en-US" dirty="0">
              <a:solidFill>
                <a:schemeClr val="tx1"/>
              </a:solidFill>
            </a:endParaRPr>
          </a:p>
        </p:txBody>
      </p:sp>
    </p:spTree>
    <p:extLst>
      <p:ext uri="{BB962C8B-B14F-4D97-AF65-F5344CB8AC3E}">
        <p14:creationId xmlns:p14="http://schemas.microsoft.com/office/powerpoint/2010/main" val="3068329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PERSONAL PROPERTY</a:t>
            </a:r>
            <a:endParaRPr lang="en-AU" dirty="0"/>
          </a:p>
        </p:txBody>
      </p:sp>
      <p:sp>
        <p:nvSpPr>
          <p:cNvPr id="3" name="Content Placeholder 2"/>
          <p:cNvSpPr>
            <a:spLocks noGrp="1"/>
          </p:cNvSpPr>
          <p:nvPr>
            <p:ph sz="quarter" idx="1"/>
          </p:nvPr>
        </p:nvSpPr>
        <p:spPr>
          <a:xfrm>
            <a:off x="1775520" y="1447800"/>
            <a:ext cx="8640960" cy="5077544"/>
          </a:xfrm>
        </p:spPr>
        <p:txBody>
          <a:bodyPr>
            <a:normAutofit fontScale="85000" lnSpcReduction="20000"/>
          </a:bodyPr>
          <a:lstStyle/>
          <a:p>
            <a:r>
              <a:rPr lang="en-AU" dirty="0" smtClean="0"/>
              <a:t>Each party is personally entitled to property bought for personal use. Property bought for the use of the home will belong to both parties. If there is a joint account, the account as well as the property bought for joint purposes will belong to both parties. </a:t>
            </a:r>
            <a:endParaRPr lang="en-AU" dirty="0" smtClean="0"/>
          </a:p>
          <a:p>
            <a:endParaRPr lang="en-AU" b="1" dirty="0"/>
          </a:p>
          <a:p>
            <a:r>
              <a:rPr lang="en-AU" b="1" dirty="0" smtClean="0"/>
              <a:t>Gifts</a:t>
            </a:r>
            <a:r>
              <a:rPr lang="en-AU" dirty="0" smtClean="0"/>
              <a:t>: an exception will be gifts, irrespective if personal funds were given the property will belong to the </a:t>
            </a:r>
            <a:r>
              <a:rPr lang="en-AU" dirty="0" err="1" smtClean="0"/>
              <a:t>donee</a:t>
            </a:r>
            <a:r>
              <a:rPr lang="en-AU" dirty="0" smtClean="0"/>
              <a:t>.</a:t>
            </a:r>
          </a:p>
          <a:p>
            <a:r>
              <a:rPr lang="en-AU" dirty="0" smtClean="0"/>
              <a:t>When it comes to personal property the courts are inclined to uphold an oral trust created. </a:t>
            </a:r>
          </a:p>
          <a:p>
            <a:r>
              <a:rPr lang="en-AU" dirty="0" smtClean="0"/>
              <a:t>In </a:t>
            </a:r>
            <a:r>
              <a:rPr lang="en-AU" b="1" dirty="0" smtClean="0"/>
              <a:t>Paul v Constance</a:t>
            </a:r>
            <a:r>
              <a:rPr lang="en-AU" dirty="0" smtClean="0"/>
              <a:t>, the man received 950 pounds as damages for personal injuries which he deposited in a bank account in his sole name. He told the lady that she could draw on the account with his signed agreement and that the money was as much hers as it was his.</a:t>
            </a:r>
          </a:p>
          <a:p>
            <a:r>
              <a:rPr lang="en-AU" dirty="0" smtClean="0"/>
              <a:t>This was sufficient to create an express trust</a:t>
            </a:r>
            <a:r>
              <a:rPr lang="en-AU" dirty="0" smtClean="0"/>
              <a:t>.</a:t>
            </a:r>
          </a:p>
          <a:p>
            <a:r>
              <a:rPr lang="en-AU" b="1" dirty="0"/>
              <a:t>Re Bishop (deceased) 1965</a:t>
            </a:r>
            <a:r>
              <a:rPr lang="en-AU" dirty="0"/>
              <a:t>. </a:t>
            </a:r>
            <a:r>
              <a:rPr lang="en-US" dirty="0"/>
              <a:t>A married couple H and W opened a joint account to which each contributed, though H’s contributions were greater than W’s. Each drew on the account for everyday expenses, and occasionally for the purchase of investments in individual names. On H’s death, his trustees sought guidance. In the absence of contrary evidence, said the judge, a joint account for husband and wife can be drawn on for the partners’ individual as well as joint benefit. It followed that W owned all the investments purchased in her name (but none of those purchased in H’s name), as well as the balance in the account by jus </a:t>
            </a:r>
            <a:r>
              <a:rPr lang="en-US" dirty="0" err="1"/>
              <a:t>accrescendi</a:t>
            </a:r>
            <a:r>
              <a:rPr lang="en-US" dirty="0"/>
              <a:t>.</a:t>
            </a:r>
            <a:endParaRPr lang="en-AU" dirty="0"/>
          </a:p>
          <a:p>
            <a:endParaRPr lang="en-AU" dirty="0" smtClean="0"/>
          </a:p>
          <a:p>
            <a:r>
              <a:rPr lang="en-AU" dirty="0" smtClean="0"/>
              <a:t> </a:t>
            </a:r>
          </a:p>
          <a:p>
            <a:endParaRPr lang="en-AU" dirty="0"/>
          </a:p>
        </p:txBody>
      </p:sp>
    </p:spTree>
    <p:extLst>
      <p:ext uri="{BB962C8B-B14F-4D97-AF65-F5344CB8AC3E}">
        <p14:creationId xmlns:p14="http://schemas.microsoft.com/office/powerpoint/2010/main" val="280778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COVERAGE</a:t>
            </a:r>
            <a:endParaRPr lang="en-US" b="1" dirty="0"/>
          </a:p>
        </p:txBody>
      </p:sp>
      <p:sp>
        <p:nvSpPr>
          <p:cNvPr id="3" name="Content Placeholder 2"/>
          <p:cNvSpPr>
            <a:spLocks noGrp="1"/>
          </p:cNvSpPr>
          <p:nvPr>
            <p:ph idx="1"/>
          </p:nvPr>
        </p:nvSpPr>
        <p:spPr/>
        <p:txBody>
          <a:bodyPr/>
          <a:lstStyle/>
          <a:p>
            <a:r>
              <a:rPr lang="en-US" dirty="0" smtClean="0"/>
              <a:t>THE LECTURE COVERS:</a:t>
            </a:r>
          </a:p>
          <a:p>
            <a:r>
              <a:rPr lang="en-US" dirty="0" smtClean="0"/>
              <a:t>RELATIONSHIP BETWEEN MARRIED PERSONS I.E. WHILST THE MARRIAGE IS IN EXISTENCE.</a:t>
            </a:r>
          </a:p>
          <a:p>
            <a:r>
              <a:rPr lang="en-US" dirty="0" smtClean="0"/>
              <a:t>AS THE PRINCIPLES THAT GOVERN THIS AREA ARE GENERAL PROPERTY LAW PRINCIPLES, THE TOPIC WILL INCLUDE COHABITEES. </a:t>
            </a:r>
          </a:p>
        </p:txBody>
      </p:sp>
    </p:spTree>
    <p:extLst>
      <p:ext uri="{BB962C8B-B14F-4D97-AF65-F5344CB8AC3E}">
        <p14:creationId xmlns:p14="http://schemas.microsoft.com/office/powerpoint/2010/main" val="366496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b="1" i="1" dirty="0"/>
              <a:t>Chilima v Chilima (2000) Z.R. 103</a:t>
            </a:r>
            <a:endParaRPr lang="en-US" b="1" dirty="0"/>
          </a:p>
        </p:txBody>
      </p:sp>
      <p:sp>
        <p:nvSpPr>
          <p:cNvPr id="3" name="Content Placeholder 2"/>
          <p:cNvSpPr>
            <a:spLocks noGrp="1"/>
          </p:cNvSpPr>
          <p:nvPr>
            <p:ph idx="1"/>
          </p:nvPr>
        </p:nvSpPr>
        <p:spPr/>
        <p:txBody>
          <a:bodyPr/>
          <a:lstStyle/>
          <a:p>
            <a:r>
              <a:rPr lang="en-US" i="1" dirty="0"/>
              <a:t>When man and woman join in (holy) matrimony they become one body, one flesh and during the subsistence of their marriage they acquire and own property jointly and indivisibly and until marriage is put asunder, none of them should be heard to say he owns this or that. It necessarily follows that the Court is not competent to order distribution or share of matrimonial property between the parties where a marriage is still subsisting. This is even where the parties are on separation. To hold otherwise would not only be striking a death nail in a principle which is sacrosanct, but would also be opening a </a:t>
            </a:r>
            <a:r>
              <a:rPr lang="en-US" i="1" dirty="0" err="1"/>
              <a:t>pandora</a:t>
            </a:r>
            <a:r>
              <a:rPr lang="en-US" i="1" dirty="0"/>
              <a:t> box in this era of greed for wealth. This would inevitably lead to unstable marriages.”  </a:t>
            </a:r>
            <a:endParaRPr lang="en-US" dirty="0"/>
          </a:p>
        </p:txBody>
      </p:sp>
    </p:spTree>
    <p:extLst>
      <p:ext uri="{BB962C8B-B14F-4D97-AF65-F5344CB8AC3E}">
        <p14:creationId xmlns:p14="http://schemas.microsoft.com/office/powerpoint/2010/main" val="3429620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WHAT HAPPENS IN CASES OF DEATH? CAN A SPOUSE INCLUDE ‘MATRIMONIAL PROPERTY IN THEIR WILL?</a:t>
            </a:r>
          </a:p>
          <a:p>
            <a:r>
              <a:rPr lang="en-US" dirty="0" smtClean="0"/>
              <a:t>WHAT HAPPENS IN INSTANCES OF BANKRUPTCY OR WHERE ONE PARTY SEEKS TO MORTGAGE THE PROPERTY</a:t>
            </a:r>
            <a:endParaRPr lang="en-US" dirty="0"/>
          </a:p>
        </p:txBody>
      </p:sp>
    </p:spTree>
    <p:extLst>
      <p:ext uri="{BB962C8B-B14F-4D97-AF65-F5344CB8AC3E}">
        <p14:creationId xmlns:p14="http://schemas.microsoft.com/office/powerpoint/2010/main" val="406301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DOES MARRIAGE AFFECT A PERSON’S PROPERTY RIGHTS?</a:t>
            </a:r>
            <a:endParaRPr lang="en-US" b="1" dirty="0"/>
          </a:p>
        </p:txBody>
      </p:sp>
      <p:sp>
        <p:nvSpPr>
          <p:cNvPr id="3" name="Content Placeholder 2"/>
          <p:cNvSpPr>
            <a:spLocks noGrp="1"/>
          </p:cNvSpPr>
          <p:nvPr>
            <p:ph idx="1"/>
          </p:nvPr>
        </p:nvSpPr>
        <p:spPr/>
        <p:txBody>
          <a:bodyPr>
            <a:normAutofit/>
          </a:bodyPr>
          <a:lstStyle/>
          <a:p>
            <a:r>
              <a:rPr lang="en-US" b="1" dirty="0"/>
              <a:t>Married Women’s Property Act </a:t>
            </a:r>
            <a:r>
              <a:rPr lang="en-US" b="1" dirty="0" smtClean="0"/>
              <a:t>1882</a:t>
            </a:r>
          </a:p>
          <a:p>
            <a:endParaRPr lang="en-US" b="1" dirty="0"/>
          </a:p>
          <a:p>
            <a:pPr marL="0" indent="0">
              <a:buNone/>
            </a:pPr>
            <a:r>
              <a:rPr lang="en-US" dirty="0"/>
              <a:t>section 1 (1) of the Married Women’s Property Act 1882 provides:</a:t>
            </a:r>
          </a:p>
          <a:p>
            <a:pPr marL="0" indent="0">
              <a:buNone/>
            </a:pPr>
            <a:r>
              <a:rPr lang="en-US" i="1" dirty="0"/>
              <a:t>“A married woman shall…. be capable of acquiring, holding, and disposing by will or otherwise, of any real or personal property as her separate property in the same manner as if she were a female sole without the intervention of any trustee.”</a:t>
            </a:r>
            <a:endParaRPr lang="en-US" dirty="0"/>
          </a:p>
          <a:p>
            <a:pPr marL="0" indent="0">
              <a:buNone/>
            </a:pPr>
            <a:r>
              <a:rPr lang="en-US" dirty="0"/>
              <a:t>With the passage of the Married Women’s Property Act of 1882, it became impossible for a married man to acquire any further interest in his wife’s property by operation of law.</a:t>
            </a:r>
          </a:p>
          <a:p>
            <a:pPr marL="0" indent="0">
              <a:buNone/>
            </a:pPr>
            <a:endParaRPr lang="en-US" b="1" dirty="0"/>
          </a:p>
        </p:txBody>
      </p:sp>
    </p:spTree>
    <p:extLst>
      <p:ext uri="{BB962C8B-B14F-4D97-AF65-F5344CB8AC3E}">
        <p14:creationId xmlns:p14="http://schemas.microsoft.com/office/powerpoint/2010/main" val="89496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will not affect ones property rights: </a:t>
            </a:r>
            <a:r>
              <a:rPr lang="en-US" b="1" dirty="0" smtClean="0"/>
              <a:t>LEGAL OWNER</a:t>
            </a:r>
            <a:endParaRPr lang="en-US" b="1" dirty="0"/>
          </a:p>
        </p:txBody>
      </p:sp>
      <p:sp>
        <p:nvSpPr>
          <p:cNvPr id="3" name="Content Placeholder 2"/>
          <p:cNvSpPr>
            <a:spLocks noGrp="1"/>
          </p:cNvSpPr>
          <p:nvPr>
            <p:ph idx="1"/>
          </p:nvPr>
        </p:nvSpPr>
        <p:spPr/>
        <p:txBody>
          <a:bodyPr/>
          <a:lstStyle/>
          <a:p>
            <a:r>
              <a:rPr lang="en-US" dirty="0" smtClean="0"/>
              <a:t>Who owns what will be determined by principles of property law, the principles discussed herein are not exclusive to married persons.</a:t>
            </a:r>
          </a:p>
          <a:p>
            <a:r>
              <a:rPr lang="en-US" dirty="0" smtClean="0"/>
              <a:t>Legal owner is the person named on the certificate of title. This will allow such an individual to deal with the property e.g. dispose of it.</a:t>
            </a:r>
          </a:p>
          <a:p>
            <a:r>
              <a:rPr lang="en-US" dirty="0" smtClean="0"/>
              <a:t>Married persons (or any joint owners) may hold title as joint tenants or tenants in common.</a:t>
            </a:r>
          </a:p>
          <a:p>
            <a:pPr marL="0" indent="0">
              <a:buNone/>
            </a:pPr>
            <a:endParaRPr lang="en-US" dirty="0"/>
          </a:p>
        </p:txBody>
      </p:sp>
    </p:spTree>
    <p:extLst>
      <p:ext uri="{BB962C8B-B14F-4D97-AF65-F5344CB8AC3E}">
        <p14:creationId xmlns:p14="http://schemas.microsoft.com/office/powerpoint/2010/main" val="2826439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JOINT TENANTS V TENANTS IN COMMON</a:t>
            </a:r>
            <a:endParaRPr lang="en-US" dirty="0"/>
          </a:p>
        </p:txBody>
      </p:sp>
      <p:sp>
        <p:nvSpPr>
          <p:cNvPr id="3" name="Content Placeholder 2"/>
          <p:cNvSpPr>
            <a:spLocks noGrp="1"/>
          </p:cNvSpPr>
          <p:nvPr>
            <p:ph idx="1"/>
          </p:nvPr>
        </p:nvSpPr>
        <p:spPr/>
        <p:txBody>
          <a:bodyPr/>
          <a:lstStyle/>
          <a:p>
            <a:r>
              <a:rPr lang="en-AU" dirty="0" smtClean="0"/>
              <a:t>Where both parties have their names appearing on the certificate of title they will both be the legal owners. They must specify if they hold jointly as joint tenants or tenants in common.</a:t>
            </a:r>
          </a:p>
          <a:p>
            <a:r>
              <a:rPr lang="en-AU" dirty="0" smtClean="0"/>
              <a:t>Where they hold as joint tenants, they are both entitled to the whole of the property. </a:t>
            </a:r>
            <a:r>
              <a:rPr lang="en-AU" b="1" dirty="0" smtClean="0"/>
              <a:t>The right of survivorship </a:t>
            </a:r>
            <a:r>
              <a:rPr lang="en-AU" dirty="0" smtClean="0"/>
              <a:t>will operate, so that upon death of one party the other will be entitled to the whole property. Where they hold as tenants in common they are entitled to a share of the property that can be severed. Each party can mortgage or sell off their share. Upon death of one of the party, their share will constitute a part of their estate.</a:t>
            </a:r>
          </a:p>
          <a:p>
            <a:endParaRPr lang="en-US" dirty="0"/>
          </a:p>
        </p:txBody>
      </p:sp>
    </p:spTree>
    <p:extLst>
      <p:ext uri="{BB962C8B-B14F-4D97-AF65-F5344CB8AC3E}">
        <p14:creationId xmlns:p14="http://schemas.microsoft.com/office/powerpoint/2010/main" val="1461595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Marriage will not affect ones property rights: </a:t>
            </a:r>
            <a:r>
              <a:rPr lang="en-US" b="1" dirty="0" smtClean="0"/>
              <a:t>BENEFICIAL INTEREST</a:t>
            </a:r>
            <a:endParaRPr lang="en-US" dirty="0"/>
          </a:p>
        </p:txBody>
      </p:sp>
      <p:sp>
        <p:nvSpPr>
          <p:cNvPr id="3" name="Content Placeholder 2"/>
          <p:cNvSpPr>
            <a:spLocks noGrp="1"/>
          </p:cNvSpPr>
          <p:nvPr>
            <p:ph idx="1"/>
          </p:nvPr>
        </p:nvSpPr>
        <p:spPr/>
        <p:txBody>
          <a:bodyPr/>
          <a:lstStyle/>
          <a:p>
            <a:r>
              <a:rPr lang="en-US" dirty="0" smtClean="0"/>
              <a:t>Where a person has a beneficial interest, they will be entitled to the proceeds of the property i.e. they do not have the right to deal with the property. </a:t>
            </a:r>
          </a:p>
          <a:p>
            <a:r>
              <a:rPr lang="en-US" dirty="0" smtClean="0"/>
              <a:t>How does one have a beneficial interest?</a:t>
            </a:r>
          </a:p>
          <a:p>
            <a:pPr marL="0" indent="0">
              <a:buNone/>
            </a:pPr>
            <a:r>
              <a:rPr lang="en-US" dirty="0" smtClean="0"/>
              <a:t>In cases where a trust operates, one person being the trustee will hold the beneficial interest on their own behalf and on behalf of the other party. Trusts will operate under the law of equity, this is to mild the harshness of the law.</a:t>
            </a:r>
            <a:endParaRPr lang="en-US" dirty="0"/>
          </a:p>
        </p:txBody>
      </p:sp>
    </p:spTree>
    <p:extLst>
      <p:ext uri="{BB962C8B-B14F-4D97-AF65-F5344CB8AC3E}">
        <p14:creationId xmlns:p14="http://schemas.microsoft.com/office/powerpoint/2010/main" val="338164852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155</TotalTime>
  <Words>1645</Words>
  <Application>Microsoft Office PowerPoint</Application>
  <PresentationFormat>Widescreen</PresentationFormat>
  <Paragraphs>87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Trebuchet MS</vt:lpstr>
      <vt:lpstr>Wingdings 3</vt:lpstr>
      <vt:lpstr>Facet</vt:lpstr>
      <vt:lpstr>Financial provisions </vt:lpstr>
      <vt:lpstr>Reading list</vt:lpstr>
      <vt:lpstr>COVERAGE</vt:lpstr>
      <vt:lpstr>Chilima v Chilima (2000) Z.R. 103</vt:lpstr>
      <vt:lpstr>QUESTIONS</vt:lpstr>
      <vt:lpstr>DOES MARRIAGE AFFECT A PERSON’S PROPERTY RIGHTS?</vt:lpstr>
      <vt:lpstr>Marriage will not affect ones property rights: LEGAL OWNER</vt:lpstr>
      <vt:lpstr>JOINT TENANTS V TENANTS IN COMMON</vt:lpstr>
      <vt:lpstr>Marriage will not affect ones property rights: BENEFICIAL INTEREST</vt:lpstr>
      <vt:lpstr>Types of trusts</vt:lpstr>
      <vt:lpstr>TYPE OF TRUSTS: RESULTING TRUST</vt:lpstr>
      <vt:lpstr>Constructive trusts</vt:lpstr>
      <vt:lpstr>CONSTRUCTIVE TRUSTS</vt:lpstr>
      <vt:lpstr>PowerPoint Presentation</vt:lpstr>
      <vt:lpstr>Express agreement: cases</vt:lpstr>
      <vt:lpstr>Express agreement quantification</vt:lpstr>
      <vt:lpstr> Proprietary estoppel </vt:lpstr>
      <vt:lpstr>CONTRACTS </vt:lpstr>
      <vt:lpstr>RIGHT TO OCCUPATION</vt:lpstr>
      <vt:lpstr>PERSONAL PROPERTY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provisions </dc:title>
  <dc:creator>Exam</dc:creator>
  <cp:lastModifiedBy>Exam</cp:lastModifiedBy>
  <cp:revision>19</cp:revision>
  <dcterms:created xsi:type="dcterms:W3CDTF">2020-11-10T06:45:29Z</dcterms:created>
  <dcterms:modified xsi:type="dcterms:W3CDTF">2020-11-10T09:20:59Z</dcterms:modified>
</cp:coreProperties>
</file>