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6" r:id="rId4"/>
    <p:sldId id="258" r:id="rId5"/>
    <p:sldId id="267" r:id="rId6"/>
    <p:sldId id="259" r:id="rId7"/>
    <p:sldId id="261" r:id="rId8"/>
    <p:sldId id="262" r:id="rId9"/>
    <p:sldId id="263" r:id="rId10"/>
    <p:sldId id="260" r:id="rId11"/>
    <p:sldId id="264"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6" d="100"/>
          <a:sy n="76" d="100"/>
        </p:scale>
        <p:origin x="576"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DB91882A-7DFB-4B1B-8D2F-F17AE73912D6}" type="datetimeFigureOut">
              <a:rPr lang="en-US" smtClean="0"/>
              <a:t>10/17/2022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47CC2E-92CD-4B1B-857E-99F225F83FED}" type="slidenum">
              <a:rPr lang="en-US" smtClean="0"/>
              <a:t>‹#›</a:t>
            </a:fld>
            <a:endParaRPr lang="en-US"/>
          </a:p>
        </p:txBody>
      </p:sp>
    </p:spTree>
    <p:extLst>
      <p:ext uri="{BB962C8B-B14F-4D97-AF65-F5344CB8AC3E}">
        <p14:creationId xmlns:p14="http://schemas.microsoft.com/office/powerpoint/2010/main" val="1039053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B91882A-7DFB-4B1B-8D2F-F17AE73912D6}" type="datetimeFigureOut">
              <a:rPr lang="en-US" smtClean="0"/>
              <a:t>10/17/2022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47CC2E-92CD-4B1B-857E-99F225F83FED}" type="slidenum">
              <a:rPr lang="en-US" smtClean="0"/>
              <a:t>‹#›</a:t>
            </a:fld>
            <a:endParaRPr lang="en-US"/>
          </a:p>
        </p:txBody>
      </p:sp>
    </p:spTree>
    <p:extLst>
      <p:ext uri="{BB962C8B-B14F-4D97-AF65-F5344CB8AC3E}">
        <p14:creationId xmlns:p14="http://schemas.microsoft.com/office/powerpoint/2010/main" val="9446098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B91882A-7DFB-4B1B-8D2F-F17AE73912D6}" type="datetimeFigureOut">
              <a:rPr lang="en-US" smtClean="0"/>
              <a:t>10/17/2022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47CC2E-92CD-4B1B-857E-99F225F83FED}"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2202911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B91882A-7DFB-4B1B-8D2F-F17AE73912D6}" type="datetimeFigureOut">
              <a:rPr lang="en-US" smtClean="0"/>
              <a:t>10/17/2022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47CC2E-92CD-4B1B-857E-99F225F83FED}" type="slidenum">
              <a:rPr lang="en-US" smtClean="0"/>
              <a:t>‹#›</a:t>
            </a:fld>
            <a:endParaRPr lang="en-US"/>
          </a:p>
        </p:txBody>
      </p:sp>
    </p:spTree>
    <p:extLst>
      <p:ext uri="{BB962C8B-B14F-4D97-AF65-F5344CB8AC3E}">
        <p14:creationId xmlns:p14="http://schemas.microsoft.com/office/powerpoint/2010/main" val="548816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B91882A-7DFB-4B1B-8D2F-F17AE73912D6}" type="datetimeFigureOut">
              <a:rPr lang="en-US" smtClean="0"/>
              <a:t>10/17/2022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47CC2E-92CD-4B1B-857E-99F225F83FED}"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30336690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B91882A-7DFB-4B1B-8D2F-F17AE73912D6}" type="datetimeFigureOut">
              <a:rPr lang="en-US" smtClean="0"/>
              <a:t>10/17/2022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47CC2E-92CD-4B1B-857E-99F225F83FED}" type="slidenum">
              <a:rPr lang="en-US" smtClean="0"/>
              <a:t>‹#›</a:t>
            </a:fld>
            <a:endParaRPr lang="en-US"/>
          </a:p>
        </p:txBody>
      </p:sp>
    </p:spTree>
    <p:extLst>
      <p:ext uri="{BB962C8B-B14F-4D97-AF65-F5344CB8AC3E}">
        <p14:creationId xmlns:p14="http://schemas.microsoft.com/office/powerpoint/2010/main" val="77431490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B91882A-7DFB-4B1B-8D2F-F17AE73912D6}" type="datetimeFigureOut">
              <a:rPr lang="en-US" smtClean="0"/>
              <a:t>10/17/2022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47CC2E-92CD-4B1B-857E-99F225F83FED}" type="slidenum">
              <a:rPr lang="en-US" smtClean="0"/>
              <a:t>‹#›</a:t>
            </a:fld>
            <a:endParaRPr lang="en-US"/>
          </a:p>
        </p:txBody>
      </p:sp>
    </p:spTree>
    <p:extLst>
      <p:ext uri="{BB962C8B-B14F-4D97-AF65-F5344CB8AC3E}">
        <p14:creationId xmlns:p14="http://schemas.microsoft.com/office/powerpoint/2010/main" val="218751712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B91882A-7DFB-4B1B-8D2F-F17AE73912D6}" type="datetimeFigureOut">
              <a:rPr lang="en-US" smtClean="0"/>
              <a:t>10/17/2022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47CC2E-92CD-4B1B-857E-99F225F83FED}" type="slidenum">
              <a:rPr lang="en-US" smtClean="0"/>
              <a:t>‹#›</a:t>
            </a:fld>
            <a:endParaRPr lang="en-US"/>
          </a:p>
        </p:txBody>
      </p:sp>
    </p:spTree>
    <p:extLst>
      <p:ext uri="{BB962C8B-B14F-4D97-AF65-F5344CB8AC3E}">
        <p14:creationId xmlns:p14="http://schemas.microsoft.com/office/powerpoint/2010/main" val="12394298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B91882A-7DFB-4B1B-8D2F-F17AE73912D6}" type="datetimeFigureOut">
              <a:rPr lang="en-US" smtClean="0"/>
              <a:t>10/17/2022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47CC2E-92CD-4B1B-857E-99F225F83FED}" type="slidenum">
              <a:rPr lang="en-US" smtClean="0"/>
              <a:t>‹#›</a:t>
            </a:fld>
            <a:endParaRPr lang="en-US"/>
          </a:p>
        </p:txBody>
      </p:sp>
    </p:spTree>
    <p:extLst>
      <p:ext uri="{BB962C8B-B14F-4D97-AF65-F5344CB8AC3E}">
        <p14:creationId xmlns:p14="http://schemas.microsoft.com/office/powerpoint/2010/main" val="27721555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B91882A-7DFB-4B1B-8D2F-F17AE73912D6}" type="datetimeFigureOut">
              <a:rPr lang="en-US" smtClean="0"/>
              <a:t>10/17/2022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47CC2E-92CD-4B1B-857E-99F225F83FED}" type="slidenum">
              <a:rPr lang="en-US" smtClean="0"/>
              <a:t>‹#›</a:t>
            </a:fld>
            <a:endParaRPr lang="en-US"/>
          </a:p>
        </p:txBody>
      </p:sp>
    </p:spTree>
    <p:extLst>
      <p:ext uri="{BB962C8B-B14F-4D97-AF65-F5344CB8AC3E}">
        <p14:creationId xmlns:p14="http://schemas.microsoft.com/office/powerpoint/2010/main" val="8960284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B91882A-7DFB-4B1B-8D2F-F17AE73912D6}" type="datetimeFigureOut">
              <a:rPr lang="en-US" smtClean="0"/>
              <a:t>10/17/2022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47CC2E-92CD-4B1B-857E-99F225F83FED}" type="slidenum">
              <a:rPr lang="en-US" smtClean="0"/>
              <a:t>‹#›</a:t>
            </a:fld>
            <a:endParaRPr lang="en-US"/>
          </a:p>
        </p:txBody>
      </p:sp>
    </p:spTree>
    <p:extLst>
      <p:ext uri="{BB962C8B-B14F-4D97-AF65-F5344CB8AC3E}">
        <p14:creationId xmlns:p14="http://schemas.microsoft.com/office/powerpoint/2010/main" val="35914338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B91882A-7DFB-4B1B-8D2F-F17AE73912D6}" type="datetimeFigureOut">
              <a:rPr lang="en-US" smtClean="0"/>
              <a:t>10/17/2022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547CC2E-92CD-4B1B-857E-99F225F83FED}" type="slidenum">
              <a:rPr lang="en-US" smtClean="0"/>
              <a:t>‹#›</a:t>
            </a:fld>
            <a:endParaRPr lang="en-US"/>
          </a:p>
        </p:txBody>
      </p:sp>
    </p:spTree>
    <p:extLst>
      <p:ext uri="{BB962C8B-B14F-4D97-AF65-F5344CB8AC3E}">
        <p14:creationId xmlns:p14="http://schemas.microsoft.com/office/powerpoint/2010/main" val="32310639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B91882A-7DFB-4B1B-8D2F-F17AE73912D6}" type="datetimeFigureOut">
              <a:rPr lang="en-US" smtClean="0"/>
              <a:t>10/17/2022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547CC2E-92CD-4B1B-857E-99F225F83FED}" type="slidenum">
              <a:rPr lang="en-US" smtClean="0"/>
              <a:t>‹#›</a:t>
            </a:fld>
            <a:endParaRPr lang="en-US"/>
          </a:p>
        </p:txBody>
      </p:sp>
    </p:spTree>
    <p:extLst>
      <p:ext uri="{BB962C8B-B14F-4D97-AF65-F5344CB8AC3E}">
        <p14:creationId xmlns:p14="http://schemas.microsoft.com/office/powerpoint/2010/main" val="33076427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B91882A-7DFB-4B1B-8D2F-F17AE73912D6}" type="datetimeFigureOut">
              <a:rPr lang="en-US" smtClean="0"/>
              <a:t>10/17/2022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547CC2E-92CD-4B1B-857E-99F225F83FED}" type="slidenum">
              <a:rPr lang="en-US" smtClean="0"/>
              <a:t>‹#›</a:t>
            </a:fld>
            <a:endParaRPr lang="en-US"/>
          </a:p>
        </p:txBody>
      </p:sp>
    </p:spTree>
    <p:extLst>
      <p:ext uri="{BB962C8B-B14F-4D97-AF65-F5344CB8AC3E}">
        <p14:creationId xmlns:p14="http://schemas.microsoft.com/office/powerpoint/2010/main" val="15875080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B91882A-7DFB-4B1B-8D2F-F17AE73912D6}" type="datetimeFigureOut">
              <a:rPr lang="en-US" smtClean="0"/>
              <a:t>10/17/2022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47CC2E-92CD-4B1B-857E-99F225F83FED}" type="slidenum">
              <a:rPr lang="en-US" smtClean="0"/>
              <a:t>‹#›</a:t>
            </a:fld>
            <a:endParaRPr lang="en-US"/>
          </a:p>
        </p:txBody>
      </p:sp>
    </p:spTree>
    <p:extLst>
      <p:ext uri="{BB962C8B-B14F-4D97-AF65-F5344CB8AC3E}">
        <p14:creationId xmlns:p14="http://schemas.microsoft.com/office/powerpoint/2010/main" val="16843077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B91882A-7DFB-4B1B-8D2F-F17AE73912D6}" type="datetimeFigureOut">
              <a:rPr lang="en-US" smtClean="0"/>
              <a:t>10/17/2022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47CC2E-92CD-4B1B-857E-99F225F83FED}" type="slidenum">
              <a:rPr lang="en-US" smtClean="0"/>
              <a:t>‹#›</a:t>
            </a:fld>
            <a:endParaRPr lang="en-US"/>
          </a:p>
        </p:txBody>
      </p:sp>
    </p:spTree>
    <p:extLst>
      <p:ext uri="{BB962C8B-B14F-4D97-AF65-F5344CB8AC3E}">
        <p14:creationId xmlns:p14="http://schemas.microsoft.com/office/powerpoint/2010/main" val="9208763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B91882A-7DFB-4B1B-8D2F-F17AE73912D6}" type="datetimeFigureOut">
              <a:rPr lang="en-US" smtClean="0"/>
              <a:t>10/17/2022</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47CC2E-92CD-4B1B-857E-99F225F83FED}" type="slidenum">
              <a:rPr lang="en-US" smtClean="0"/>
              <a:t>‹#›</a:t>
            </a:fld>
            <a:endParaRPr lang="en-US"/>
          </a:p>
        </p:txBody>
      </p:sp>
    </p:spTree>
    <p:extLst>
      <p:ext uri="{BB962C8B-B14F-4D97-AF65-F5344CB8AC3E}">
        <p14:creationId xmlns:p14="http://schemas.microsoft.com/office/powerpoint/2010/main" val="227469930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MAINTENANCE OF CHILDREN</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39548990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VARIATION</a:t>
            </a:r>
            <a:endParaRPr lang="en-US" dirty="0"/>
          </a:p>
        </p:txBody>
      </p:sp>
      <p:sp>
        <p:nvSpPr>
          <p:cNvPr id="3" name="Content Placeholder 2"/>
          <p:cNvSpPr>
            <a:spLocks noGrp="1"/>
          </p:cNvSpPr>
          <p:nvPr>
            <p:ph idx="1"/>
          </p:nvPr>
        </p:nvSpPr>
        <p:spPr/>
        <p:txBody>
          <a:bodyPr/>
          <a:lstStyle/>
          <a:p>
            <a:r>
              <a:rPr lang="en-US" b="1" dirty="0" smtClean="0"/>
              <a:t>S135 CCA- </a:t>
            </a:r>
            <a:r>
              <a:rPr lang="en-US" dirty="0" smtClean="0"/>
              <a:t>Court may vary, suspend or discharge maintenance payments</a:t>
            </a:r>
          </a:p>
          <a:p>
            <a:pPr marL="0" indent="0">
              <a:buNone/>
            </a:pPr>
            <a:r>
              <a:rPr lang="en-US" dirty="0" smtClean="0"/>
              <a:t>Note that the court has power to order that the money be paid to a person other than the applicant or to the court and then transferred to the applicant. </a:t>
            </a:r>
            <a:r>
              <a:rPr lang="en-US" b="1" dirty="0" smtClean="0"/>
              <a:t>S136&amp;140 CCA</a:t>
            </a:r>
            <a:endParaRPr lang="en-US" b="1" dirty="0" smtClean="0"/>
          </a:p>
          <a:p>
            <a:r>
              <a:rPr lang="en-US" b="1" dirty="0" smtClean="0"/>
              <a:t>S62 MCA 2007</a:t>
            </a:r>
            <a:endParaRPr lang="en-US" b="1" dirty="0"/>
          </a:p>
        </p:txBody>
      </p:sp>
    </p:spTree>
    <p:extLst>
      <p:ext uri="{BB962C8B-B14F-4D97-AF65-F5344CB8AC3E}">
        <p14:creationId xmlns:p14="http://schemas.microsoft.com/office/powerpoint/2010/main" val="1574099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ENFORCEMENT: s157 CCA</a:t>
            </a:r>
            <a:endParaRPr lang="en-US" dirty="0"/>
          </a:p>
        </p:txBody>
      </p:sp>
      <p:sp>
        <p:nvSpPr>
          <p:cNvPr id="3" name="Content Placeholder 2"/>
          <p:cNvSpPr>
            <a:spLocks noGrp="1"/>
          </p:cNvSpPr>
          <p:nvPr>
            <p:ph idx="1"/>
          </p:nvPr>
        </p:nvSpPr>
        <p:spPr>
          <a:xfrm>
            <a:off x="218941" y="1825624"/>
            <a:ext cx="11134859" cy="4871390"/>
          </a:xfrm>
        </p:spPr>
        <p:txBody>
          <a:bodyPr>
            <a:normAutofit/>
          </a:bodyPr>
          <a:lstStyle/>
          <a:p>
            <a:r>
              <a:rPr lang="en-US" b="1" dirty="0" smtClean="0"/>
              <a:t>Attachment of earnings</a:t>
            </a:r>
            <a:r>
              <a:rPr lang="en-US" dirty="0" smtClean="0"/>
              <a:t>: </a:t>
            </a:r>
            <a:r>
              <a:rPr lang="en-US" dirty="0" err="1" smtClean="0"/>
              <a:t>Kayanika</a:t>
            </a:r>
            <a:r>
              <a:rPr lang="en-US" dirty="0" smtClean="0"/>
              <a:t> </a:t>
            </a:r>
            <a:r>
              <a:rPr lang="en-US" dirty="0" smtClean="0"/>
              <a:t>v Kayanika</a:t>
            </a:r>
          </a:p>
          <a:p>
            <a:r>
              <a:rPr lang="en-US" b="1" dirty="0" smtClean="0"/>
              <a:t>Writ of </a:t>
            </a:r>
            <a:r>
              <a:rPr lang="en-US" b="1" dirty="0" err="1" smtClean="0"/>
              <a:t>Fieri</a:t>
            </a:r>
            <a:r>
              <a:rPr lang="en-US" b="1" dirty="0" smtClean="0"/>
              <a:t> </a:t>
            </a:r>
            <a:r>
              <a:rPr lang="en-US" b="1" dirty="0" err="1" smtClean="0"/>
              <a:t>Facias</a:t>
            </a:r>
            <a:r>
              <a:rPr lang="en-US" b="1" dirty="0" smtClean="0"/>
              <a:t> (or Writ of Fi </a:t>
            </a:r>
            <a:r>
              <a:rPr lang="en-US" b="1" dirty="0" err="1" smtClean="0"/>
              <a:t>Fa</a:t>
            </a:r>
            <a:r>
              <a:rPr lang="en-US" b="1" dirty="0" smtClean="0"/>
              <a:t>):</a:t>
            </a:r>
            <a:r>
              <a:rPr lang="en-GB" dirty="0"/>
              <a:t>The sheriff is assisted by court bailiffs these are field workers who go about seizing other peoples property and the </a:t>
            </a:r>
            <a:r>
              <a:rPr lang="en-GB" dirty="0" err="1"/>
              <a:t>fifa</a:t>
            </a:r>
            <a:r>
              <a:rPr lang="en-GB" dirty="0"/>
              <a:t> is targeted at movable assets but there are exceptions to this being blankets, pots and plates (kitchen ware), clothes, such items are not permissible to be seized, any other movable item is capable of being seized. </a:t>
            </a:r>
            <a:endParaRPr lang="en-US" b="1" dirty="0"/>
          </a:p>
          <a:p>
            <a:r>
              <a:rPr lang="en-GB" b="1" dirty="0"/>
              <a:t>Writ of </a:t>
            </a:r>
            <a:r>
              <a:rPr lang="en-GB" b="1" dirty="0" smtClean="0"/>
              <a:t>elegit: </a:t>
            </a:r>
            <a:r>
              <a:rPr lang="en-GB" dirty="0"/>
              <a:t>the writ of </a:t>
            </a:r>
            <a:r>
              <a:rPr lang="en-GB" dirty="0" smtClean="0"/>
              <a:t>elegit </a:t>
            </a:r>
            <a:r>
              <a:rPr lang="en-GB" dirty="0"/>
              <a:t>entitles the plaintiff to rent out the seized building for purposes of recovering the judgement sum, it does not however entitle the plaintiff to sell the building but rather to place a tenant with a view to recover the judgment sum. </a:t>
            </a:r>
            <a:endParaRPr lang="en-GB" dirty="0" smtClean="0"/>
          </a:p>
          <a:p>
            <a:r>
              <a:rPr lang="en-GB" b="1" dirty="0" smtClean="0"/>
              <a:t>Judgement Summons</a:t>
            </a:r>
            <a:endParaRPr lang="en-US" b="1" dirty="0"/>
          </a:p>
          <a:p>
            <a:endParaRPr lang="en-US" dirty="0" smtClean="0"/>
          </a:p>
          <a:p>
            <a:endParaRPr lang="en-US" dirty="0"/>
          </a:p>
          <a:p>
            <a:r>
              <a:rPr lang="en-US" dirty="0" smtClean="0"/>
              <a:t> </a:t>
            </a:r>
            <a:endParaRPr lang="en-US" dirty="0"/>
          </a:p>
        </p:txBody>
      </p:sp>
    </p:spTree>
    <p:extLst>
      <p:ext uri="{BB962C8B-B14F-4D97-AF65-F5344CB8AC3E}">
        <p14:creationId xmlns:p14="http://schemas.microsoft.com/office/powerpoint/2010/main" val="30771775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456572" cy="523874"/>
          </a:xfrm>
        </p:spPr>
        <p:txBody>
          <a:bodyPr>
            <a:normAutofit fontScale="90000"/>
          </a:bodyPr>
          <a:lstStyle/>
          <a:p>
            <a:r>
              <a:rPr lang="en-US" dirty="0" smtClean="0"/>
              <a:t>PARENTS DUTY TO MAINTAIN THE CHILD</a:t>
            </a:r>
            <a:endParaRPr lang="en-US" dirty="0"/>
          </a:p>
        </p:txBody>
      </p:sp>
      <p:sp>
        <p:nvSpPr>
          <p:cNvPr id="3" name="Content Placeholder 2"/>
          <p:cNvSpPr>
            <a:spLocks noGrp="1"/>
          </p:cNvSpPr>
          <p:nvPr>
            <p:ph idx="1"/>
          </p:nvPr>
        </p:nvSpPr>
        <p:spPr>
          <a:xfrm>
            <a:off x="165100" y="889000"/>
            <a:ext cx="12026899" cy="5969000"/>
          </a:xfrm>
        </p:spPr>
        <p:txBody>
          <a:bodyPr>
            <a:normAutofit fontScale="92500" lnSpcReduction="10000"/>
          </a:bodyPr>
          <a:lstStyle/>
          <a:p>
            <a:r>
              <a:rPr lang="en-US" sz="3000" b="1" dirty="0" smtClean="0"/>
              <a:t>S168 Penal Code</a:t>
            </a:r>
          </a:p>
          <a:p>
            <a:r>
              <a:rPr lang="en-US" sz="1300" dirty="0" smtClean="0"/>
              <a:t>Any person who being the parent, guardian or other person having the lawful care or charge of a child being able to maintain such child, willfully and without lawful or reasonable cause deserts the child and leaves it without means of support commits an offence and is liable, upon conviction, for a first offence to imprisonment for a term not exceeding three years, or for a subsequent offence to imprisonment for a term not exceeding seven years.</a:t>
            </a:r>
          </a:p>
          <a:p>
            <a:r>
              <a:rPr lang="en-US" sz="3000" b="1" dirty="0" smtClean="0"/>
              <a:t>and s169 Penal Code</a:t>
            </a:r>
          </a:p>
          <a:p>
            <a:r>
              <a:rPr lang="en-US" sz="1300" dirty="0" smtClean="0"/>
              <a:t>Any person who being the-</a:t>
            </a:r>
          </a:p>
          <a:p>
            <a:r>
              <a:rPr lang="en-US" sz="1300" dirty="0" smtClean="0"/>
              <a:t>(</a:t>
            </a:r>
            <a:r>
              <a:rPr lang="en-US" sz="1300" dirty="0" smtClean="0"/>
              <a:t>a) parent;</a:t>
            </a:r>
          </a:p>
          <a:p>
            <a:r>
              <a:rPr lang="en-US" sz="1300" dirty="0" smtClean="0"/>
              <a:t>(</a:t>
            </a:r>
            <a:r>
              <a:rPr lang="en-US" sz="1300" dirty="0" smtClean="0"/>
              <a:t>b) guardian; or</a:t>
            </a:r>
          </a:p>
          <a:p>
            <a:r>
              <a:rPr lang="en-US" sz="1300" dirty="0" smtClean="0"/>
              <a:t>(</a:t>
            </a:r>
            <a:r>
              <a:rPr lang="en-US" sz="1300" dirty="0" smtClean="0"/>
              <a:t>c) person in charge;</a:t>
            </a:r>
          </a:p>
          <a:p>
            <a:r>
              <a:rPr lang="en-US" sz="1300" dirty="0" smtClean="0"/>
              <a:t>of </a:t>
            </a:r>
            <a:r>
              <a:rPr lang="en-US" sz="1300" dirty="0" smtClean="0"/>
              <a:t>a child that is unable to provide for itself, refuses or willfully neglects to provide, being able to do so, sufficient food, clothes, bedding or other necessities for such child, and thereby injures the health of such child, commits an offence and is liable, on conviction, to a fine not exceeding one hundred thousand penalty units or to imprisonment for a term not exceeding three years or to both</a:t>
            </a:r>
            <a:r>
              <a:rPr lang="en-US" sz="1300" dirty="0" smtClean="0"/>
              <a:t>.</a:t>
            </a:r>
          </a:p>
          <a:p>
            <a:r>
              <a:rPr lang="en-US" sz="3000" b="1" dirty="0" smtClean="0"/>
              <a:t>S175 Children’s Code Act</a:t>
            </a:r>
          </a:p>
          <a:p>
            <a:r>
              <a:rPr lang="en-US" sz="3000" b="1" dirty="0" smtClean="0"/>
              <a:t> </a:t>
            </a:r>
            <a:r>
              <a:rPr lang="en-US" sz="1500" dirty="0" smtClean="0"/>
              <a:t>A </a:t>
            </a:r>
            <a:r>
              <a:rPr lang="en-US" sz="1500" dirty="0"/>
              <a:t>person having parental responsibility, custody, charge or care of a child commits an offence if that person— (a) </a:t>
            </a:r>
            <a:r>
              <a:rPr lang="en-US" sz="1500" dirty="0" err="1"/>
              <a:t>wilfully</a:t>
            </a:r>
            <a:r>
              <a:rPr lang="en-US" sz="1500" dirty="0"/>
              <a:t> neglects to provide care, protection and maintenance of the child or proper contribution towards reasonable maintenance of, or care for, the child; or (b) assaults, ill-treats, abandons or exposes a child to any form of suffering or injury to mental or physical health. (2) A person who commits an offence under subsection (1) is liable, on conviction, to a fine not exceeding three hundred thousand penalty units or to imprisonment for a term not exceeding three years, or to both. (3) For the purposes of this section, a person having parental responsibility, custody, charge or care of a child shall be considered to have </a:t>
            </a:r>
            <a:r>
              <a:rPr lang="en-US" sz="1500" dirty="0" err="1"/>
              <a:t>wilfully</a:t>
            </a:r>
            <a:r>
              <a:rPr lang="en-US" sz="1500" dirty="0"/>
              <a:t> neglected to provide care, protection and maintenance of that child if the person concerned has </a:t>
            </a:r>
            <a:r>
              <a:rPr lang="en-US" sz="1500" dirty="0" err="1"/>
              <a:t>wilfully</a:t>
            </a:r>
            <a:r>
              <a:rPr lang="en-US" sz="1500" dirty="0"/>
              <a:t> failed or neglected to provide adequate food, clothing, education, </a:t>
            </a:r>
            <a:r>
              <a:rPr lang="en-US" sz="1500" dirty="0" err="1"/>
              <a:t>immunisation</a:t>
            </a:r>
            <a:r>
              <a:rPr lang="en-US" sz="1500" dirty="0"/>
              <a:t>, shelter and medical care.</a:t>
            </a:r>
            <a:endParaRPr lang="en-US" sz="1500" dirty="0" smtClean="0"/>
          </a:p>
        </p:txBody>
      </p:sp>
    </p:spTree>
    <p:extLst>
      <p:ext uri="{BB962C8B-B14F-4D97-AF65-F5344CB8AC3E}">
        <p14:creationId xmlns:p14="http://schemas.microsoft.com/office/powerpoint/2010/main" val="3532864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MODE OF COMMENCEMENT</a:t>
            </a:r>
            <a:endParaRPr lang="en-GB" dirty="0"/>
          </a:p>
        </p:txBody>
      </p:sp>
      <p:sp>
        <p:nvSpPr>
          <p:cNvPr id="3" name="Content Placeholder 2"/>
          <p:cNvSpPr>
            <a:spLocks noGrp="1"/>
          </p:cNvSpPr>
          <p:nvPr>
            <p:ph idx="1"/>
          </p:nvPr>
        </p:nvSpPr>
        <p:spPr/>
        <p:txBody>
          <a:bodyPr/>
          <a:lstStyle/>
          <a:p>
            <a:r>
              <a:rPr lang="en-US" dirty="0" smtClean="0"/>
              <a:t>SUBORDINATE COURT: Originating Application</a:t>
            </a:r>
          </a:p>
          <a:p>
            <a:r>
              <a:rPr lang="en-US" dirty="0" smtClean="0"/>
              <a:t>HIGH COURT: Originating Summons</a:t>
            </a:r>
          </a:p>
          <a:p>
            <a:r>
              <a:rPr lang="en-US" dirty="0" smtClean="0"/>
              <a:t>INTERIM: Summons</a:t>
            </a:r>
            <a:endParaRPr lang="en-GB" dirty="0"/>
          </a:p>
        </p:txBody>
      </p:sp>
    </p:spTree>
    <p:extLst>
      <p:ext uri="{BB962C8B-B14F-4D97-AF65-F5344CB8AC3E}">
        <p14:creationId xmlns:p14="http://schemas.microsoft.com/office/powerpoint/2010/main" val="38131220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LAW PROVIDING FOR MAINTENANCE: MARITAL CHILD/CHILD OF THE FAMILY </a:t>
            </a:r>
            <a:endParaRPr lang="en-US" dirty="0"/>
          </a:p>
        </p:txBody>
      </p:sp>
      <p:sp>
        <p:nvSpPr>
          <p:cNvPr id="3" name="Content Placeholder 2"/>
          <p:cNvSpPr>
            <a:spLocks noGrp="1"/>
          </p:cNvSpPr>
          <p:nvPr>
            <p:ph idx="1"/>
          </p:nvPr>
        </p:nvSpPr>
        <p:spPr/>
        <p:txBody>
          <a:bodyPr>
            <a:normAutofit fontScale="92500" lnSpcReduction="10000"/>
          </a:bodyPr>
          <a:lstStyle/>
          <a:p>
            <a:r>
              <a:rPr lang="en-US" sz="4000" b="1" dirty="0" smtClean="0"/>
              <a:t>S58 of the MCA</a:t>
            </a:r>
            <a:r>
              <a:rPr lang="en-US" sz="4000" dirty="0" smtClean="0"/>
              <a:t>: Wilful Neglect to maintain. </a:t>
            </a:r>
            <a:endParaRPr lang="en-US" sz="4000" dirty="0" smtClean="0"/>
          </a:p>
          <a:p>
            <a:r>
              <a:rPr lang="en-US" sz="4000" b="1" dirty="0" smtClean="0"/>
              <a:t>S54 </a:t>
            </a:r>
            <a:r>
              <a:rPr lang="en-US" sz="4000" b="1" dirty="0" smtClean="0"/>
              <a:t>and 55 of the MCA</a:t>
            </a:r>
            <a:r>
              <a:rPr lang="en-US" sz="4000" dirty="0" smtClean="0"/>
              <a:t>: Maintenance of children after divorce judicial separation or nullity. </a:t>
            </a:r>
            <a:r>
              <a:rPr lang="en-US" sz="4000" b="1" dirty="0" smtClean="0"/>
              <a:t>S137 of the CCA: </a:t>
            </a:r>
            <a:r>
              <a:rPr lang="en-US" sz="4000" dirty="0" smtClean="0"/>
              <a:t>after divorce, judicial separation or nullity.</a:t>
            </a:r>
            <a:endParaRPr lang="en-US" sz="4000" dirty="0" smtClean="0"/>
          </a:p>
          <a:p>
            <a:pPr marL="0" indent="0">
              <a:buNone/>
            </a:pPr>
            <a:endParaRPr lang="en-US" dirty="0" smtClean="0"/>
          </a:p>
        </p:txBody>
      </p:sp>
    </p:spTree>
    <p:extLst>
      <p:ext uri="{BB962C8B-B14F-4D97-AF65-F5344CB8AC3E}">
        <p14:creationId xmlns:p14="http://schemas.microsoft.com/office/powerpoint/2010/main" val="23182053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Maintenance of step child by step parent: s133 CCA and s56(5) MCA</a:t>
            </a:r>
            <a:endParaRPr lang="en-GB" dirty="0"/>
          </a:p>
        </p:txBody>
      </p:sp>
      <p:sp>
        <p:nvSpPr>
          <p:cNvPr id="3" name="Content Placeholder 2"/>
          <p:cNvSpPr>
            <a:spLocks noGrp="1"/>
          </p:cNvSpPr>
          <p:nvPr>
            <p:ph idx="1"/>
          </p:nvPr>
        </p:nvSpPr>
        <p:spPr>
          <a:xfrm>
            <a:off x="677334" y="1930401"/>
            <a:ext cx="10206566" cy="4572000"/>
          </a:xfrm>
        </p:spPr>
        <p:txBody>
          <a:bodyPr>
            <a:normAutofit fontScale="85000" lnSpcReduction="20000"/>
          </a:bodyPr>
          <a:lstStyle/>
          <a:p>
            <a:r>
              <a:rPr lang="en-US" dirty="0"/>
              <a:t>133. (1) A court may order financial provision to be made by a step-parent of a child who is accepted as a child of the family. (2) A court shall, in making an order under this section, take into account the following matters: </a:t>
            </a:r>
            <a:endParaRPr lang="en-US" dirty="0" smtClean="0"/>
          </a:p>
          <a:p>
            <a:r>
              <a:rPr lang="en-US" dirty="0" smtClean="0"/>
              <a:t>(</a:t>
            </a:r>
            <a:r>
              <a:rPr lang="en-US" dirty="0"/>
              <a:t>a) the income or earning capacity, property and other financial resources which the parties or any other person in whose </a:t>
            </a:r>
            <a:r>
              <a:rPr lang="en-US" dirty="0" smtClean="0"/>
              <a:t>favor </a:t>
            </a:r>
            <a:r>
              <a:rPr lang="en-US" dirty="0"/>
              <a:t>the court proposes to make the order, has or is likely to have in the foreseeable future; </a:t>
            </a:r>
            <a:endParaRPr lang="en-US" dirty="0" smtClean="0"/>
          </a:p>
          <a:p>
            <a:r>
              <a:rPr lang="en-US" dirty="0" smtClean="0"/>
              <a:t>(</a:t>
            </a:r>
            <a:r>
              <a:rPr lang="en-US" dirty="0"/>
              <a:t>b) the financial needs, obligations or responsibilities which each party has or is likely to have in the foreseeable future; </a:t>
            </a:r>
            <a:endParaRPr lang="en-US" dirty="0" smtClean="0"/>
          </a:p>
          <a:p>
            <a:r>
              <a:rPr lang="en-US" dirty="0" smtClean="0"/>
              <a:t>(</a:t>
            </a:r>
            <a:r>
              <a:rPr lang="en-US" dirty="0"/>
              <a:t>c) the financial needs of the child and the child’s current circumstances; </a:t>
            </a:r>
            <a:endParaRPr lang="en-US" dirty="0" smtClean="0"/>
          </a:p>
          <a:p>
            <a:r>
              <a:rPr lang="en-US" dirty="0" smtClean="0"/>
              <a:t>(</a:t>
            </a:r>
            <a:r>
              <a:rPr lang="en-US" dirty="0"/>
              <a:t>d) the mental health or medical condition of the child; </a:t>
            </a:r>
            <a:endParaRPr lang="en-US" dirty="0" smtClean="0"/>
          </a:p>
          <a:p>
            <a:r>
              <a:rPr lang="en-US" dirty="0" smtClean="0"/>
              <a:t>(</a:t>
            </a:r>
            <a:r>
              <a:rPr lang="en-US" dirty="0"/>
              <a:t>e) the manner in which the child is expected to be educated or trained; </a:t>
            </a:r>
            <a:endParaRPr lang="en-US" dirty="0" smtClean="0"/>
          </a:p>
          <a:p>
            <a:r>
              <a:rPr lang="en-US" dirty="0" smtClean="0"/>
              <a:t>(</a:t>
            </a:r>
            <a:r>
              <a:rPr lang="en-US" dirty="0"/>
              <a:t>f) the circumstances of any of the child’s siblings who are children of the family; </a:t>
            </a:r>
            <a:endParaRPr lang="en-US" dirty="0" smtClean="0"/>
          </a:p>
          <a:p>
            <a:r>
              <a:rPr lang="en-US" dirty="0" smtClean="0"/>
              <a:t>(</a:t>
            </a:r>
            <a:r>
              <a:rPr lang="en-US" dirty="0"/>
              <a:t>g) whether the defendant has assumed responsibility for the maintenance of the child and if so, the extent to which and the basis on which the defendant has assumed that responsibility and the length of the period during which the defendant has met that responsibility</a:t>
            </a:r>
            <a:r>
              <a:rPr lang="en-US" dirty="0" smtClean="0"/>
              <a:t>;</a:t>
            </a:r>
          </a:p>
          <a:p>
            <a:r>
              <a:rPr lang="en-US" dirty="0" smtClean="0"/>
              <a:t> </a:t>
            </a:r>
            <a:r>
              <a:rPr lang="en-US" dirty="0"/>
              <a:t>(h) whether the defendant assumed responsibility for the maintenance of the child knowing the child was not the defendant’s child, or knowing that the defendant was not legally married to the mother of the child</a:t>
            </a:r>
            <a:r>
              <a:rPr lang="en-US" dirty="0" smtClean="0"/>
              <a:t>;</a:t>
            </a:r>
          </a:p>
          <a:p>
            <a:r>
              <a:rPr lang="en-US" dirty="0" smtClean="0"/>
              <a:t> </a:t>
            </a:r>
            <a:r>
              <a:rPr lang="en-US" dirty="0"/>
              <a:t>(</a:t>
            </a:r>
            <a:r>
              <a:rPr lang="en-US" dirty="0" err="1"/>
              <a:t>i</a:t>
            </a:r>
            <a:r>
              <a:rPr lang="en-US" dirty="0"/>
              <a:t>) the liability of any other person to maintain the child; and </a:t>
            </a:r>
            <a:endParaRPr lang="en-US" dirty="0" smtClean="0"/>
          </a:p>
          <a:p>
            <a:r>
              <a:rPr lang="en-US" dirty="0" smtClean="0"/>
              <a:t>(</a:t>
            </a:r>
            <a:r>
              <a:rPr lang="en-US" dirty="0"/>
              <a:t>j) the liability of that person to maintain other children. </a:t>
            </a:r>
            <a:endParaRPr lang="en-GB" dirty="0"/>
          </a:p>
        </p:txBody>
      </p:sp>
    </p:spTree>
    <p:extLst>
      <p:ext uri="{BB962C8B-B14F-4D97-AF65-F5344CB8AC3E}">
        <p14:creationId xmlns:p14="http://schemas.microsoft.com/office/powerpoint/2010/main" val="18810070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NON MARITAL CHILD- AFFILIATED CHILD</a:t>
            </a:r>
            <a:endParaRPr lang="en-US" b="1" dirty="0"/>
          </a:p>
        </p:txBody>
      </p:sp>
      <p:sp>
        <p:nvSpPr>
          <p:cNvPr id="3" name="Content Placeholder 2"/>
          <p:cNvSpPr>
            <a:spLocks noGrp="1"/>
          </p:cNvSpPr>
          <p:nvPr>
            <p:ph idx="1"/>
          </p:nvPr>
        </p:nvSpPr>
        <p:spPr>
          <a:xfrm>
            <a:off x="677334" y="2160589"/>
            <a:ext cx="11159066" cy="4291011"/>
          </a:xfrm>
        </p:spPr>
        <p:txBody>
          <a:bodyPr>
            <a:normAutofit/>
          </a:bodyPr>
          <a:lstStyle/>
          <a:p>
            <a:pPr marL="0" indent="0">
              <a:buNone/>
            </a:pPr>
            <a:r>
              <a:rPr lang="en-US" b="1" dirty="0" smtClean="0"/>
              <a:t>STEP ONE: APPLY FOR AFFILIATION ORDER</a:t>
            </a:r>
          </a:p>
          <a:p>
            <a:r>
              <a:rPr lang="en-US" b="1" dirty="0" smtClean="0"/>
              <a:t>S116-119 CCA</a:t>
            </a:r>
            <a:endParaRPr lang="en-US" b="1" dirty="0" smtClean="0"/>
          </a:p>
          <a:p>
            <a:pPr marL="0" indent="0">
              <a:buNone/>
            </a:pPr>
            <a:r>
              <a:rPr lang="en-US" dirty="0" smtClean="0"/>
              <a:t>Commencement is by </a:t>
            </a:r>
          </a:p>
          <a:p>
            <a:pPr marL="514350" indent="-514350">
              <a:buAutoNum type="arabicPeriod"/>
            </a:pPr>
            <a:r>
              <a:rPr lang="en-US" dirty="0" smtClean="0"/>
              <a:t>Complaint</a:t>
            </a:r>
          </a:p>
          <a:p>
            <a:pPr marL="514350" indent="-514350">
              <a:buAutoNum type="arabicPeriod"/>
            </a:pPr>
            <a:r>
              <a:rPr lang="en-US" dirty="0" smtClean="0"/>
              <a:t>Affidavit</a:t>
            </a:r>
          </a:p>
          <a:p>
            <a:pPr marL="514350" indent="-514350">
              <a:buAutoNum type="arabicPeriod"/>
            </a:pPr>
            <a:r>
              <a:rPr lang="en-US" dirty="0" smtClean="0"/>
              <a:t>Summons</a:t>
            </a:r>
          </a:p>
          <a:p>
            <a:pPr marL="0" indent="0">
              <a:buNone/>
            </a:pPr>
            <a:r>
              <a:rPr lang="en-US" b="1" dirty="0" smtClean="0"/>
              <a:t>STEP </a:t>
            </a:r>
            <a:r>
              <a:rPr lang="en-US" b="1" dirty="0" smtClean="0"/>
              <a:t>TWO: APPLY FOR MAINTENANCE</a:t>
            </a:r>
            <a:r>
              <a:rPr lang="en-US" dirty="0" smtClean="0"/>
              <a:t/>
            </a:r>
            <a:br>
              <a:rPr lang="en-US" dirty="0" smtClean="0"/>
            </a:br>
            <a:r>
              <a:rPr lang="en-US" b="1" dirty="0" smtClean="0"/>
              <a:t>see </a:t>
            </a:r>
            <a:r>
              <a:rPr lang="en-US" b="1" dirty="0" smtClean="0"/>
              <a:t>s130CCA</a:t>
            </a:r>
            <a:endParaRPr lang="en-US" b="1" dirty="0"/>
          </a:p>
        </p:txBody>
      </p:sp>
    </p:spTree>
    <p:extLst>
      <p:ext uri="{BB962C8B-B14F-4D97-AF65-F5344CB8AC3E}">
        <p14:creationId xmlns:p14="http://schemas.microsoft.com/office/powerpoint/2010/main" val="30383495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b="1" dirty="0" smtClean="0"/>
              <a:t>TYPES OF MAINTENANCE ORDERS</a:t>
            </a:r>
            <a:endParaRPr lang="en-AU" b="1" dirty="0"/>
          </a:p>
        </p:txBody>
      </p:sp>
      <p:sp>
        <p:nvSpPr>
          <p:cNvPr id="3" name="Content Placeholder 2"/>
          <p:cNvSpPr>
            <a:spLocks noGrp="1"/>
          </p:cNvSpPr>
          <p:nvPr>
            <p:ph idx="1"/>
          </p:nvPr>
        </p:nvSpPr>
        <p:spPr/>
        <p:txBody>
          <a:bodyPr>
            <a:normAutofit/>
          </a:bodyPr>
          <a:lstStyle/>
          <a:p>
            <a:r>
              <a:rPr lang="en-AU" b="1" dirty="0" smtClean="0"/>
              <a:t>Types of Maintenance orders see </a:t>
            </a:r>
            <a:r>
              <a:rPr lang="en-AU" b="1" dirty="0" smtClean="0"/>
              <a:t>s131 &amp; 137(3) </a:t>
            </a:r>
            <a:r>
              <a:rPr lang="en-AU" b="1" dirty="0" smtClean="0"/>
              <a:t>see also s54 MCA</a:t>
            </a:r>
            <a:endParaRPr lang="en-AU" dirty="0" smtClean="0"/>
          </a:p>
          <a:p>
            <a:r>
              <a:rPr lang="en-AU" b="1" dirty="0" smtClean="0"/>
              <a:t>Periodic </a:t>
            </a:r>
            <a:r>
              <a:rPr lang="en-AU" b="1" dirty="0" smtClean="0"/>
              <a:t>payments order: </a:t>
            </a:r>
            <a:r>
              <a:rPr lang="en-AU" dirty="0" smtClean="0"/>
              <a:t>the order may specify the duration of such payments </a:t>
            </a:r>
          </a:p>
          <a:p>
            <a:r>
              <a:rPr lang="en-AU" b="1" dirty="0" smtClean="0"/>
              <a:t>Lump sum orders: </a:t>
            </a:r>
            <a:r>
              <a:rPr lang="en-AU" dirty="0" smtClean="0"/>
              <a:t>this may however be paid in instalments and the court may order that an interest accrues. </a:t>
            </a:r>
          </a:p>
          <a:p>
            <a:r>
              <a:rPr lang="en-AU" b="1" dirty="0" smtClean="0"/>
              <a:t>Secured periodic payments order: </a:t>
            </a:r>
            <a:r>
              <a:rPr lang="en-AU" b="1" dirty="0" smtClean="0"/>
              <a:t>the court may request the party to pay maintenance to give security for such payments to a certain value.</a:t>
            </a:r>
            <a:endParaRPr lang="en-AU" dirty="0" smtClean="0"/>
          </a:p>
          <a:p>
            <a:endParaRPr lang="en-AU" dirty="0" smtClean="0"/>
          </a:p>
          <a:p>
            <a:endParaRPr lang="en-AU" dirty="0"/>
          </a:p>
        </p:txBody>
      </p:sp>
    </p:spTree>
    <p:extLst>
      <p:ext uri="{BB962C8B-B14F-4D97-AF65-F5344CB8AC3E}">
        <p14:creationId xmlns:p14="http://schemas.microsoft.com/office/powerpoint/2010/main" val="36365706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54100" y="139700"/>
            <a:ext cx="8753302" cy="647700"/>
          </a:xfrm>
        </p:spPr>
        <p:txBody>
          <a:bodyPr>
            <a:normAutofit fontScale="90000"/>
          </a:bodyPr>
          <a:lstStyle/>
          <a:p>
            <a:r>
              <a:rPr lang="en-AU" b="1" dirty="0" smtClean="0"/>
              <a:t>Factors to consider see </a:t>
            </a:r>
            <a:r>
              <a:rPr lang="en-AU" b="1" dirty="0" smtClean="0"/>
              <a:t>s134 CCA / </a:t>
            </a:r>
            <a:r>
              <a:rPr lang="en-AU" b="1" dirty="0" smtClean="0"/>
              <a:t>see also s56(3) MCA</a:t>
            </a:r>
            <a:r>
              <a:rPr lang="en-AU" dirty="0" smtClean="0"/>
              <a:t/>
            </a:r>
            <a:br>
              <a:rPr lang="en-AU" dirty="0" smtClean="0"/>
            </a:br>
            <a:endParaRPr lang="en-AU" dirty="0"/>
          </a:p>
        </p:txBody>
      </p:sp>
      <p:sp>
        <p:nvSpPr>
          <p:cNvPr id="3" name="Content Placeholder 2"/>
          <p:cNvSpPr>
            <a:spLocks noGrp="1"/>
          </p:cNvSpPr>
          <p:nvPr>
            <p:ph idx="1"/>
          </p:nvPr>
        </p:nvSpPr>
        <p:spPr>
          <a:xfrm>
            <a:off x="1524000" y="908720"/>
            <a:ext cx="9144000" cy="5949280"/>
          </a:xfrm>
        </p:spPr>
        <p:txBody>
          <a:bodyPr>
            <a:normAutofit/>
          </a:bodyPr>
          <a:lstStyle/>
          <a:p>
            <a:pPr marL="514350" indent="-514350">
              <a:buFont typeface="+mj-lt"/>
              <a:buAutoNum type="arabicPeriod"/>
            </a:pPr>
            <a:r>
              <a:rPr lang="en-AU" dirty="0" smtClean="0"/>
              <a:t>The best interest of the child (see s3) and all relevant circumstances of the case </a:t>
            </a:r>
            <a:r>
              <a:rPr lang="en-AU" dirty="0" smtClean="0"/>
              <a:t>including:</a:t>
            </a:r>
          </a:p>
          <a:p>
            <a:pPr>
              <a:buAutoNum type="alphaLcParenBoth"/>
            </a:pPr>
            <a:r>
              <a:rPr lang="en-US" dirty="0" smtClean="0"/>
              <a:t>the </a:t>
            </a:r>
            <a:r>
              <a:rPr lang="en-US" dirty="0"/>
              <a:t>welfare of the child, including any preliminary expenses, and the financial needs of the child; </a:t>
            </a:r>
            <a:endParaRPr lang="en-US" dirty="0" smtClean="0"/>
          </a:p>
          <a:p>
            <a:pPr>
              <a:buAutoNum type="alphaLcParenBoth"/>
            </a:pPr>
            <a:r>
              <a:rPr lang="en-US" dirty="0" smtClean="0"/>
              <a:t>(</a:t>
            </a:r>
            <a:r>
              <a:rPr lang="en-US" dirty="0"/>
              <a:t>b) the income, earning capacity, property and other financial resources which each interested person has, or is likely to have, in the foreseeable future, including, in the case of earning capacity, any increase in that capacity which it would, in the opinion of the court, be reasonable to expect a person to take steps to acquire</a:t>
            </a:r>
            <a:r>
              <a:rPr lang="en-US" dirty="0" smtClean="0"/>
              <a:t>;</a:t>
            </a:r>
          </a:p>
          <a:p>
            <a:pPr>
              <a:buAutoNum type="alphaLcParenBoth"/>
            </a:pPr>
            <a:r>
              <a:rPr lang="en-US" dirty="0" smtClean="0"/>
              <a:t>(</a:t>
            </a:r>
            <a:r>
              <a:rPr lang="en-US" dirty="0"/>
              <a:t>c) the financial needs, obligations and responsibilities which each interested party has or is likely to have in the foreseeable future; </a:t>
            </a:r>
            <a:endParaRPr lang="en-US" dirty="0" smtClean="0"/>
          </a:p>
          <a:p>
            <a:pPr>
              <a:buAutoNum type="alphaLcParenBoth"/>
            </a:pPr>
            <a:r>
              <a:rPr lang="en-US" dirty="0" smtClean="0"/>
              <a:t>(</a:t>
            </a:r>
            <a:r>
              <a:rPr lang="en-US" dirty="0"/>
              <a:t>d) the age of the child and of each interested party; </a:t>
            </a:r>
            <a:endParaRPr lang="en-US" dirty="0" smtClean="0"/>
          </a:p>
          <a:p>
            <a:pPr>
              <a:buAutoNum type="alphaLcParenBoth"/>
            </a:pPr>
            <a:r>
              <a:rPr lang="en-US" dirty="0" smtClean="0"/>
              <a:t>(</a:t>
            </a:r>
            <a:r>
              <a:rPr lang="en-US" dirty="0"/>
              <a:t>e) any physical or mental health of the child; </a:t>
            </a:r>
            <a:endParaRPr lang="en-US" dirty="0" smtClean="0"/>
          </a:p>
          <a:p>
            <a:pPr>
              <a:buAutoNum type="alphaLcParenBoth"/>
            </a:pPr>
            <a:r>
              <a:rPr lang="en-US" dirty="0" smtClean="0"/>
              <a:t>(</a:t>
            </a:r>
            <a:r>
              <a:rPr lang="en-US" dirty="0"/>
              <a:t>f) the contributions which each person has made or is likely in the foreseeable future to make to the welfare of the </a:t>
            </a:r>
            <a:r>
              <a:rPr lang="en-US" dirty="0" smtClean="0"/>
              <a:t>child including </a:t>
            </a:r>
            <a:r>
              <a:rPr lang="en-US" dirty="0"/>
              <a:t>any contribution made or to be made by caring for the child; and </a:t>
            </a:r>
            <a:endParaRPr lang="en-US" dirty="0" smtClean="0"/>
          </a:p>
          <a:p>
            <a:pPr>
              <a:buAutoNum type="alphaLcParenBoth"/>
            </a:pPr>
            <a:r>
              <a:rPr lang="en-US" dirty="0" smtClean="0"/>
              <a:t>(</a:t>
            </a:r>
            <a:r>
              <a:rPr lang="en-US" dirty="0"/>
              <a:t>g) the manner in which the child’s parents expect the child to be, educated or trained. </a:t>
            </a:r>
            <a:endParaRPr lang="en-AU" dirty="0"/>
          </a:p>
        </p:txBody>
      </p:sp>
    </p:spTree>
    <p:extLst>
      <p:ext uri="{BB962C8B-B14F-4D97-AF65-F5344CB8AC3E}">
        <p14:creationId xmlns:p14="http://schemas.microsoft.com/office/powerpoint/2010/main" val="591933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b="1" dirty="0" smtClean="0"/>
              <a:t>Duration see </a:t>
            </a:r>
            <a:r>
              <a:rPr lang="en-AU" b="1" dirty="0" smtClean="0"/>
              <a:t>s134 &amp; 137(4)&amp; 138 CCA, </a:t>
            </a:r>
            <a:r>
              <a:rPr lang="en-AU" b="1" dirty="0" smtClean="0"/>
              <a:t>SEE ALSO S60 MCA</a:t>
            </a:r>
            <a:r>
              <a:rPr lang="en-AU" dirty="0" smtClean="0"/>
              <a:t/>
            </a:r>
            <a:br>
              <a:rPr lang="en-AU" dirty="0" smtClean="0"/>
            </a:br>
            <a:endParaRPr lang="en-AU" dirty="0"/>
          </a:p>
        </p:txBody>
      </p:sp>
      <p:sp>
        <p:nvSpPr>
          <p:cNvPr id="3" name="Content Placeholder 2"/>
          <p:cNvSpPr>
            <a:spLocks noGrp="1"/>
          </p:cNvSpPr>
          <p:nvPr>
            <p:ph idx="1"/>
          </p:nvPr>
        </p:nvSpPr>
        <p:spPr/>
        <p:txBody>
          <a:bodyPr>
            <a:normAutofit/>
          </a:bodyPr>
          <a:lstStyle/>
          <a:p>
            <a:r>
              <a:rPr lang="en-AU" dirty="0" smtClean="0"/>
              <a:t>The maintenance order shall not be made in favour of a child who has attained the age of </a:t>
            </a:r>
            <a:r>
              <a:rPr lang="en-AU" dirty="0" smtClean="0"/>
              <a:t>19. </a:t>
            </a:r>
            <a:r>
              <a:rPr lang="en-AU" dirty="0" smtClean="0"/>
              <a:t>If periodic payments are made they will seize upon the child turning </a:t>
            </a:r>
            <a:r>
              <a:rPr lang="en-AU" dirty="0" smtClean="0"/>
              <a:t>19 </a:t>
            </a:r>
            <a:r>
              <a:rPr lang="en-AU" dirty="0" smtClean="0"/>
              <a:t>or the death of the child. This is so unless the court considers that the child will be in school or </a:t>
            </a:r>
            <a:r>
              <a:rPr lang="en-AU" dirty="0" smtClean="0"/>
              <a:t>college (in which case the order if made will not exceed the 25</a:t>
            </a:r>
            <a:r>
              <a:rPr lang="en-AU" baseline="30000" dirty="0" smtClean="0"/>
              <a:t>th</a:t>
            </a:r>
            <a:r>
              <a:rPr lang="en-AU" dirty="0" smtClean="0"/>
              <a:t> birthday of the child) </a:t>
            </a:r>
            <a:r>
              <a:rPr lang="en-AU" dirty="0" smtClean="0"/>
              <a:t>or </a:t>
            </a:r>
            <a:r>
              <a:rPr lang="en-AU" dirty="0" smtClean="0"/>
              <a:t>that the child is ill or disabled or that </a:t>
            </a:r>
            <a:r>
              <a:rPr lang="en-AU" dirty="0" smtClean="0"/>
              <a:t>there other special circumstances which justify the making of an order. </a:t>
            </a:r>
          </a:p>
          <a:p>
            <a:endParaRPr lang="en-AU" dirty="0"/>
          </a:p>
        </p:txBody>
      </p:sp>
    </p:spTree>
    <p:extLst>
      <p:ext uri="{BB962C8B-B14F-4D97-AF65-F5344CB8AC3E}">
        <p14:creationId xmlns:p14="http://schemas.microsoft.com/office/powerpoint/2010/main" val="896360591"/>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822</TotalTime>
  <Words>1402</Words>
  <Application>Microsoft Office PowerPoint</Application>
  <PresentationFormat>Widescreen</PresentationFormat>
  <Paragraphs>67</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Trebuchet MS</vt:lpstr>
      <vt:lpstr>Wingdings 3</vt:lpstr>
      <vt:lpstr>Facet</vt:lpstr>
      <vt:lpstr>MAINTENANCE OF CHILDREN</vt:lpstr>
      <vt:lpstr>PARENTS DUTY TO MAINTAIN THE CHILD</vt:lpstr>
      <vt:lpstr>MODE OF COMMENCEMENT</vt:lpstr>
      <vt:lpstr>LAW PROVIDING FOR MAINTENANCE: MARITAL CHILD/CHILD OF THE FAMILY </vt:lpstr>
      <vt:lpstr>Maintenance of step child by step parent: s133 CCA and s56(5) MCA</vt:lpstr>
      <vt:lpstr>NON MARITAL CHILD- AFFILIATED CHILD</vt:lpstr>
      <vt:lpstr>TYPES OF MAINTENANCE ORDERS</vt:lpstr>
      <vt:lpstr>Factors to consider see s134 CCA / see also s56(3) MCA </vt:lpstr>
      <vt:lpstr>Duration see s134 &amp; 137(4)&amp; 138 CCA, SEE ALSO S60 MCA </vt:lpstr>
      <vt:lpstr>VARIATION</vt:lpstr>
      <vt:lpstr>ENFORCEMENT: s157 CCA</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MAINTENANCE OF CHILDREN</dc:title>
  <dc:creator>Exam</dc:creator>
  <cp:lastModifiedBy>Exam</cp:lastModifiedBy>
  <cp:revision>35</cp:revision>
  <dcterms:created xsi:type="dcterms:W3CDTF">2020-10-13T07:41:29Z</dcterms:created>
  <dcterms:modified xsi:type="dcterms:W3CDTF">2022-10-17T08:04:51Z</dcterms:modified>
</cp:coreProperties>
</file>