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64" r:id="rId3"/>
    <p:sldId id="263" r:id="rId4"/>
    <p:sldId id="283" r:id="rId5"/>
    <p:sldId id="258" r:id="rId6"/>
    <p:sldId id="284" r:id="rId7"/>
    <p:sldId id="260" r:id="rId8"/>
    <p:sldId id="259" r:id="rId9"/>
    <p:sldId id="261" r:id="rId10"/>
    <p:sldId id="285" r:id="rId11"/>
    <p:sldId id="265" r:id="rId12"/>
    <p:sldId id="266" r:id="rId13"/>
    <p:sldId id="268" r:id="rId14"/>
    <p:sldId id="257" r:id="rId15"/>
    <p:sldId id="262" r:id="rId16"/>
    <p:sldId id="269" r:id="rId17"/>
    <p:sldId id="270" r:id="rId18"/>
    <p:sldId id="271" r:id="rId19"/>
    <p:sldId id="273" r:id="rId20"/>
    <p:sldId id="274" r:id="rId21"/>
    <p:sldId id="275" r:id="rId22"/>
    <p:sldId id="276" r:id="rId23"/>
    <p:sldId id="277" r:id="rId24"/>
    <p:sldId id="278" r:id="rId25"/>
    <p:sldId id="280" r:id="rId26"/>
    <p:sldId id="279" r:id="rId27"/>
    <p:sldId id="28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2FF01C8-91BF-4AE3-9112-E9CEA017AC1F}" type="datetimeFigureOut">
              <a:rPr lang="en-AU" smtClean="0"/>
              <a:t>3/05/2021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FDBDE0C-CE75-4EC6-9AA7-1A1732D9EC42}" type="slidenum">
              <a:rPr lang="en-AU" smtClean="0"/>
              <a:t>‹#›</a:t>
            </a:fld>
            <a:endParaRPr lang="en-AU"/>
          </a:p>
        </p:txBody>
      </p:sp>
    </p:spTree>
    <p:extLst>
      <p:ext uri="{BB962C8B-B14F-4D97-AF65-F5344CB8AC3E}">
        <p14:creationId xmlns:p14="http://schemas.microsoft.com/office/powerpoint/2010/main" val="4246583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FF01C8-91BF-4AE3-9112-E9CEA017AC1F}" type="datetimeFigureOut">
              <a:rPr lang="en-AU" smtClean="0"/>
              <a:t>3/05/2021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FDBDE0C-CE75-4EC6-9AA7-1A1732D9EC42}" type="slidenum">
              <a:rPr lang="en-AU" smtClean="0"/>
              <a:t>‹#›</a:t>
            </a:fld>
            <a:endParaRPr lang="en-AU"/>
          </a:p>
        </p:txBody>
      </p:sp>
    </p:spTree>
    <p:extLst>
      <p:ext uri="{BB962C8B-B14F-4D97-AF65-F5344CB8AC3E}">
        <p14:creationId xmlns:p14="http://schemas.microsoft.com/office/powerpoint/2010/main" val="3583539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FF01C8-91BF-4AE3-9112-E9CEA017AC1F}" type="datetimeFigureOut">
              <a:rPr lang="en-AU" smtClean="0"/>
              <a:t>3/05/2021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FDBDE0C-CE75-4EC6-9AA7-1A1732D9EC42}" type="slidenum">
              <a:rPr lang="en-AU" smtClean="0"/>
              <a:t>‹#›</a:t>
            </a:fld>
            <a:endParaRPr lang="en-AU"/>
          </a:p>
        </p:txBody>
      </p:sp>
    </p:spTree>
    <p:extLst>
      <p:ext uri="{BB962C8B-B14F-4D97-AF65-F5344CB8AC3E}">
        <p14:creationId xmlns:p14="http://schemas.microsoft.com/office/powerpoint/2010/main" val="2951425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FF01C8-91BF-4AE3-9112-E9CEA017AC1F}" type="datetimeFigureOut">
              <a:rPr lang="en-AU" smtClean="0"/>
              <a:t>3/05/2021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FDBDE0C-CE75-4EC6-9AA7-1A1732D9EC42}" type="slidenum">
              <a:rPr lang="en-AU" smtClean="0"/>
              <a:t>‹#›</a:t>
            </a:fld>
            <a:endParaRPr lang="en-AU"/>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2494191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FF01C8-91BF-4AE3-9112-E9CEA017AC1F}" type="datetimeFigureOut">
              <a:rPr lang="en-AU" smtClean="0"/>
              <a:t>3/05/2021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FDBDE0C-CE75-4EC6-9AA7-1A1732D9EC42}" type="slidenum">
              <a:rPr lang="en-AU" smtClean="0"/>
              <a:t>‹#›</a:t>
            </a:fld>
            <a:endParaRPr lang="en-AU"/>
          </a:p>
        </p:txBody>
      </p:sp>
    </p:spTree>
    <p:extLst>
      <p:ext uri="{BB962C8B-B14F-4D97-AF65-F5344CB8AC3E}">
        <p14:creationId xmlns:p14="http://schemas.microsoft.com/office/powerpoint/2010/main" val="2319274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2FF01C8-91BF-4AE3-9112-E9CEA017AC1F}" type="datetimeFigureOut">
              <a:rPr lang="en-AU" smtClean="0"/>
              <a:t>3/05/2021</a:t>
            </a:fld>
            <a:endParaRPr lang="en-AU"/>
          </a:p>
        </p:txBody>
      </p:sp>
      <p:sp>
        <p:nvSpPr>
          <p:cNvPr id="4"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FDBDE0C-CE75-4EC6-9AA7-1A1732D9EC42}" type="slidenum">
              <a:rPr lang="en-AU" smtClean="0"/>
              <a:t>‹#›</a:t>
            </a:fld>
            <a:endParaRPr lang="en-AU"/>
          </a:p>
        </p:txBody>
      </p:sp>
    </p:spTree>
    <p:extLst>
      <p:ext uri="{BB962C8B-B14F-4D97-AF65-F5344CB8AC3E}">
        <p14:creationId xmlns:p14="http://schemas.microsoft.com/office/powerpoint/2010/main" val="32657059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2FF01C8-91BF-4AE3-9112-E9CEA017AC1F}" type="datetimeFigureOut">
              <a:rPr lang="en-AU" smtClean="0"/>
              <a:t>3/05/2021</a:t>
            </a:fld>
            <a:endParaRPr lang="en-AU"/>
          </a:p>
        </p:txBody>
      </p:sp>
      <p:sp>
        <p:nvSpPr>
          <p:cNvPr id="4"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FDBDE0C-CE75-4EC6-9AA7-1A1732D9EC42}" type="slidenum">
              <a:rPr lang="en-AU" smtClean="0"/>
              <a:t>‹#›</a:t>
            </a:fld>
            <a:endParaRPr lang="en-AU"/>
          </a:p>
        </p:txBody>
      </p:sp>
    </p:spTree>
    <p:extLst>
      <p:ext uri="{BB962C8B-B14F-4D97-AF65-F5344CB8AC3E}">
        <p14:creationId xmlns:p14="http://schemas.microsoft.com/office/powerpoint/2010/main" val="11727546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FF01C8-91BF-4AE3-9112-E9CEA017AC1F}" type="datetimeFigureOut">
              <a:rPr lang="en-AU" smtClean="0"/>
              <a:t>3/05/2021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FDBDE0C-CE75-4EC6-9AA7-1A1732D9EC42}" type="slidenum">
              <a:rPr lang="en-AU" smtClean="0"/>
              <a:t>‹#›</a:t>
            </a:fld>
            <a:endParaRPr lang="en-AU"/>
          </a:p>
        </p:txBody>
      </p:sp>
    </p:spTree>
    <p:extLst>
      <p:ext uri="{BB962C8B-B14F-4D97-AF65-F5344CB8AC3E}">
        <p14:creationId xmlns:p14="http://schemas.microsoft.com/office/powerpoint/2010/main" val="26781828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FF01C8-91BF-4AE3-9112-E9CEA017AC1F}" type="datetimeFigureOut">
              <a:rPr lang="en-AU" smtClean="0"/>
              <a:t>3/05/2021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FDBDE0C-CE75-4EC6-9AA7-1A1732D9EC42}" type="slidenum">
              <a:rPr lang="en-AU" smtClean="0"/>
              <a:t>‹#›</a:t>
            </a:fld>
            <a:endParaRPr lang="en-AU"/>
          </a:p>
        </p:txBody>
      </p:sp>
    </p:spTree>
    <p:extLst>
      <p:ext uri="{BB962C8B-B14F-4D97-AF65-F5344CB8AC3E}">
        <p14:creationId xmlns:p14="http://schemas.microsoft.com/office/powerpoint/2010/main" val="4069902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C2FF01C8-91BF-4AE3-9112-E9CEA017AC1F}" type="datetimeFigureOut">
              <a:rPr lang="en-AU" smtClean="0"/>
              <a:t>3/05/2021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FDBDE0C-CE75-4EC6-9AA7-1A1732D9EC42}" type="slidenum">
              <a:rPr lang="en-AU" smtClean="0"/>
              <a:t>‹#›</a:t>
            </a:fld>
            <a:endParaRPr lang="en-AU"/>
          </a:p>
        </p:txBody>
      </p:sp>
    </p:spTree>
    <p:extLst>
      <p:ext uri="{BB962C8B-B14F-4D97-AF65-F5344CB8AC3E}">
        <p14:creationId xmlns:p14="http://schemas.microsoft.com/office/powerpoint/2010/main" val="1829209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FF01C8-91BF-4AE3-9112-E9CEA017AC1F}" type="datetimeFigureOut">
              <a:rPr lang="en-AU" smtClean="0"/>
              <a:t>3/05/2021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FDBDE0C-CE75-4EC6-9AA7-1A1732D9EC42}" type="slidenum">
              <a:rPr lang="en-AU" smtClean="0"/>
              <a:t>‹#›</a:t>
            </a:fld>
            <a:endParaRPr lang="en-AU"/>
          </a:p>
        </p:txBody>
      </p:sp>
    </p:spTree>
    <p:extLst>
      <p:ext uri="{BB962C8B-B14F-4D97-AF65-F5344CB8AC3E}">
        <p14:creationId xmlns:p14="http://schemas.microsoft.com/office/powerpoint/2010/main" val="3356142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2FF01C8-91BF-4AE3-9112-E9CEA017AC1F}" type="datetimeFigureOut">
              <a:rPr lang="en-AU" smtClean="0"/>
              <a:t>3/05/2021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FDBDE0C-CE75-4EC6-9AA7-1A1732D9EC42}" type="slidenum">
              <a:rPr lang="en-AU" smtClean="0"/>
              <a:t>‹#›</a:t>
            </a:fld>
            <a:endParaRPr lang="en-AU"/>
          </a:p>
        </p:txBody>
      </p:sp>
    </p:spTree>
    <p:extLst>
      <p:ext uri="{BB962C8B-B14F-4D97-AF65-F5344CB8AC3E}">
        <p14:creationId xmlns:p14="http://schemas.microsoft.com/office/powerpoint/2010/main" val="1496708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2FF01C8-91BF-4AE3-9112-E9CEA017AC1F}" type="datetimeFigureOut">
              <a:rPr lang="en-AU" smtClean="0"/>
              <a:t>3/05/2021</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5FDBDE0C-CE75-4EC6-9AA7-1A1732D9EC42}" type="slidenum">
              <a:rPr lang="en-AU" smtClean="0"/>
              <a:t>‹#›</a:t>
            </a:fld>
            <a:endParaRPr lang="en-AU"/>
          </a:p>
        </p:txBody>
      </p:sp>
    </p:spTree>
    <p:extLst>
      <p:ext uri="{BB962C8B-B14F-4D97-AF65-F5344CB8AC3E}">
        <p14:creationId xmlns:p14="http://schemas.microsoft.com/office/powerpoint/2010/main" val="800391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C2FF01C8-91BF-4AE3-9112-E9CEA017AC1F}" type="datetimeFigureOut">
              <a:rPr lang="en-AU" smtClean="0"/>
              <a:t>3/05/2021</a:t>
            </a:fld>
            <a:endParaRPr lang="en-AU"/>
          </a:p>
        </p:txBody>
      </p:sp>
      <p:sp>
        <p:nvSpPr>
          <p:cNvPr id="5" name="Footer Placeholder 3"/>
          <p:cNvSpPr>
            <a:spLocks noGrp="1"/>
          </p:cNvSpPr>
          <p:nvPr>
            <p:ph type="ftr" sz="quarter" idx="11"/>
          </p:nvPr>
        </p:nvSpPr>
        <p:spPr/>
        <p:txBody>
          <a:bodyPr/>
          <a:lstStyle/>
          <a:p>
            <a:endParaRPr lang="en-AU"/>
          </a:p>
        </p:txBody>
      </p:sp>
      <p:sp>
        <p:nvSpPr>
          <p:cNvPr id="6" name="Slide Number Placeholder 4"/>
          <p:cNvSpPr>
            <a:spLocks noGrp="1"/>
          </p:cNvSpPr>
          <p:nvPr>
            <p:ph type="sldNum" sz="quarter" idx="12"/>
          </p:nvPr>
        </p:nvSpPr>
        <p:spPr/>
        <p:txBody>
          <a:bodyPr/>
          <a:lstStyle/>
          <a:p>
            <a:fld id="{5FDBDE0C-CE75-4EC6-9AA7-1A1732D9EC42}" type="slidenum">
              <a:rPr lang="en-AU" smtClean="0"/>
              <a:t>‹#›</a:t>
            </a:fld>
            <a:endParaRPr lang="en-AU"/>
          </a:p>
        </p:txBody>
      </p:sp>
    </p:spTree>
    <p:extLst>
      <p:ext uri="{BB962C8B-B14F-4D97-AF65-F5344CB8AC3E}">
        <p14:creationId xmlns:p14="http://schemas.microsoft.com/office/powerpoint/2010/main" val="2990894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C2FF01C8-91BF-4AE3-9112-E9CEA017AC1F}" type="datetimeFigureOut">
              <a:rPr lang="en-AU" smtClean="0"/>
              <a:t>3/05/2021</a:t>
            </a:fld>
            <a:endParaRPr lang="en-AU"/>
          </a:p>
        </p:txBody>
      </p:sp>
      <p:sp>
        <p:nvSpPr>
          <p:cNvPr id="5" name="Footer Placeholder 2"/>
          <p:cNvSpPr>
            <a:spLocks noGrp="1"/>
          </p:cNvSpPr>
          <p:nvPr>
            <p:ph type="ftr" sz="quarter" idx="11"/>
          </p:nvPr>
        </p:nvSpPr>
        <p:spPr/>
        <p:txBody>
          <a:bodyPr/>
          <a:lstStyle/>
          <a:p>
            <a:endParaRPr lang="en-AU"/>
          </a:p>
        </p:txBody>
      </p:sp>
      <p:sp>
        <p:nvSpPr>
          <p:cNvPr id="6" name="Slide Number Placeholder 3"/>
          <p:cNvSpPr>
            <a:spLocks noGrp="1"/>
          </p:cNvSpPr>
          <p:nvPr>
            <p:ph type="sldNum" sz="quarter" idx="12"/>
          </p:nvPr>
        </p:nvSpPr>
        <p:spPr/>
        <p:txBody>
          <a:bodyPr/>
          <a:lstStyle/>
          <a:p>
            <a:fld id="{5FDBDE0C-CE75-4EC6-9AA7-1A1732D9EC42}" type="slidenum">
              <a:rPr lang="en-AU" smtClean="0"/>
              <a:t>‹#›</a:t>
            </a:fld>
            <a:endParaRPr lang="en-AU"/>
          </a:p>
        </p:txBody>
      </p:sp>
    </p:spTree>
    <p:extLst>
      <p:ext uri="{BB962C8B-B14F-4D97-AF65-F5344CB8AC3E}">
        <p14:creationId xmlns:p14="http://schemas.microsoft.com/office/powerpoint/2010/main" val="4168993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C2FF01C8-91BF-4AE3-9112-E9CEA017AC1F}" type="datetimeFigureOut">
              <a:rPr lang="en-AU" smtClean="0"/>
              <a:t>3/05/2021</a:t>
            </a:fld>
            <a:endParaRPr lang="en-AU"/>
          </a:p>
        </p:txBody>
      </p:sp>
      <p:sp>
        <p:nvSpPr>
          <p:cNvPr id="5" name="Footer Placeholder 5"/>
          <p:cNvSpPr>
            <a:spLocks noGrp="1"/>
          </p:cNvSpPr>
          <p:nvPr>
            <p:ph type="ftr" sz="quarter" idx="11"/>
          </p:nvPr>
        </p:nvSpPr>
        <p:spPr/>
        <p:txBody>
          <a:bodyPr/>
          <a:lstStyle/>
          <a:p>
            <a:endParaRPr lang="en-AU"/>
          </a:p>
        </p:txBody>
      </p:sp>
      <p:sp>
        <p:nvSpPr>
          <p:cNvPr id="6" name="Slide Number Placeholder 6"/>
          <p:cNvSpPr>
            <a:spLocks noGrp="1"/>
          </p:cNvSpPr>
          <p:nvPr>
            <p:ph type="sldNum" sz="quarter" idx="12"/>
          </p:nvPr>
        </p:nvSpPr>
        <p:spPr/>
        <p:txBody>
          <a:bodyPr/>
          <a:lstStyle/>
          <a:p>
            <a:fld id="{5FDBDE0C-CE75-4EC6-9AA7-1A1732D9EC42}" type="slidenum">
              <a:rPr lang="en-AU" smtClean="0"/>
              <a:t>‹#›</a:t>
            </a:fld>
            <a:endParaRPr lang="en-AU"/>
          </a:p>
        </p:txBody>
      </p:sp>
    </p:spTree>
    <p:extLst>
      <p:ext uri="{BB962C8B-B14F-4D97-AF65-F5344CB8AC3E}">
        <p14:creationId xmlns:p14="http://schemas.microsoft.com/office/powerpoint/2010/main" val="1121151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FF01C8-91BF-4AE3-9112-E9CEA017AC1F}" type="datetimeFigureOut">
              <a:rPr lang="en-AU" smtClean="0"/>
              <a:t>3/05/2021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FDBDE0C-CE75-4EC6-9AA7-1A1732D9EC42}" type="slidenum">
              <a:rPr lang="en-AU" smtClean="0"/>
              <a:t>‹#›</a:t>
            </a:fld>
            <a:endParaRPr lang="en-AU"/>
          </a:p>
        </p:txBody>
      </p:sp>
    </p:spTree>
    <p:extLst>
      <p:ext uri="{BB962C8B-B14F-4D97-AF65-F5344CB8AC3E}">
        <p14:creationId xmlns:p14="http://schemas.microsoft.com/office/powerpoint/2010/main" val="2901820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2FF01C8-91BF-4AE3-9112-E9CEA017AC1F}" type="datetimeFigureOut">
              <a:rPr lang="en-AU" smtClean="0"/>
              <a:t>3/05/2021</a:t>
            </a:fld>
            <a:endParaRPr lang="en-AU"/>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AU"/>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5FDBDE0C-CE75-4EC6-9AA7-1A1732D9EC42}" type="slidenum">
              <a:rPr lang="en-AU" smtClean="0"/>
              <a:t>‹#›</a:t>
            </a:fld>
            <a:endParaRPr lang="en-AU"/>
          </a:p>
        </p:txBody>
      </p:sp>
    </p:spTree>
    <p:extLst>
      <p:ext uri="{BB962C8B-B14F-4D97-AF65-F5344CB8AC3E}">
        <p14:creationId xmlns:p14="http://schemas.microsoft.com/office/powerpoint/2010/main" val="2763489543"/>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AU" dirty="0" smtClean="0"/>
              <a:t>Financial and Property on Divorce, nullity and judicial separation.</a:t>
            </a:r>
            <a:endParaRPr lang="en-AU" dirty="0"/>
          </a:p>
        </p:txBody>
      </p:sp>
      <p:sp>
        <p:nvSpPr>
          <p:cNvPr id="3" name="Subtitle 2"/>
          <p:cNvSpPr>
            <a:spLocks noGrp="1"/>
          </p:cNvSpPr>
          <p:nvPr>
            <p:ph type="subTitle" idx="1"/>
          </p:nvPr>
        </p:nvSpPr>
        <p:spPr/>
        <p:txBody>
          <a:bodyPr/>
          <a:lstStyle/>
          <a:p>
            <a:endParaRPr lang="en-A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Variation of orders</a:t>
            </a:r>
            <a:endParaRPr lang="en-US" dirty="0"/>
          </a:p>
        </p:txBody>
      </p:sp>
      <p:sp>
        <p:nvSpPr>
          <p:cNvPr id="3" name="Content Placeholder 2"/>
          <p:cNvSpPr>
            <a:spLocks noGrp="1"/>
          </p:cNvSpPr>
          <p:nvPr>
            <p:ph idx="1"/>
          </p:nvPr>
        </p:nvSpPr>
        <p:spPr/>
        <p:txBody>
          <a:bodyPr>
            <a:normAutofit fontScale="92500" lnSpcReduction="20000"/>
          </a:bodyPr>
          <a:lstStyle/>
          <a:p>
            <a:pPr lvl="0"/>
            <a:r>
              <a:rPr lang="en-AU" b="1" dirty="0"/>
              <a:t>Variation order see s62</a:t>
            </a:r>
            <a:r>
              <a:rPr lang="en-AU" dirty="0"/>
              <a:t>:</a:t>
            </a:r>
            <a:r>
              <a:rPr lang="en-AU" b="1" dirty="0"/>
              <a:t> </a:t>
            </a:r>
            <a:r>
              <a:rPr lang="en-AU" dirty="0"/>
              <a:t>where an order for maintenance has been made, either party may apply for a variation order. For instance in cases where the party to whom maintenance is being paid moves in with another, the court may consider the contribution brought in by the other party see </a:t>
            </a:r>
            <a:r>
              <a:rPr lang="en-AU" b="1" dirty="0"/>
              <a:t>Fleming v Fleming</a:t>
            </a:r>
            <a:r>
              <a:rPr lang="en-AU" dirty="0"/>
              <a:t>: in this case a consent order was made which gave the wife who was cohabiting with a new partner at that time payments of one thousand pounds per month for 4 years. The wife returned to apply for a variation order. The court held that cohabitation could not be treated in the same way as marriage which would automatically bring to an end the periodic payments nonetheless the court should have regard to the cohabitation including its financial consequences and its duration. The wife’s application was refused.</a:t>
            </a:r>
          </a:p>
          <a:p>
            <a:endParaRPr lang="en-US" dirty="0"/>
          </a:p>
        </p:txBody>
      </p:sp>
    </p:spTree>
    <p:extLst>
      <p:ext uri="{BB962C8B-B14F-4D97-AF65-F5344CB8AC3E}">
        <p14:creationId xmlns:p14="http://schemas.microsoft.com/office/powerpoint/2010/main" val="1600527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b="1" dirty="0" smtClean="0"/>
              <a:t/>
            </a:r>
            <a:br>
              <a:rPr lang="en-GB" sz="2800" b="1" dirty="0" smtClean="0"/>
            </a:br>
            <a:r>
              <a:rPr lang="en-GB" sz="2800" b="1" dirty="0" smtClean="0"/>
              <a:t>MAINTENANCE </a:t>
            </a:r>
            <a:r>
              <a:rPr lang="en-GB" sz="2800" b="1" dirty="0"/>
              <a:t>AGREEMENTS BY SPOUSES</a:t>
            </a:r>
            <a:r>
              <a:rPr lang="en-US" sz="2800" dirty="0"/>
              <a:t/>
            </a:r>
            <a:br>
              <a:rPr lang="en-US" sz="2800" dirty="0"/>
            </a:br>
            <a:endParaRPr lang="en-US" sz="2800" dirty="0"/>
          </a:p>
        </p:txBody>
      </p:sp>
      <p:sp>
        <p:nvSpPr>
          <p:cNvPr id="3" name="Content Placeholder 2"/>
          <p:cNvSpPr>
            <a:spLocks noGrp="1"/>
          </p:cNvSpPr>
          <p:nvPr>
            <p:ph idx="1"/>
          </p:nvPr>
        </p:nvSpPr>
        <p:spPr/>
        <p:txBody>
          <a:bodyPr>
            <a:normAutofit fontScale="92500" lnSpcReduction="10000"/>
          </a:bodyPr>
          <a:lstStyle/>
          <a:p>
            <a:pPr algn="just"/>
            <a:r>
              <a:rPr lang="en-GB" dirty="0"/>
              <a:t>There is </a:t>
            </a:r>
            <a:r>
              <a:rPr lang="en-GB" b="1" dirty="0"/>
              <a:t>no provision in the law which stops parties to a marriage from making their own arrangements or agreements upon the legal termination of their relationship. </a:t>
            </a:r>
            <a:endParaRPr lang="en-GB" b="1" dirty="0" smtClean="0"/>
          </a:p>
          <a:p>
            <a:pPr algn="just"/>
            <a:r>
              <a:rPr lang="en-GB" dirty="0" smtClean="0"/>
              <a:t>Parties </a:t>
            </a:r>
            <a:r>
              <a:rPr lang="en-GB" dirty="0"/>
              <a:t>are </a:t>
            </a:r>
            <a:r>
              <a:rPr lang="en-GB" b="1" dirty="0"/>
              <a:t>encouraged to resolve matters for themselves rather than resorting to adversarial litigation that may engender further bitterness and hostility. Mediation is encouraged by the courts. </a:t>
            </a:r>
            <a:endParaRPr lang="en-GB" b="1" dirty="0" smtClean="0"/>
          </a:p>
          <a:p>
            <a:pPr algn="just"/>
            <a:r>
              <a:rPr lang="en-GB" dirty="0" smtClean="0"/>
              <a:t>The </a:t>
            </a:r>
            <a:r>
              <a:rPr lang="en-GB" dirty="0"/>
              <a:t>parties may therefore </a:t>
            </a:r>
            <a:r>
              <a:rPr lang="en-GB" b="1" dirty="0"/>
              <a:t>make private agreements and any provision in such an agreement which restricts the parties’ right to apply to the court for maintenance is void.</a:t>
            </a:r>
            <a:endParaRPr lang="en-US" b="1" dirty="0"/>
          </a:p>
          <a:p>
            <a:pPr algn="just"/>
            <a:r>
              <a:rPr lang="en-US" dirty="0" smtClean="0"/>
              <a:t>See </a:t>
            </a:r>
            <a:r>
              <a:rPr lang="en-US" b="1" dirty="0" smtClean="0"/>
              <a:t>s65</a:t>
            </a:r>
            <a:r>
              <a:rPr lang="en-US" dirty="0" smtClean="0"/>
              <a:t> of the MCA as well as </a:t>
            </a:r>
            <a:r>
              <a:rPr lang="en-US" b="1" dirty="0" smtClean="0"/>
              <a:t>s53</a:t>
            </a:r>
            <a:r>
              <a:rPr lang="en-US" dirty="0" smtClean="0"/>
              <a:t> MCA</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600" b="1" dirty="0" smtClean="0"/>
              <a:t>MAINTENANCE AGREEMENTS BY SPOUSES</a:t>
            </a:r>
            <a:r>
              <a:rPr lang="en-US" sz="3600" dirty="0" smtClean="0"/>
              <a:t/>
            </a:r>
            <a:br>
              <a:rPr lang="en-US" sz="3600" dirty="0" smtClean="0"/>
            </a:br>
            <a:endParaRPr lang="en-US" sz="3600" dirty="0"/>
          </a:p>
        </p:txBody>
      </p:sp>
      <p:sp>
        <p:nvSpPr>
          <p:cNvPr id="3" name="Content Placeholder 2"/>
          <p:cNvSpPr>
            <a:spLocks noGrp="1"/>
          </p:cNvSpPr>
          <p:nvPr>
            <p:ph idx="1"/>
          </p:nvPr>
        </p:nvSpPr>
        <p:spPr/>
        <p:txBody>
          <a:bodyPr>
            <a:normAutofit/>
          </a:bodyPr>
          <a:lstStyle/>
          <a:p>
            <a:pPr algn="just"/>
            <a:r>
              <a:rPr lang="en-GB" b="1" dirty="0"/>
              <a:t>Pre-nuptial Agreements</a:t>
            </a:r>
            <a:endParaRPr lang="en-US" dirty="0"/>
          </a:p>
          <a:p>
            <a:pPr algn="just"/>
            <a:r>
              <a:rPr lang="en-US" dirty="0" smtClean="0"/>
              <a:t>These may be made but the court will not be bound by such agreements see </a:t>
            </a:r>
            <a:r>
              <a:rPr lang="en-US" dirty="0" smtClean="0"/>
              <a:t>s65 </a:t>
            </a:r>
            <a:r>
              <a:rPr lang="en-US" dirty="0" smtClean="0"/>
              <a:t>MCA</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600" b="1" dirty="0" smtClean="0"/>
              <a:t>MAINTENANCE AGREEMENTS BY SPOUSES</a:t>
            </a:r>
            <a:r>
              <a:rPr lang="en-US" sz="3600" dirty="0" smtClean="0"/>
              <a:t/>
            </a:r>
            <a:br>
              <a:rPr lang="en-US" sz="3600" dirty="0" smtClean="0"/>
            </a:br>
            <a:endParaRPr lang="en-US" sz="3600" dirty="0"/>
          </a:p>
        </p:txBody>
      </p:sp>
      <p:sp>
        <p:nvSpPr>
          <p:cNvPr id="3" name="Content Placeholder 2"/>
          <p:cNvSpPr>
            <a:spLocks noGrp="1"/>
          </p:cNvSpPr>
          <p:nvPr>
            <p:ph idx="1"/>
          </p:nvPr>
        </p:nvSpPr>
        <p:spPr/>
        <p:txBody>
          <a:bodyPr>
            <a:normAutofit/>
          </a:bodyPr>
          <a:lstStyle/>
          <a:p>
            <a:pPr algn="just"/>
            <a:r>
              <a:rPr lang="en-GB" b="1" dirty="0"/>
              <a:t>Consent Orders </a:t>
            </a:r>
            <a:endParaRPr lang="en-US" dirty="0"/>
          </a:p>
          <a:p>
            <a:pPr algn="just"/>
            <a:r>
              <a:rPr lang="en-GB" dirty="0"/>
              <a:t>The parties themselves may agree on the sum to be paid and the agreement will be thoroughly scrutinised by the court, and if it is unobjectionable it shall be incorporated in the court order. </a:t>
            </a:r>
            <a:endParaRPr lang="en-GB" dirty="0" smtClean="0"/>
          </a:p>
          <a:p>
            <a:pPr algn="just"/>
            <a:r>
              <a:rPr lang="en-GB" dirty="0" smtClean="0"/>
              <a:t>But </a:t>
            </a:r>
            <a:r>
              <a:rPr lang="en-GB" dirty="0"/>
              <a:t>if the term of the agreement is unjust the court will not embody the agreement in its order.</a:t>
            </a:r>
            <a:endParaRPr lang="en-US" dirty="0"/>
          </a:p>
          <a:p>
            <a:pPr algn="just"/>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MAKING FINANCIAL AND PROPERTY PROVISION: COURTS DISCRETION </a:t>
            </a:r>
            <a:endParaRPr lang="en-AU" dirty="0"/>
          </a:p>
        </p:txBody>
      </p:sp>
      <p:sp>
        <p:nvSpPr>
          <p:cNvPr id="3" name="Content Placeholder 2"/>
          <p:cNvSpPr>
            <a:spLocks noGrp="1"/>
          </p:cNvSpPr>
          <p:nvPr>
            <p:ph idx="1"/>
          </p:nvPr>
        </p:nvSpPr>
        <p:spPr/>
        <p:txBody>
          <a:bodyPr>
            <a:normAutofit fontScale="92500" lnSpcReduction="20000"/>
          </a:bodyPr>
          <a:lstStyle/>
          <a:p>
            <a:r>
              <a:rPr lang="en-AU" dirty="0" smtClean="0"/>
              <a:t>When parties are married and living in harmony, who owns what never comes as a consideration</a:t>
            </a:r>
            <a:r>
              <a:rPr lang="en-AU" dirty="0" smtClean="0"/>
              <a:t>. See </a:t>
            </a:r>
            <a:r>
              <a:rPr lang="en-AU" b="1" dirty="0" err="1" smtClean="0"/>
              <a:t>Chilima</a:t>
            </a:r>
            <a:r>
              <a:rPr lang="en-AU" b="1" dirty="0" smtClean="0"/>
              <a:t> v </a:t>
            </a:r>
            <a:r>
              <a:rPr lang="en-AU" b="1" dirty="0" err="1" smtClean="0"/>
              <a:t>Chilima</a:t>
            </a:r>
            <a:r>
              <a:rPr lang="en-AU" b="1" dirty="0" smtClean="0"/>
              <a:t> </a:t>
            </a:r>
            <a:r>
              <a:rPr lang="en-AU" dirty="0" smtClean="0"/>
              <a:t>Lord Denning defined the task of the courts upon divorce, JS or nullity as following</a:t>
            </a:r>
          </a:p>
          <a:p>
            <a:r>
              <a:rPr lang="en-AU" dirty="0" smtClean="0"/>
              <a:t>‘the court then takes out the pieces and hands them to the two parties, some to one party and some to the other so that each can provide for the future with the pieces allotted to him or to her. The court hands them out without paying any too nice a regard to their legal or equitable rights but simply according to what is the fairest provision for the future for mother, and father and child.’</a:t>
            </a:r>
          </a:p>
          <a:p>
            <a:r>
              <a:rPr lang="en-AU" b="1" dirty="0" smtClean="0"/>
              <a:t> </a:t>
            </a:r>
            <a:r>
              <a:rPr lang="en-AU" dirty="0" smtClean="0"/>
              <a:t>The court will aim at doing justice or rather having a fair outcome as between the parties. The starting point is equality; this may be affected by a number of factors.</a:t>
            </a:r>
          </a:p>
          <a:p>
            <a:endParaRPr lang="en-AU" dirty="0" smtClean="0"/>
          </a:p>
          <a:p>
            <a:endParaRPr lang="en-A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FACTORS THE COURT CONSIDERS IN EXERCISING IT’S DISCRETION</a:t>
            </a:r>
            <a:endParaRPr lang="en-AU" dirty="0"/>
          </a:p>
        </p:txBody>
      </p:sp>
      <p:sp>
        <p:nvSpPr>
          <p:cNvPr id="3" name="Content Placeholder 2"/>
          <p:cNvSpPr>
            <a:spLocks noGrp="1"/>
          </p:cNvSpPr>
          <p:nvPr>
            <p:ph idx="1"/>
          </p:nvPr>
        </p:nvSpPr>
        <p:spPr/>
        <p:txBody>
          <a:bodyPr>
            <a:normAutofit/>
          </a:bodyPr>
          <a:lstStyle/>
          <a:p>
            <a:pPr>
              <a:buNone/>
            </a:pPr>
            <a:r>
              <a:rPr lang="en-AU" b="1" dirty="0" smtClean="0"/>
              <a:t>S56(1) lists factors that the court is to consider in exercising it’s discretion to make property and financial provision. Further guidance is derived from s56 (2) which indicates that the aim (so far as this is just and practicable) of the court must be to place the parties in the same financial position they would have been had the marriage not broken down having regard to the conduct of parties. </a:t>
            </a:r>
          </a:p>
          <a:p>
            <a:pPr>
              <a:buNone/>
            </a:pPr>
            <a:endParaRPr lang="en-A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1600" b="1" dirty="0" smtClean="0"/>
              <a:t>(a) the income, earning capacity and other financial resources which each of the parties to the marriage has or is likely to have in the foreseeable future;</a:t>
            </a:r>
            <a:r>
              <a:rPr lang="en-AU" sz="1600" dirty="0" smtClean="0"/>
              <a:t/>
            </a:r>
            <a:br>
              <a:rPr lang="en-AU" sz="1600" dirty="0" smtClean="0"/>
            </a:br>
            <a:endParaRPr lang="en-AU" sz="1600" dirty="0"/>
          </a:p>
        </p:txBody>
      </p:sp>
      <p:sp>
        <p:nvSpPr>
          <p:cNvPr id="3" name="Content Placeholder 2"/>
          <p:cNvSpPr>
            <a:spLocks noGrp="1"/>
          </p:cNvSpPr>
          <p:nvPr>
            <p:ph idx="1"/>
          </p:nvPr>
        </p:nvSpPr>
        <p:spPr/>
        <p:txBody>
          <a:bodyPr>
            <a:normAutofit fontScale="85000" lnSpcReduction="20000"/>
          </a:bodyPr>
          <a:lstStyle/>
          <a:p>
            <a:r>
              <a:rPr lang="en-AU" dirty="0" smtClean="0"/>
              <a:t>The court must find a way of stretching an income that previously supported one household support 2 households. Here all the parties’ resources are taken into account, including those acquired prior to the marriage and even those acquired after the breakdown of the relationship but prior to the grant of the court order for ancillary relief.</a:t>
            </a:r>
            <a:r>
              <a:rPr lang="en-AU" b="1" dirty="0" smtClean="0"/>
              <a:t> McFarlane v McFarlane (2006) UKHL 24</a:t>
            </a:r>
            <a:endParaRPr lang="en-AU" dirty="0" smtClean="0"/>
          </a:p>
          <a:p>
            <a:r>
              <a:rPr lang="en-AU" dirty="0" smtClean="0"/>
              <a:t> </a:t>
            </a:r>
          </a:p>
          <a:p>
            <a:r>
              <a:rPr lang="en-AU" dirty="0" smtClean="0"/>
              <a:t>In the case of </a:t>
            </a:r>
            <a:r>
              <a:rPr lang="en-AU" b="1" dirty="0" err="1" smtClean="0"/>
              <a:t>Schuller</a:t>
            </a:r>
            <a:r>
              <a:rPr lang="en-AU" b="1" dirty="0" smtClean="0"/>
              <a:t> v </a:t>
            </a:r>
            <a:r>
              <a:rPr lang="en-AU" b="1" dirty="0" err="1" smtClean="0"/>
              <a:t>Schuller</a:t>
            </a:r>
            <a:r>
              <a:rPr lang="en-AU" b="1" dirty="0" smtClean="0"/>
              <a:t> (1990)</a:t>
            </a:r>
            <a:r>
              <a:rPr lang="en-AU" dirty="0" smtClean="0"/>
              <a:t> here the court held that the word ‘resources’ included inheritance. The husband and wife in this case separated after 20 years of marriage but delayed their divorce for 12 years. After separation the wife went to work for an old friend as housekeeper. The employer purchased a flat in their joint names. When he died the wife inherited her employer’s share of the flat. The court refused the wife’s argument that her inheritance should be excluded from the parties assets.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000" b="1" dirty="0" smtClean="0"/>
              <a:t>(a) the income, earning capacity and other financial resources which each of the parties to the marriage has or is likely to have in the foreseeable future;</a:t>
            </a:r>
            <a:endParaRPr lang="en-AU" sz="2000" dirty="0"/>
          </a:p>
        </p:txBody>
      </p:sp>
      <p:sp>
        <p:nvSpPr>
          <p:cNvPr id="3" name="Content Placeholder 2"/>
          <p:cNvSpPr>
            <a:spLocks noGrp="1"/>
          </p:cNvSpPr>
          <p:nvPr>
            <p:ph idx="1"/>
          </p:nvPr>
        </p:nvSpPr>
        <p:spPr/>
        <p:txBody>
          <a:bodyPr>
            <a:normAutofit lnSpcReduction="10000"/>
          </a:bodyPr>
          <a:lstStyle/>
          <a:p>
            <a:r>
              <a:rPr lang="en-AU" dirty="0" smtClean="0"/>
              <a:t>Income would also extend to include damages obtained in the case of </a:t>
            </a:r>
            <a:r>
              <a:rPr lang="en-AU" b="1" dirty="0" smtClean="0"/>
              <a:t>C v C (1995) 2 FLR 571</a:t>
            </a:r>
            <a:endParaRPr lang="en-AU" dirty="0" smtClean="0"/>
          </a:p>
          <a:p>
            <a:r>
              <a:rPr lang="en-AU" dirty="0" smtClean="0"/>
              <a:t>In </a:t>
            </a:r>
            <a:r>
              <a:rPr lang="en-AU" b="1" dirty="0" err="1" smtClean="0"/>
              <a:t>Daubney</a:t>
            </a:r>
            <a:r>
              <a:rPr lang="en-AU" b="1" dirty="0" smtClean="0"/>
              <a:t> v </a:t>
            </a:r>
            <a:r>
              <a:rPr lang="en-AU" b="1" dirty="0" err="1" smtClean="0"/>
              <a:t>Daubney</a:t>
            </a:r>
            <a:r>
              <a:rPr lang="en-AU" dirty="0" smtClean="0"/>
              <a:t> the court held that damages for pain and suffering and for loss of amenity are resources to be taken into account.</a:t>
            </a:r>
          </a:p>
          <a:p>
            <a:r>
              <a:rPr lang="en-AU" dirty="0" smtClean="0"/>
              <a:t>The court in the case of </a:t>
            </a:r>
            <a:r>
              <a:rPr lang="en-AU" b="1" dirty="0" smtClean="0"/>
              <a:t>X v X( Y and Z intervening) (2000)</a:t>
            </a:r>
            <a:r>
              <a:rPr lang="en-AU" dirty="0" smtClean="0"/>
              <a:t> took into consideration that the wife came from a wealthy family although having no financial resources of her own and ordered her to pay 500,000 pounds from funds promised to her by her brother. Thus even where the money is in the possession of a third party the court will consider this were the funds are readily available. </a:t>
            </a:r>
          </a:p>
          <a:p>
            <a:endParaRPr lang="en-A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000" b="1" dirty="0" smtClean="0"/>
              <a:t>(a) the income, earning capacity and other financial resources which each of the parties to the marriage has or is likely to have in the foreseeable future;</a:t>
            </a:r>
            <a:endParaRPr lang="en-AU" sz="2000" dirty="0"/>
          </a:p>
        </p:txBody>
      </p:sp>
      <p:sp>
        <p:nvSpPr>
          <p:cNvPr id="3" name="Content Placeholder 2"/>
          <p:cNvSpPr>
            <a:spLocks noGrp="1"/>
          </p:cNvSpPr>
          <p:nvPr>
            <p:ph idx="1"/>
          </p:nvPr>
        </p:nvSpPr>
        <p:spPr/>
        <p:txBody>
          <a:bodyPr>
            <a:normAutofit fontScale="70000" lnSpcReduction="20000"/>
          </a:bodyPr>
          <a:lstStyle/>
          <a:p>
            <a:r>
              <a:rPr lang="en-AU" dirty="0" smtClean="0"/>
              <a:t>The court may also take into consideration </a:t>
            </a:r>
            <a:r>
              <a:rPr lang="en-AU" b="1" dirty="0" smtClean="0"/>
              <a:t>a potential  increase</a:t>
            </a:r>
            <a:r>
              <a:rPr lang="en-AU" dirty="0" smtClean="0"/>
              <a:t> in the earning capacity of either spouse;</a:t>
            </a:r>
          </a:p>
          <a:p>
            <a:r>
              <a:rPr lang="en-AU" b="1" dirty="0" smtClean="0"/>
              <a:t>Hardy v Hardy:</a:t>
            </a:r>
            <a:r>
              <a:rPr lang="en-AU" dirty="0" smtClean="0"/>
              <a:t> the court took into consideration the husband’s potential increase in salary when making a grant to the wife. The husband worked for his wealthy father for a low salary which could not support the high standard of living he enjoyed. The court held that the husband could be expected to earn substantially more by working for an independent employer and took this into account in its award to the wife.</a:t>
            </a:r>
          </a:p>
          <a:p>
            <a:r>
              <a:rPr lang="en-AU" dirty="0" smtClean="0"/>
              <a:t>In </a:t>
            </a:r>
            <a:r>
              <a:rPr lang="en-AU" b="1" dirty="0" smtClean="0"/>
              <a:t>A v A (Financial Provision) 1998</a:t>
            </a:r>
            <a:r>
              <a:rPr lang="en-AU" dirty="0" smtClean="0"/>
              <a:t> in this case the court awarded the wife 4.4 million pounds lamp sum, the husband had assets worth 200 million pounds and an annual income of 1 million. She took care of the son whom he adored. The man was aged 64. The court stated ‘her role as mother to the husband’s most treasured success, the son would survive the marriage, continuing until she was over 50 years old.’ It would not be reasonable therefore to expect her to seek full time employment and increase her income unless she chose to do so. </a:t>
            </a:r>
          </a:p>
          <a:p>
            <a:r>
              <a:rPr lang="en-AU" b="1" dirty="0" smtClean="0"/>
              <a:t>In MH v MH</a:t>
            </a:r>
            <a:r>
              <a:rPr lang="en-AU" dirty="0" smtClean="0"/>
              <a:t>: the court took into consideration the amount which the man that the wife was cohabiting could earn and thereby accordingly reduced her periodic payments.</a:t>
            </a:r>
          </a:p>
          <a:p>
            <a:r>
              <a:rPr lang="en-AU" dirty="0" smtClean="0"/>
              <a:t> </a:t>
            </a:r>
          </a:p>
          <a:p>
            <a:endParaRPr lang="en-A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sz="2000" b="1" dirty="0" smtClean="0"/>
              <a:t> (b) the financial needs, obligations and responsibilities which each of the parties to the marriage has or is likely to have in the foreseeable future;</a:t>
            </a:r>
            <a:r>
              <a:rPr lang="en-AU" dirty="0" smtClean="0"/>
              <a:t/>
            </a:r>
            <a:br>
              <a:rPr lang="en-AU" dirty="0" smtClean="0"/>
            </a:br>
            <a:endParaRPr lang="en-AU" dirty="0"/>
          </a:p>
        </p:txBody>
      </p:sp>
      <p:sp>
        <p:nvSpPr>
          <p:cNvPr id="3" name="Content Placeholder 2"/>
          <p:cNvSpPr>
            <a:spLocks noGrp="1"/>
          </p:cNvSpPr>
          <p:nvPr>
            <p:ph idx="1"/>
          </p:nvPr>
        </p:nvSpPr>
        <p:spPr>
          <a:xfrm>
            <a:off x="0" y="1447800"/>
            <a:ext cx="9144000" cy="5410200"/>
          </a:xfrm>
        </p:spPr>
        <p:txBody>
          <a:bodyPr>
            <a:normAutofit fontScale="70000" lnSpcReduction="20000"/>
          </a:bodyPr>
          <a:lstStyle/>
          <a:p>
            <a:r>
              <a:rPr lang="en-AU" dirty="0" smtClean="0"/>
              <a:t>The needs of the parties is normally the overwhelming factor in determining the amount of any order. Where the resources are insufficient to meet needs one party may be forced to compromise and accept a lesser order.</a:t>
            </a:r>
          </a:p>
          <a:p>
            <a:r>
              <a:rPr lang="en-AU" b="1" dirty="0" err="1" smtClean="0"/>
              <a:t>Piglowski</a:t>
            </a:r>
            <a:r>
              <a:rPr lang="en-AU" b="1" dirty="0" smtClean="0"/>
              <a:t> v </a:t>
            </a:r>
            <a:r>
              <a:rPr lang="en-AU" b="1" dirty="0" err="1" smtClean="0"/>
              <a:t>Piglowski</a:t>
            </a:r>
            <a:r>
              <a:rPr lang="en-AU" dirty="0" smtClean="0"/>
              <a:t>: in this case the husband and wife were Polish. On divorce the husband returned to Poland and remarried. The wife wished to remain in the matrimonial home worth 100,000 pounds the husband wanted it sold and to be given half of the total assets worth 127,400 pounds in order to buy a property for himself and his new wife in England. The wife was granted her wish on condition that she allowed the husband to have 30 per cent of the total assets which would not be sufficient to satisfy the husband’s needs. </a:t>
            </a:r>
          </a:p>
          <a:p>
            <a:r>
              <a:rPr lang="en-AU" dirty="0" smtClean="0"/>
              <a:t>The HL considered the wife’s major financial contribution to the family by working as a cleaner in order to pay for household expenses and school fees. She had also taken care of the home and the two children of the marriage and was continuing to do so. The husband was free to go wherever he wished but not at the expense of putting the wife out of her home. Thirty percent of the assets represented fair compensation to the husband even if insufficient for his needs. </a:t>
            </a:r>
          </a:p>
          <a:p>
            <a:r>
              <a:rPr lang="en-AU" dirty="0" smtClean="0"/>
              <a:t>Obligations and responsibilities will also include those related to the creation of a new family see </a:t>
            </a:r>
            <a:r>
              <a:rPr lang="en-AU" b="1" dirty="0" smtClean="0"/>
              <a:t>Slater v Slater: </a:t>
            </a:r>
            <a:r>
              <a:rPr lang="en-AU" dirty="0" smtClean="0"/>
              <a:t>in this case the husband remarried and lived with his second wife in a house in the country in Kent. They had significant expenses for cars and petrol to allow them to work in London. The wife lived with the three children of the marriage. The court accepted that it was the husbands choice to live in the country. His excess of expenditure was brought about by his extravagant and unreasonable expenditure on petrol and car maintenance. The court was not prepared to take them into account as essential items expenditure in determining the amount of the wife’s award.</a:t>
            </a:r>
          </a:p>
          <a:p>
            <a:r>
              <a:rPr lang="en-AU" dirty="0" smtClean="0"/>
              <a:t> </a:t>
            </a:r>
          </a:p>
          <a:p>
            <a:endParaRPr lang="en-A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STRUCTURE OF LECTURE</a:t>
            </a:r>
            <a:endParaRPr lang="en-AU" dirty="0"/>
          </a:p>
        </p:txBody>
      </p:sp>
      <p:sp>
        <p:nvSpPr>
          <p:cNvPr id="3" name="Content Placeholder 2"/>
          <p:cNvSpPr>
            <a:spLocks noGrp="1"/>
          </p:cNvSpPr>
          <p:nvPr>
            <p:ph idx="1"/>
          </p:nvPr>
        </p:nvSpPr>
        <p:spPr/>
        <p:txBody>
          <a:bodyPr/>
          <a:lstStyle/>
          <a:p>
            <a:pPr marL="514350" indent="-514350">
              <a:buAutoNum type="arabicPeriod"/>
            </a:pPr>
            <a:r>
              <a:rPr lang="en-AU" dirty="0" smtClean="0"/>
              <a:t>Types of </a:t>
            </a:r>
            <a:r>
              <a:rPr lang="en-AU" dirty="0" smtClean="0"/>
              <a:t>(a) interim reliefs and (b) ancillary </a:t>
            </a:r>
            <a:r>
              <a:rPr lang="en-AU" dirty="0" smtClean="0"/>
              <a:t>reliefs one may claim</a:t>
            </a:r>
          </a:p>
          <a:p>
            <a:pPr marL="514350" indent="-514350">
              <a:buAutoNum type="arabicPeriod"/>
            </a:pPr>
            <a:r>
              <a:rPr lang="en-AU" dirty="0" smtClean="0"/>
              <a:t>Factors the court is to consider when making financial and property provisions.</a:t>
            </a:r>
            <a:endParaRPr lang="en-A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AU" sz="2400" b="1" dirty="0" smtClean="0"/>
              <a:t>(c) the standard of living enjoyed by the family before the breakdown  of the marriage;</a:t>
            </a:r>
            <a:r>
              <a:rPr lang="en-AU" sz="2400" dirty="0" smtClean="0"/>
              <a:t/>
            </a:r>
            <a:br>
              <a:rPr lang="en-AU" sz="2400" dirty="0" smtClean="0"/>
            </a:br>
            <a:endParaRPr lang="en-AU" sz="2400" dirty="0"/>
          </a:p>
        </p:txBody>
      </p:sp>
      <p:sp>
        <p:nvSpPr>
          <p:cNvPr id="3" name="Content Placeholder 2"/>
          <p:cNvSpPr>
            <a:spLocks noGrp="1"/>
          </p:cNvSpPr>
          <p:nvPr>
            <p:ph idx="1"/>
          </p:nvPr>
        </p:nvSpPr>
        <p:spPr>
          <a:xfrm>
            <a:off x="0" y="1268760"/>
            <a:ext cx="9144000" cy="5589240"/>
          </a:xfrm>
        </p:spPr>
        <p:txBody>
          <a:bodyPr>
            <a:normAutofit/>
          </a:bodyPr>
          <a:lstStyle/>
          <a:p>
            <a:r>
              <a:rPr lang="en-AU" dirty="0" smtClean="0"/>
              <a:t>Where the resources are enough (not wealthy) this factor will not be considered, the courts will award what is reasonable in the circumstances. This is only considered where the resources are sufficient. </a:t>
            </a:r>
          </a:p>
          <a:p>
            <a:r>
              <a:rPr lang="en-AU" dirty="0" smtClean="0"/>
              <a:t>Here the court will consider not if the resources are sufficient for an ordinary person but rather whether they are sufficient to accommodate the spouse’s standard of living. </a:t>
            </a:r>
          </a:p>
          <a:p>
            <a:r>
              <a:rPr lang="en-AU" b="1" dirty="0" smtClean="0"/>
              <a:t>See F v F (Ancillary Relief: Substantial Assets) (1995)</a:t>
            </a:r>
            <a:endParaRPr lang="en-AU" dirty="0" smtClean="0"/>
          </a:p>
          <a:p>
            <a:r>
              <a:rPr lang="en-AU" dirty="0" smtClean="0"/>
              <a:t>The wife in this case was judged to need inter alia a home worth 1.9 million; 300,000 to purchase a London flat, a chalet in Switzerland in which she would have a life interest, 685,000 to furnish the properties as well as 5 million maintenance. However the 4,000 pounds for the Labrador was rejected stating that ‘on a dog’s point of view there is not a lot of difference in being owned by a very right family or simply a comfortably off family and I find it hard to see how a dog can cost much as 4,000 per year.’</a:t>
            </a:r>
          </a:p>
          <a:p>
            <a:endParaRPr lang="en-A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AU" sz="2400" b="1" dirty="0" smtClean="0"/>
              <a:t>(d) the age of each party to the marriage and the duration of the marriage.</a:t>
            </a:r>
            <a:r>
              <a:rPr lang="en-AU" sz="2400" dirty="0" smtClean="0"/>
              <a:t/>
            </a:r>
            <a:br>
              <a:rPr lang="en-AU" sz="2400" dirty="0" smtClean="0"/>
            </a:br>
            <a:endParaRPr lang="en-AU" sz="2400" dirty="0"/>
          </a:p>
        </p:txBody>
      </p:sp>
      <p:sp>
        <p:nvSpPr>
          <p:cNvPr id="3" name="Content Placeholder 2"/>
          <p:cNvSpPr>
            <a:spLocks noGrp="1"/>
          </p:cNvSpPr>
          <p:nvPr>
            <p:ph idx="1"/>
          </p:nvPr>
        </p:nvSpPr>
        <p:spPr/>
        <p:txBody>
          <a:bodyPr>
            <a:normAutofit fontScale="85000" lnSpcReduction="20000"/>
          </a:bodyPr>
          <a:lstStyle/>
          <a:p>
            <a:r>
              <a:rPr lang="en-AU" dirty="0" smtClean="0"/>
              <a:t>Where the marriage is for a short duration then the spouse will be awarded a small sum of money to enable her to adjust to her new way of life unless the circumstances are exceptional</a:t>
            </a:r>
          </a:p>
          <a:p>
            <a:r>
              <a:rPr lang="en-AU" dirty="0" smtClean="0"/>
              <a:t>In </a:t>
            </a:r>
            <a:r>
              <a:rPr lang="en-AU" b="1" dirty="0" smtClean="0"/>
              <a:t>C v C (Financial Relief: Short Marriage) (1997) </a:t>
            </a:r>
            <a:r>
              <a:rPr lang="en-AU" dirty="0" smtClean="0"/>
              <a:t>the court held that exceptional circumstances were illustrate on the fact. The wife was a prostitute when her husband met her, she endured a lot during their short marriage (9 months), they had a child, he often harassed her, she had low self esteem, dyslexia, a nervous break down, a sick child etc. The court held that a woman like her needed to look good (expensive clothes and makeup) to build her self esteem as she was fragile. </a:t>
            </a:r>
          </a:p>
          <a:p>
            <a:r>
              <a:rPr lang="en-AU" b="1" dirty="0" smtClean="0"/>
              <a:t>Miller v Miller</a:t>
            </a:r>
            <a:r>
              <a:rPr lang="en-AU" dirty="0" smtClean="0"/>
              <a:t> (2005) also had exceptional circumstances, notwithstanding the short marriage of three years, she was awarded 5 million. The court looked at inter alia the husbands conduct i.e. in leaving her for another woman when she was unable to conceive after a miscarriage. </a:t>
            </a:r>
          </a:p>
          <a:p>
            <a:endParaRPr lang="en-A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000" b="1" dirty="0" smtClean="0"/>
              <a:t>(e) Any physical or mental disability of either of the parties to the marriage;</a:t>
            </a:r>
            <a:r>
              <a:rPr lang="en-AU" sz="2000" dirty="0" smtClean="0"/>
              <a:t/>
            </a:r>
            <a:br>
              <a:rPr lang="en-AU" sz="2000" dirty="0" smtClean="0"/>
            </a:br>
            <a:endParaRPr lang="en-AU" sz="2000" dirty="0"/>
          </a:p>
        </p:txBody>
      </p:sp>
      <p:sp>
        <p:nvSpPr>
          <p:cNvPr id="3" name="Content Placeholder 2"/>
          <p:cNvSpPr>
            <a:spLocks noGrp="1"/>
          </p:cNvSpPr>
          <p:nvPr>
            <p:ph idx="1"/>
          </p:nvPr>
        </p:nvSpPr>
        <p:spPr/>
        <p:txBody>
          <a:bodyPr>
            <a:normAutofit/>
          </a:bodyPr>
          <a:lstStyle/>
          <a:p>
            <a:r>
              <a:rPr lang="en-AU" dirty="0" smtClean="0"/>
              <a:t>This is connected with the needs. In the case of </a:t>
            </a:r>
            <a:r>
              <a:rPr lang="en-AU" b="1" dirty="0" smtClean="0"/>
              <a:t>Seaton v Seaton</a:t>
            </a:r>
            <a:r>
              <a:rPr lang="en-AU" dirty="0" smtClean="0"/>
              <a:t> the court held that the husband (had a stroke due to excessive drinking). He was being taken care of by his parents. The court found that ‘the husband’s needs were very limited because of his illness; to make any order for the wife to contribute to his care would not enhance his life. His basic needs were already reasonably satisfied. It dismissed the husband’s application for periodical payments and ordered a clean break settlement. </a:t>
            </a:r>
          </a:p>
          <a:p>
            <a:r>
              <a:rPr lang="en-AU" dirty="0" smtClean="0"/>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19256" cy="1417638"/>
          </a:xfrm>
        </p:spPr>
        <p:txBody>
          <a:bodyPr>
            <a:noAutofit/>
          </a:bodyPr>
          <a:lstStyle/>
          <a:p>
            <a:r>
              <a:rPr lang="en-AU" sz="2000" b="1" dirty="0" smtClean="0"/>
              <a:t>(f) The contributions made by each of the parties to the welfare of the family, including any contribution made by looking after the home or caring for the family;</a:t>
            </a:r>
            <a:r>
              <a:rPr lang="en-AU" sz="2000" dirty="0" smtClean="0"/>
              <a:t/>
            </a:r>
            <a:br>
              <a:rPr lang="en-AU" sz="2000" dirty="0" smtClean="0"/>
            </a:br>
            <a:endParaRPr lang="en-AU" sz="2000" dirty="0"/>
          </a:p>
        </p:txBody>
      </p:sp>
      <p:sp>
        <p:nvSpPr>
          <p:cNvPr id="3" name="Content Placeholder 2"/>
          <p:cNvSpPr>
            <a:spLocks noGrp="1"/>
          </p:cNvSpPr>
          <p:nvPr>
            <p:ph idx="1"/>
          </p:nvPr>
        </p:nvSpPr>
        <p:spPr/>
        <p:txBody>
          <a:bodyPr>
            <a:normAutofit/>
          </a:bodyPr>
          <a:lstStyle/>
          <a:p>
            <a:r>
              <a:rPr lang="en-AU" dirty="0" smtClean="0"/>
              <a:t>By contributions this includes not only the person that is the bread winner i.e. financial contributions but also includes taking care of the home and children. This consideration will normally apply for wealthy people, where the needs have been met and there is residual left. See Lambert v Lambert (2003)</a:t>
            </a:r>
          </a:p>
          <a:p>
            <a:r>
              <a:rPr lang="en-AU" dirty="0" smtClean="0"/>
              <a:t>Cowan v Cowan (2001)</a:t>
            </a:r>
          </a:p>
          <a:p>
            <a:endParaRPr lang="en-AU"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AU" sz="1600" dirty="0" smtClean="0"/>
              <a:t/>
            </a:r>
            <a:br>
              <a:rPr lang="en-AU" sz="1600" dirty="0" smtClean="0"/>
            </a:br>
            <a:r>
              <a:rPr lang="en-AU" sz="1600" b="1" dirty="0" smtClean="0"/>
              <a:t> </a:t>
            </a:r>
            <a:r>
              <a:rPr lang="en-AU" sz="1600" dirty="0" smtClean="0"/>
              <a:t/>
            </a:r>
            <a:br>
              <a:rPr lang="en-AU" sz="1600" dirty="0" smtClean="0"/>
            </a:br>
            <a:r>
              <a:rPr lang="en-AU" sz="1600" b="1" dirty="0" smtClean="0"/>
              <a:t> (g) In the case of proceedings for divorce or nullity of marriage, the value to either of the parties to the marriage of any benefit, such as a pension, which as a result of the dissolution or annulment of the marriage, that party will lose the chance of acquiring.</a:t>
            </a:r>
            <a:endParaRPr lang="en-AU" sz="1600" dirty="0"/>
          </a:p>
        </p:txBody>
      </p:sp>
      <p:sp>
        <p:nvSpPr>
          <p:cNvPr id="3" name="Content Placeholder 2"/>
          <p:cNvSpPr>
            <a:spLocks noGrp="1"/>
          </p:cNvSpPr>
          <p:nvPr>
            <p:ph idx="1"/>
          </p:nvPr>
        </p:nvSpPr>
        <p:spPr/>
        <p:txBody>
          <a:bodyPr/>
          <a:lstStyle/>
          <a:p>
            <a:r>
              <a:rPr lang="en-GB" dirty="0" smtClean="0"/>
              <a:t>The </a:t>
            </a:r>
            <a:r>
              <a:rPr lang="en-GB" b="1" dirty="0" smtClean="0"/>
              <a:t>court may order a pension fund manager to divert payments from the pensioner’s retirement pension to be paid over to the other spouse. </a:t>
            </a:r>
            <a:endParaRPr lang="en-US" b="1" dirty="0" smtClean="0"/>
          </a:p>
          <a:p>
            <a:endParaRPr lang="en-A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000" b="1" dirty="0" smtClean="0"/>
              <a:t>Conduct: to what extent does the party’s conduct affect distribution?</a:t>
            </a:r>
            <a:r>
              <a:rPr lang="en-AU" sz="2000" dirty="0" smtClean="0"/>
              <a:t/>
            </a:r>
            <a:br>
              <a:rPr lang="en-AU" sz="2000" dirty="0" smtClean="0"/>
            </a:br>
            <a:endParaRPr lang="en-AU" sz="2000" dirty="0"/>
          </a:p>
        </p:txBody>
      </p:sp>
      <p:sp>
        <p:nvSpPr>
          <p:cNvPr id="3" name="Content Placeholder 2"/>
          <p:cNvSpPr>
            <a:spLocks noGrp="1"/>
          </p:cNvSpPr>
          <p:nvPr>
            <p:ph idx="1"/>
          </p:nvPr>
        </p:nvSpPr>
        <p:spPr/>
        <p:txBody>
          <a:bodyPr>
            <a:normAutofit fontScale="62500" lnSpcReduction="20000"/>
          </a:bodyPr>
          <a:lstStyle/>
          <a:p>
            <a:r>
              <a:rPr lang="en-AU" b="1" dirty="0" smtClean="0"/>
              <a:t> </a:t>
            </a:r>
            <a:endParaRPr lang="en-AU" dirty="0" smtClean="0"/>
          </a:p>
          <a:p>
            <a:r>
              <a:rPr lang="en-AU" b="1" dirty="0" smtClean="0"/>
              <a:t>J v S-T (formerly J) (Transsexual: Ancillary Relief) (1997) </a:t>
            </a:r>
            <a:r>
              <a:rPr lang="en-AU" dirty="0" smtClean="0"/>
              <a:t>in this case a woman was married to a transsexual (female to male) who had not gotten a sex change. He used a sexual prosthesis which he kept under the bed and for 14 years he backed out of the shower. The husband was denied any financial relief because of his supposed deception.</a:t>
            </a:r>
          </a:p>
          <a:p>
            <a:r>
              <a:rPr lang="en-AU" b="1" dirty="0" err="1" smtClean="0"/>
              <a:t>Kyte</a:t>
            </a:r>
            <a:r>
              <a:rPr lang="en-AU" b="1" dirty="0" smtClean="0"/>
              <a:t> v </a:t>
            </a:r>
            <a:r>
              <a:rPr lang="en-AU" b="1" dirty="0" err="1" smtClean="0"/>
              <a:t>Kyte</a:t>
            </a:r>
            <a:r>
              <a:rPr lang="en-AU" b="1" dirty="0" smtClean="0"/>
              <a:t>: </a:t>
            </a:r>
            <a:r>
              <a:rPr lang="en-AU" dirty="0" smtClean="0"/>
              <a:t>A wife’s lump sum was reduced. In this case the husband suffered from depression and was suicidal. At first she attempted to rescue him later after meeting a new lover she changed her mind and decided to accede to her husband’s demands to help him die. She took alcohol and drugs to him and when she learned of his failure to die, telephone him and said, ‘I knew you had no guts’. </a:t>
            </a:r>
          </a:p>
          <a:p>
            <a:r>
              <a:rPr lang="en-AU" dirty="0" smtClean="0"/>
              <a:t>Other conduct considered:</a:t>
            </a:r>
          </a:p>
          <a:p>
            <a:pPr lvl="0"/>
            <a:r>
              <a:rPr lang="en-AU" dirty="0" smtClean="0"/>
              <a:t>Reckless gambling</a:t>
            </a:r>
          </a:p>
          <a:p>
            <a:pPr lvl="0"/>
            <a:r>
              <a:rPr lang="en-AU" dirty="0" smtClean="0"/>
              <a:t>Misbehaving during the proceedings</a:t>
            </a:r>
          </a:p>
          <a:p>
            <a:pPr lvl="0"/>
            <a:r>
              <a:rPr lang="en-AU" dirty="0" smtClean="0"/>
              <a:t>Financial mismanagement</a:t>
            </a:r>
          </a:p>
          <a:p>
            <a:pPr lvl="0"/>
            <a:r>
              <a:rPr lang="en-AU" dirty="0" smtClean="0"/>
              <a:t>Violence towards the spouse </a:t>
            </a:r>
            <a:r>
              <a:rPr lang="en-AU" b="1" dirty="0" smtClean="0"/>
              <a:t>H v H(1994) 2 FLR 801 </a:t>
            </a:r>
            <a:r>
              <a:rPr lang="en-AU" dirty="0" smtClean="0"/>
              <a:t>(court ordered a lump sum payment to be paid to wife upon sale of the matrimonial home, due to the husbands violence it was undesirable to permit periodical payments)</a:t>
            </a:r>
          </a:p>
          <a:p>
            <a:endParaRPr lang="en-A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b="1" dirty="0" smtClean="0"/>
              <a:t>ENFORCEMENT OF COURT ORDERS</a:t>
            </a:r>
            <a:endParaRPr lang="en-AU" b="1" dirty="0"/>
          </a:p>
        </p:txBody>
      </p:sp>
      <p:sp>
        <p:nvSpPr>
          <p:cNvPr id="3" name="Content Placeholder 2"/>
          <p:cNvSpPr>
            <a:spLocks noGrp="1"/>
          </p:cNvSpPr>
          <p:nvPr>
            <p:ph idx="1"/>
          </p:nvPr>
        </p:nvSpPr>
        <p:spPr/>
        <p:txBody>
          <a:bodyPr/>
          <a:lstStyle/>
          <a:p>
            <a:r>
              <a:rPr lang="en-AU" dirty="0" smtClean="0"/>
              <a:t>There are various modes of enforcements including:</a:t>
            </a:r>
          </a:p>
          <a:p>
            <a:r>
              <a:rPr lang="en-AU" dirty="0" smtClean="0"/>
              <a:t>Writ of </a:t>
            </a:r>
            <a:r>
              <a:rPr lang="en-AU" dirty="0" err="1" smtClean="0"/>
              <a:t>Fieri</a:t>
            </a:r>
            <a:r>
              <a:rPr lang="en-AU" dirty="0" smtClean="0"/>
              <a:t> </a:t>
            </a:r>
            <a:r>
              <a:rPr lang="en-AU" dirty="0" err="1" smtClean="0"/>
              <a:t>facias</a:t>
            </a:r>
            <a:endParaRPr lang="en-AU" dirty="0" smtClean="0"/>
          </a:p>
          <a:p>
            <a:r>
              <a:rPr lang="en-AU" dirty="0" smtClean="0"/>
              <a:t>Writ of </a:t>
            </a:r>
            <a:r>
              <a:rPr lang="en-AU" dirty="0" err="1" smtClean="0"/>
              <a:t>eligit</a:t>
            </a:r>
            <a:endParaRPr lang="en-AU" dirty="0" smtClean="0"/>
          </a:p>
          <a:p>
            <a:r>
              <a:rPr lang="en-AU" dirty="0" smtClean="0"/>
              <a:t>Attachment of earnings order</a:t>
            </a:r>
          </a:p>
          <a:p>
            <a:r>
              <a:rPr lang="en-AU" dirty="0" smtClean="0"/>
              <a:t>Judgement summons</a:t>
            </a:r>
          </a:p>
          <a:p>
            <a:endParaRPr lang="en-AU"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CUSTOMARY MARRIAGES</a:t>
            </a:r>
            <a:endParaRPr lang="en-AU" dirty="0"/>
          </a:p>
        </p:txBody>
      </p:sp>
      <p:sp>
        <p:nvSpPr>
          <p:cNvPr id="3" name="Content Placeholder 2"/>
          <p:cNvSpPr>
            <a:spLocks noGrp="1"/>
          </p:cNvSpPr>
          <p:nvPr>
            <p:ph idx="1"/>
          </p:nvPr>
        </p:nvSpPr>
        <p:spPr/>
        <p:txBody>
          <a:bodyPr/>
          <a:lstStyle/>
          <a:p>
            <a:r>
              <a:rPr lang="en-AU" dirty="0" smtClean="0"/>
              <a:t>CHIBWE V CHIBWE</a:t>
            </a:r>
          </a:p>
          <a:p>
            <a:r>
              <a:rPr lang="en-AU" dirty="0" smtClean="0"/>
              <a:t>MWIYA V MWIYA</a:t>
            </a:r>
          </a:p>
          <a:p>
            <a:pPr>
              <a:buNone/>
            </a:pPr>
            <a:r>
              <a:rPr lang="en-AU" dirty="0" smtClean="0"/>
              <a:t>The courts will apply the rules of the particular custom but the said will be subject to the constitution and written law and shall not be applied if repugnant to natural justice or written law.</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TYPES OF ANCILLARY RELIEF</a:t>
            </a:r>
            <a:endParaRPr lang="en-AU" dirty="0"/>
          </a:p>
        </p:txBody>
      </p:sp>
      <p:sp>
        <p:nvSpPr>
          <p:cNvPr id="3" name="Content Placeholder 2"/>
          <p:cNvSpPr>
            <a:spLocks noGrp="1"/>
          </p:cNvSpPr>
          <p:nvPr>
            <p:ph idx="1"/>
          </p:nvPr>
        </p:nvSpPr>
        <p:spPr/>
        <p:txBody>
          <a:bodyPr/>
          <a:lstStyle/>
          <a:p>
            <a:r>
              <a:rPr lang="en-AU" dirty="0" smtClean="0"/>
              <a:t>Under the MCA 2007 one may claim for a number of </a:t>
            </a:r>
            <a:r>
              <a:rPr lang="en-AU" dirty="0" smtClean="0"/>
              <a:t>interim and ancillary </a:t>
            </a:r>
            <a:r>
              <a:rPr lang="en-AU" dirty="0" smtClean="0"/>
              <a:t>reliefs which include both property and financial provisions. The courts have a wide discretion when making property and financial provisions.</a:t>
            </a:r>
            <a:endParaRPr lang="en-A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Interim reliefs:</a:t>
            </a:r>
            <a:endParaRPr lang="en-US" dirty="0"/>
          </a:p>
        </p:txBody>
      </p:sp>
      <p:sp>
        <p:nvSpPr>
          <p:cNvPr id="3" name="Content Placeholder 2"/>
          <p:cNvSpPr>
            <a:spLocks noGrp="1"/>
          </p:cNvSpPr>
          <p:nvPr>
            <p:ph idx="1"/>
          </p:nvPr>
        </p:nvSpPr>
        <p:spPr/>
        <p:txBody>
          <a:bodyPr/>
          <a:lstStyle/>
          <a:p>
            <a:r>
              <a:rPr lang="en-US" dirty="0" smtClean="0"/>
              <a:t>Maintenance pending suit s52</a:t>
            </a:r>
          </a:p>
          <a:p>
            <a:r>
              <a:rPr lang="en-US" dirty="0" smtClean="0"/>
              <a:t>Avoidance of disposition order s69</a:t>
            </a:r>
          </a:p>
          <a:p>
            <a:r>
              <a:rPr lang="en-US" dirty="0" smtClean="0"/>
              <a:t>Injunction s101</a:t>
            </a:r>
          </a:p>
          <a:p>
            <a:r>
              <a:rPr lang="en-US" dirty="0" smtClean="0"/>
              <a:t>Custody s72</a:t>
            </a:r>
            <a:endParaRPr lang="en-US" dirty="0"/>
          </a:p>
        </p:txBody>
      </p:sp>
    </p:spTree>
    <p:extLst>
      <p:ext uri="{BB962C8B-B14F-4D97-AF65-F5344CB8AC3E}">
        <p14:creationId xmlns:p14="http://schemas.microsoft.com/office/powerpoint/2010/main" val="2768086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TYPES OF </a:t>
            </a:r>
            <a:r>
              <a:rPr lang="en-AU" b="1" dirty="0" smtClean="0"/>
              <a:t>INTERIM </a:t>
            </a:r>
            <a:r>
              <a:rPr lang="en-AU" b="1" dirty="0" smtClean="0"/>
              <a:t>RELIEFS</a:t>
            </a:r>
            <a:endParaRPr lang="en-AU" b="1" dirty="0"/>
          </a:p>
        </p:txBody>
      </p:sp>
      <p:sp>
        <p:nvSpPr>
          <p:cNvPr id="3" name="Content Placeholder 2"/>
          <p:cNvSpPr>
            <a:spLocks noGrp="1"/>
          </p:cNvSpPr>
          <p:nvPr>
            <p:ph idx="1"/>
          </p:nvPr>
        </p:nvSpPr>
        <p:spPr/>
        <p:txBody>
          <a:bodyPr>
            <a:normAutofit fontScale="92500" lnSpcReduction="20000"/>
          </a:bodyPr>
          <a:lstStyle/>
          <a:p>
            <a:pPr lvl="0"/>
            <a:r>
              <a:rPr lang="en-AU" b="1" dirty="0" smtClean="0"/>
              <a:t>Maintenance pending suit s52</a:t>
            </a:r>
            <a:r>
              <a:rPr lang="en-AU" dirty="0" smtClean="0"/>
              <a:t> This is only relevant where there is suit and where need arises that the client cannot wait to the end of the petition, this order is applied for. The order can only be applied for where there is pending litigation and persists until decree nisi is obtained.</a:t>
            </a:r>
          </a:p>
          <a:p>
            <a:pPr lvl="0"/>
            <a:r>
              <a:rPr lang="en-AU" b="1" dirty="0" smtClean="0"/>
              <a:t>Avoidance of disposition order s68: </a:t>
            </a:r>
            <a:r>
              <a:rPr lang="en-AU" dirty="0" smtClean="0"/>
              <a:t>In a situation where there is property which is considered to be of the family or marital property and before the proceedings are ended the client states that although the matter is pending, their spouse intends to sell or transfer the property to frustrate the financial relief sought, the spouse concerned can apply for an order of avoidance of disposition/ avoidance of disposition order. This order stops the sell of the matrimonial property until the petition is heard or concluded.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Ancillary reliefs</a:t>
            </a:r>
            <a:endParaRPr lang="en-US" dirty="0"/>
          </a:p>
        </p:txBody>
      </p:sp>
      <p:sp>
        <p:nvSpPr>
          <p:cNvPr id="3" name="Content Placeholder 2"/>
          <p:cNvSpPr>
            <a:spLocks noGrp="1"/>
          </p:cNvSpPr>
          <p:nvPr>
            <p:ph idx="1"/>
          </p:nvPr>
        </p:nvSpPr>
        <p:spPr/>
        <p:txBody>
          <a:bodyPr>
            <a:normAutofit/>
          </a:bodyPr>
          <a:lstStyle/>
          <a:p>
            <a:r>
              <a:rPr lang="en-US" dirty="0" smtClean="0"/>
              <a:t>Financial Orders</a:t>
            </a:r>
          </a:p>
          <a:p>
            <a:pPr marL="514350" indent="-514350">
              <a:buAutoNum type="alphaLcParenBoth"/>
            </a:pPr>
            <a:r>
              <a:rPr lang="en-US" dirty="0" smtClean="0"/>
              <a:t>Periodic payments orders: limitation under s59/60</a:t>
            </a:r>
          </a:p>
          <a:p>
            <a:pPr marL="514350" indent="-514350">
              <a:buAutoNum type="alphaLcParenBoth"/>
            </a:pPr>
            <a:r>
              <a:rPr lang="en-US" dirty="0" smtClean="0"/>
              <a:t>Secured periodic payments orders: limitation as above</a:t>
            </a:r>
          </a:p>
          <a:p>
            <a:pPr marL="514350" indent="-514350">
              <a:buAutoNum type="alphaLcParenBoth"/>
            </a:pPr>
            <a:r>
              <a:rPr lang="en-US" dirty="0" smtClean="0"/>
              <a:t>Lump sum order</a:t>
            </a:r>
          </a:p>
          <a:p>
            <a:pPr marL="514350" indent="-514350">
              <a:buAutoNum type="alphaLcParenBoth"/>
            </a:pPr>
            <a:endParaRPr lang="en-US" dirty="0"/>
          </a:p>
          <a:p>
            <a:pPr marL="0" indent="0">
              <a:buNone/>
            </a:pPr>
            <a:r>
              <a:rPr lang="en-US" dirty="0" smtClean="0"/>
              <a:t>Property adjustment</a:t>
            </a:r>
          </a:p>
          <a:p>
            <a:pPr marL="514350" indent="-514350">
              <a:buAutoNum type="alphaLcParenBoth"/>
            </a:pPr>
            <a:r>
              <a:rPr lang="en-US" dirty="0" smtClean="0"/>
              <a:t>Property transfer order</a:t>
            </a:r>
          </a:p>
          <a:p>
            <a:pPr marL="514350" indent="-514350">
              <a:buAutoNum type="alphaLcParenBoth"/>
            </a:pPr>
            <a:r>
              <a:rPr lang="en-US" dirty="0" smtClean="0"/>
              <a:t>Property settlement order</a:t>
            </a:r>
          </a:p>
          <a:p>
            <a:pPr marL="514350" indent="-514350">
              <a:buAutoNum type="alphaLcParenBoth"/>
            </a:pPr>
            <a:r>
              <a:rPr lang="en-US" dirty="0" smtClean="0"/>
              <a:t>Property disposition order</a:t>
            </a:r>
            <a:endParaRPr lang="en-US" dirty="0"/>
          </a:p>
        </p:txBody>
      </p:sp>
    </p:spTree>
    <p:extLst>
      <p:ext uri="{BB962C8B-B14F-4D97-AF65-F5344CB8AC3E}">
        <p14:creationId xmlns:p14="http://schemas.microsoft.com/office/powerpoint/2010/main" val="3213661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TYPES OF ANCILLARY RELIEFS</a:t>
            </a:r>
            <a:endParaRPr lang="en-AU" dirty="0"/>
          </a:p>
        </p:txBody>
      </p:sp>
      <p:sp>
        <p:nvSpPr>
          <p:cNvPr id="3" name="Content Placeholder 2"/>
          <p:cNvSpPr>
            <a:spLocks noGrp="1"/>
          </p:cNvSpPr>
          <p:nvPr>
            <p:ph idx="1"/>
          </p:nvPr>
        </p:nvSpPr>
        <p:spPr>
          <a:xfrm>
            <a:off x="914400" y="1447800"/>
            <a:ext cx="7906072" cy="5149552"/>
          </a:xfrm>
        </p:spPr>
        <p:txBody>
          <a:bodyPr>
            <a:normAutofit fontScale="85000" lnSpcReduction="10000"/>
          </a:bodyPr>
          <a:lstStyle/>
          <a:p>
            <a:pPr lvl="0"/>
            <a:r>
              <a:rPr lang="en-AU" b="1" dirty="0" smtClean="0"/>
              <a:t>An order for a lump sum</a:t>
            </a:r>
            <a:r>
              <a:rPr lang="en-AU" dirty="0" smtClean="0"/>
              <a:t>: You may apply that the type of financial support be paid in a lump sum as opposed to instalments. Once this order is given the lump sum is paid and the question of financial support is closed. After the payment of the lump sum the party is precluded from returning for consideration of the same. It is also convenient where the party intends to get re-married to another person, </a:t>
            </a:r>
            <a:r>
              <a:rPr lang="en-AU" b="1" dirty="0" smtClean="0"/>
              <a:t>s54. See also s54 (4)</a:t>
            </a:r>
            <a:r>
              <a:rPr lang="en-AU" dirty="0" smtClean="0"/>
              <a:t> the court may order that the lump sum is paid in instalments of an amount specified and may also require the payment of the instalments to be secured.  Note that where the maintenance payment is in relation to a child, the same shall not be made if the child is 21 unless the court is of the opinion that there are special circumstances that justify the making of such an order for the benefit of the child.</a:t>
            </a:r>
          </a:p>
          <a:p>
            <a:pPr lvl="0"/>
            <a:r>
              <a:rPr lang="en-AU" b="1" dirty="0" smtClean="0"/>
              <a:t>Order for periodical payments</a:t>
            </a:r>
            <a:r>
              <a:rPr lang="en-AU" dirty="0" smtClean="0"/>
              <a:t>: This is an order that payment for support is paid periodically. This comes to an end where the spouse gets married see </a:t>
            </a:r>
            <a:r>
              <a:rPr lang="en-AU" b="1" dirty="0" smtClean="0"/>
              <a:t>s59</a:t>
            </a:r>
            <a:r>
              <a:rPr lang="en-AU" dirty="0" smtClean="0"/>
              <a:t> or where either parties dies. And in relation to the children it comes to an end when they reach the age of 21 unless they are still in an institution of learning see also </a:t>
            </a:r>
            <a:r>
              <a:rPr lang="en-AU" b="1" dirty="0" smtClean="0"/>
              <a:t>s60.</a:t>
            </a:r>
            <a:r>
              <a:rPr lang="en-AU" dirty="0" smtClean="0"/>
              <a:t> This type of order or relief allows the party to return to court to request for an increase on grounds that respondent has increased earnings for example. </a:t>
            </a:r>
            <a:r>
              <a:rPr lang="en-AU" b="1" dirty="0" smtClean="0"/>
              <a:t>See s54 (1)</a:t>
            </a:r>
            <a:endParaRPr lang="en-AU" dirty="0" smtClean="0"/>
          </a:p>
          <a:p>
            <a:endParaRPr lang="en-A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92696"/>
          </a:xfrm>
        </p:spPr>
        <p:txBody>
          <a:bodyPr>
            <a:normAutofit fontScale="90000"/>
          </a:bodyPr>
          <a:lstStyle/>
          <a:p>
            <a:r>
              <a:rPr lang="en-AU" dirty="0" smtClean="0"/>
              <a:t>TYPES OF ANCILLARY RELIEF</a:t>
            </a:r>
            <a:endParaRPr lang="en-AU" dirty="0"/>
          </a:p>
        </p:txBody>
      </p:sp>
      <p:sp>
        <p:nvSpPr>
          <p:cNvPr id="3" name="Content Placeholder 2"/>
          <p:cNvSpPr>
            <a:spLocks noGrp="1"/>
          </p:cNvSpPr>
          <p:nvPr>
            <p:ph idx="1"/>
          </p:nvPr>
        </p:nvSpPr>
        <p:spPr>
          <a:xfrm>
            <a:off x="0" y="620688"/>
            <a:ext cx="9144000" cy="6237312"/>
          </a:xfrm>
        </p:spPr>
        <p:txBody>
          <a:bodyPr>
            <a:normAutofit/>
          </a:bodyPr>
          <a:lstStyle/>
          <a:p>
            <a:pPr lvl="0"/>
            <a:r>
              <a:rPr lang="en-AU" b="1" dirty="0" smtClean="0"/>
              <a:t>Secured periodical payments</a:t>
            </a:r>
            <a:r>
              <a:rPr lang="en-AU" dirty="0" smtClean="0"/>
              <a:t>: This order is similar to the order above; it means that the payments are secured either by property or some fixed deposit or share certificates, or bonds etc. so that the respondent cannot be stated to be unable to pay instalments at any one point. </a:t>
            </a:r>
            <a:r>
              <a:rPr lang="en-AU" b="1" dirty="0" smtClean="0"/>
              <a:t>See s54</a:t>
            </a:r>
            <a:endParaRPr lang="en-AU" dirty="0" smtClean="0"/>
          </a:p>
          <a:p>
            <a:pPr lvl="0"/>
            <a:r>
              <a:rPr lang="en-AU" b="1" dirty="0" smtClean="0"/>
              <a:t>Settlement of property order</a:t>
            </a:r>
            <a:r>
              <a:rPr lang="en-AU" dirty="0" smtClean="0"/>
              <a:t>: This is an order which is applied for where the court is invited to deal with the question of the matrimonial property and who gets what? And in what share? Property settlement includes movable items i.e. will not only apply to real property. </a:t>
            </a:r>
            <a:r>
              <a:rPr lang="en-AU" b="1" dirty="0" smtClean="0"/>
              <a:t>S55</a:t>
            </a:r>
            <a:endParaRPr lang="en-AU" dirty="0" smtClean="0"/>
          </a:p>
          <a:p>
            <a:pPr lvl="0"/>
            <a:r>
              <a:rPr lang="en-AU" b="1" dirty="0" smtClean="0"/>
              <a:t>Transfer of property order</a:t>
            </a:r>
            <a:r>
              <a:rPr lang="en-AU" dirty="0" smtClean="0"/>
              <a:t>: This is an order by the court that a certain property belongs to a particular person, i.e. ownership of property declared to change from one party to the other. Once this is done it cannot be reversed unless there was fraud. </a:t>
            </a:r>
            <a:r>
              <a:rPr lang="en-AU" b="1" dirty="0" smtClean="0"/>
              <a:t>S55</a:t>
            </a:r>
            <a:endParaRPr lang="en-AU"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TYPES OF ANCILLARY RELIEF</a:t>
            </a:r>
            <a:endParaRPr lang="en-AU" dirty="0"/>
          </a:p>
        </p:txBody>
      </p:sp>
      <p:sp>
        <p:nvSpPr>
          <p:cNvPr id="3" name="Content Placeholder 2"/>
          <p:cNvSpPr>
            <a:spLocks noGrp="1"/>
          </p:cNvSpPr>
          <p:nvPr>
            <p:ph idx="1"/>
          </p:nvPr>
        </p:nvSpPr>
        <p:spPr>
          <a:xfrm>
            <a:off x="0" y="1447800"/>
            <a:ext cx="8686800" cy="4572000"/>
          </a:xfrm>
        </p:spPr>
        <p:txBody>
          <a:bodyPr>
            <a:normAutofit fontScale="77500" lnSpcReduction="20000"/>
          </a:bodyPr>
          <a:lstStyle/>
          <a:p>
            <a:r>
              <a:rPr lang="en-AU" b="1" dirty="0" smtClean="0"/>
              <a:t>Property disposition order: </a:t>
            </a:r>
            <a:r>
              <a:rPr lang="en-AU" dirty="0" smtClean="0"/>
              <a:t>the court may order that the family home is sold (clean break) and proceeds divided between the two, or where one has enough resources they may pay a lump sum to the other for a transfer of the property in their sole name. The court can also order that the property is not sold until the children reach 18 or complete their education. In the alternative the court may order that the wife remains in occupation of the home until the occurrence of another event e.g. remarriage, cohabitation or death when the property will be sold and the proceeds distributed in accordance with the court order. </a:t>
            </a:r>
          </a:p>
          <a:p>
            <a:r>
              <a:rPr lang="en-AU" b="1" dirty="0" smtClean="0"/>
              <a:t>Injunction: see s101 </a:t>
            </a:r>
            <a:r>
              <a:rPr lang="en-AU" dirty="0" smtClean="0"/>
              <a:t>this can be granted in courts discretion upon the application of either parties be it prior to divorce or pending the decision. For the protection of the party or children, for restraining a party to the marriage from entering or remaining in the matrimonial home or the premises which the other resides or from entering any specified building being an area in which the matrimonial home is or which is the location of the premises in which the other party to the marriage resides, restraining the party from entering the place of work or education of the children. The court can also make an order relieving a party to a marriage from any obligation to perform marital services or render conjugal rights. Where the party does not comply with the injunction the court can punish the person form contempt and order them to pay a fine or give surety.</a:t>
            </a:r>
          </a:p>
          <a:p>
            <a:r>
              <a:rPr lang="en-AU" b="1" dirty="0" smtClean="0"/>
              <a:t>Custody: see s72</a:t>
            </a:r>
            <a:endParaRPr lang="en-AU" dirty="0" smtClean="0"/>
          </a:p>
          <a:p>
            <a:pPr marL="0" indent="0">
              <a:buNone/>
            </a:pPr>
            <a:r>
              <a:rPr lang="en-AU" b="1" dirty="0" smtClean="0"/>
              <a:t> </a:t>
            </a:r>
            <a:endParaRPr lang="en-AU" dirty="0" smtClean="0"/>
          </a:p>
          <a:p>
            <a:endParaRPr lang="en-A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297</TotalTime>
  <Words>3181</Words>
  <Application>Microsoft Office PowerPoint</Application>
  <PresentationFormat>On-screen Show (4:3)</PresentationFormat>
  <Paragraphs>112</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Century Gothic</vt:lpstr>
      <vt:lpstr>Wingdings 3</vt:lpstr>
      <vt:lpstr>Ion</vt:lpstr>
      <vt:lpstr>Financial and Property on Divorce, nullity and judicial separation.</vt:lpstr>
      <vt:lpstr>STRUCTURE OF LECTURE</vt:lpstr>
      <vt:lpstr>TYPES OF ANCILLARY RELIEF</vt:lpstr>
      <vt:lpstr>Interim reliefs:</vt:lpstr>
      <vt:lpstr>TYPES OF INTERIM RELIEFS</vt:lpstr>
      <vt:lpstr>Ancillary reliefs</vt:lpstr>
      <vt:lpstr>TYPES OF ANCILLARY RELIEFS</vt:lpstr>
      <vt:lpstr>TYPES OF ANCILLARY RELIEF</vt:lpstr>
      <vt:lpstr>TYPES OF ANCILLARY RELIEF</vt:lpstr>
      <vt:lpstr>Variation of orders</vt:lpstr>
      <vt:lpstr> MAINTENANCE AGREEMENTS BY SPOUSES </vt:lpstr>
      <vt:lpstr>MAINTENANCE AGREEMENTS BY SPOUSES </vt:lpstr>
      <vt:lpstr>MAINTENANCE AGREEMENTS BY SPOUSES </vt:lpstr>
      <vt:lpstr>MAKING FINANCIAL AND PROPERTY PROVISION: COURTS DISCRETION </vt:lpstr>
      <vt:lpstr>FACTORS THE COURT CONSIDERS IN EXERCISING IT’S DISCRETION</vt:lpstr>
      <vt:lpstr>(a) the income, earning capacity and other financial resources which each of the parties to the marriage has or is likely to have in the foreseeable future; </vt:lpstr>
      <vt:lpstr>(a) the income, earning capacity and other financial resources which each of the parties to the marriage has or is likely to have in the foreseeable future;</vt:lpstr>
      <vt:lpstr>(a) the income, earning capacity and other financial resources which each of the parties to the marriage has or is likely to have in the foreseeable future;</vt:lpstr>
      <vt:lpstr> (b) the financial needs, obligations and responsibilities which each of the parties to the marriage has or is likely to have in the foreseeable future; </vt:lpstr>
      <vt:lpstr>(c) the standard of living enjoyed by the family before the breakdown  of the marriage; </vt:lpstr>
      <vt:lpstr>(d) the age of each party to the marriage and the duration of the marriage. </vt:lpstr>
      <vt:lpstr>(e) Any physical or mental disability of either of the parties to the marriage; </vt:lpstr>
      <vt:lpstr>(f) The contributions made by each of the parties to the welfare of the family, including any contribution made by looking after the home or caring for the family; </vt:lpstr>
      <vt:lpstr>    (g) In the case of proceedings for divorce or nullity of marriage, the value to either of the parties to the marriage of any benefit, such as a pension, which as a result of the dissolution or annulment of the marriage, that party will lose the chance of acquiring.</vt:lpstr>
      <vt:lpstr>Conduct: to what extent does the party’s conduct affect distribution? </vt:lpstr>
      <vt:lpstr>ENFORCEMENT OF COURT ORDERS</vt:lpstr>
      <vt:lpstr>CUSTOMARY MARRIAGES</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and Property on Divorce, nullity and judicial separation.</dc:title>
  <dc:creator>mwelwa</dc:creator>
  <cp:lastModifiedBy>Exam</cp:lastModifiedBy>
  <cp:revision>56</cp:revision>
  <dcterms:created xsi:type="dcterms:W3CDTF">2013-04-24T12:23:32Z</dcterms:created>
  <dcterms:modified xsi:type="dcterms:W3CDTF">2021-05-03T08:10:23Z</dcterms:modified>
</cp:coreProperties>
</file>