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0" r:id="rId7"/>
    <p:sldId id="261" r:id="rId8"/>
    <p:sldId id="262" r:id="rId9"/>
    <p:sldId id="263" r:id="rId10"/>
    <p:sldId id="264" r:id="rId11"/>
    <p:sldId id="265"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5C95477A-798B-45E4-AE30-16BF66EA44C4}" type="datetimeFigureOut">
              <a:rPr lang="en-AU" smtClean="0"/>
              <a:pPr/>
              <a:t>4/01/2022</a:t>
            </a:fld>
            <a:endParaRPr lang="en-AU"/>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AU"/>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1DECF1FA-4268-4B09-A5ED-38FD7350BDBC}" type="slidenum">
              <a:rPr lang="en-AU" smtClean="0"/>
              <a:pPr/>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C95477A-798B-45E4-AE30-16BF66EA44C4}" type="datetimeFigureOut">
              <a:rPr lang="en-AU" smtClean="0"/>
              <a:pPr/>
              <a:t>4/01/2022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DECF1FA-4268-4B09-A5ED-38FD7350BDBC}"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C95477A-798B-45E4-AE30-16BF66EA44C4}" type="datetimeFigureOut">
              <a:rPr lang="en-AU" smtClean="0"/>
              <a:pPr/>
              <a:t>4/01/2022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1DECF1FA-4268-4B09-A5ED-38FD7350BDBC}"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5C95477A-798B-45E4-AE30-16BF66EA44C4}" type="datetimeFigureOut">
              <a:rPr lang="en-AU" smtClean="0"/>
              <a:pPr/>
              <a:t>4/01/2022</a:t>
            </a:fld>
            <a:endParaRPr lang="en-AU"/>
          </a:p>
        </p:txBody>
      </p:sp>
      <p:sp>
        <p:nvSpPr>
          <p:cNvPr id="9" name="Slide Number Placeholder 8"/>
          <p:cNvSpPr>
            <a:spLocks noGrp="1"/>
          </p:cNvSpPr>
          <p:nvPr>
            <p:ph type="sldNum" sz="quarter" idx="15"/>
          </p:nvPr>
        </p:nvSpPr>
        <p:spPr/>
        <p:txBody>
          <a:bodyPr rtlCol="0"/>
          <a:lstStyle/>
          <a:p>
            <a:fld id="{1DECF1FA-4268-4B09-A5ED-38FD7350BDBC}" type="slidenum">
              <a:rPr lang="en-AU" smtClean="0"/>
              <a:pPr/>
              <a:t>‹#›</a:t>
            </a:fld>
            <a:endParaRPr lang="en-AU"/>
          </a:p>
        </p:txBody>
      </p:sp>
      <p:sp>
        <p:nvSpPr>
          <p:cNvPr id="10" name="Footer Placeholder 9"/>
          <p:cNvSpPr>
            <a:spLocks noGrp="1"/>
          </p:cNvSpPr>
          <p:nvPr>
            <p:ph type="ftr" sz="quarter" idx="16"/>
          </p:nvPr>
        </p:nvSpPr>
        <p:spPr/>
        <p:txBody>
          <a:bodyPr rtlCol="0"/>
          <a:lstStyle/>
          <a:p>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C95477A-798B-45E4-AE30-16BF66EA44C4}" type="datetimeFigureOut">
              <a:rPr lang="en-AU" smtClean="0"/>
              <a:pPr/>
              <a:t>4/01/2022</a:t>
            </a:fld>
            <a:endParaRPr lang="en-AU"/>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AU"/>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1DECF1FA-4268-4B09-A5ED-38FD7350BDBC}" type="slidenum">
              <a:rPr lang="en-AU" smtClean="0"/>
              <a:pPr/>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C95477A-798B-45E4-AE30-16BF66EA44C4}" type="datetimeFigureOut">
              <a:rPr lang="en-AU" smtClean="0"/>
              <a:pPr/>
              <a:t>4/01/2022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1DECF1FA-4268-4B09-A5ED-38FD7350BDBC}" type="slidenum">
              <a:rPr lang="en-AU" smtClean="0"/>
              <a:pPr/>
              <a:t>‹#›</a:t>
            </a:fld>
            <a:endParaRPr lang="en-AU"/>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5C95477A-798B-45E4-AE30-16BF66EA44C4}" type="datetimeFigureOut">
              <a:rPr lang="en-AU" smtClean="0"/>
              <a:pPr/>
              <a:t>4/01/2022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1DECF1FA-4268-4B09-A5ED-38FD7350BDBC}" type="slidenum">
              <a:rPr lang="en-AU" smtClean="0"/>
              <a:pPr/>
              <a:t>‹#›</a:t>
            </a:fld>
            <a:endParaRPr lang="en-AU"/>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5C95477A-798B-45E4-AE30-16BF66EA44C4}" type="datetimeFigureOut">
              <a:rPr lang="en-AU" smtClean="0"/>
              <a:pPr/>
              <a:t>4/01/2022</a:t>
            </a:fld>
            <a:endParaRPr lang="en-AU"/>
          </a:p>
        </p:txBody>
      </p:sp>
      <p:sp>
        <p:nvSpPr>
          <p:cNvPr id="7" name="Slide Number Placeholder 6"/>
          <p:cNvSpPr>
            <a:spLocks noGrp="1"/>
          </p:cNvSpPr>
          <p:nvPr>
            <p:ph type="sldNum" sz="quarter" idx="11"/>
          </p:nvPr>
        </p:nvSpPr>
        <p:spPr/>
        <p:txBody>
          <a:bodyPr rtlCol="0"/>
          <a:lstStyle/>
          <a:p>
            <a:fld id="{1DECF1FA-4268-4B09-A5ED-38FD7350BDBC}" type="slidenum">
              <a:rPr lang="en-AU" smtClean="0"/>
              <a:pPr/>
              <a:t>‹#›</a:t>
            </a:fld>
            <a:endParaRPr lang="en-AU"/>
          </a:p>
        </p:txBody>
      </p:sp>
      <p:sp>
        <p:nvSpPr>
          <p:cNvPr id="8" name="Footer Placeholder 7"/>
          <p:cNvSpPr>
            <a:spLocks noGrp="1"/>
          </p:cNvSpPr>
          <p:nvPr>
            <p:ph type="ftr" sz="quarter" idx="12"/>
          </p:nvPr>
        </p:nvSpPr>
        <p:spPr/>
        <p:txBody>
          <a:bodyPr rtlCol="0"/>
          <a:lstStyle/>
          <a:p>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5477A-798B-45E4-AE30-16BF66EA44C4}" type="datetimeFigureOut">
              <a:rPr lang="en-AU" smtClean="0"/>
              <a:pPr/>
              <a:t>4/01/2022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1DECF1FA-4268-4B09-A5ED-38FD7350BDBC}"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5C95477A-798B-45E4-AE30-16BF66EA44C4}" type="datetimeFigureOut">
              <a:rPr lang="en-AU" smtClean="0"/>
              <a:pPr/>
              <a:t>4/01/2022</a:t>
            </a:fld>
            <a:endParaRPr lang="en-AU"/>
          </a:p>
        </p:txBody>
      </p:sp>
      <p:sp>
        <p:nvSpPr>
          <p:cNvPr id="22" name="Slide Number Placeholder 21"/>
          <p:cNvSpPr>
            <a:spLocks noGrp="1"/>
          </p:cNvSpPr>
          <p:nvPr>
            <p:ph type="sldNum" sz="quarter" idx="15"/>
          </p:nvPr>
        </p:nvSpPr>
        <p:spPr/>
        <p:txBody>
          <a:bodyPr rtlCol="0"/>
          <a:lstStyle/>
          <a:p>
            <a:fld id="{1DECF1FA-4268-4B09-A5ED-38FD7350BDBC}" type="slidenum">
              <a:rPr lang="en-AU" smtClean="0"/>
              <a:pPr/>
              <a:t>‹#›</a:t>
            </a:fld>
            <a:endParaRPr lang="en-AU"/>
          </a:p>
        </p:txBody>
      </p:sp>
      <p:sp>
        <p:nvSpPr>
          <p:cNvPr id="23" name="Footer Placeholder 22"/>
          <p:cNvSpPr>
            <a:spLocks noGrp="1"/>
          </p:cNvSpPr>
          <p:nvPr>
            <p:ph type="ftr" sz="quarter" idx="16"/>
          </p:nvPr>
        </p:nvSpPr>
        <p:spPr/>
        <p:txBody>
          <a:bodyPr rtlCol="0"/>
          <a:lstStyle/>
          <a:p>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C95477A-798B-45E4-AE30-16BF66EA44C4}" type="datetimeFigureOut">
              <a:rPr lang="en-AU" smtClean="0"/>
              <a:pPr/>
              <a:t>4/01/2022</a:t>
            </a:fld>
            <a:endParaRPr lang="en-AU"/>
          </a:p>
        </p:txBody>
      </p:sp>
      <p:sp>
        <p:nvSpPr>
          <p:cNvPr id="18" name="Slide Number Placeholder 17"/>
          <p:cNvSpPr>
            <a:spLocks noGrp="1"/>
          </p:cNvSpPr>
          <p:nvPr>
            <p:ph type="sldNum" sz="quarter" idx="11"/>
          </p:nvPr>
        </p:nvSpPr>
        <p:spPr/>
        <p:txBody>
          <a:bodyPr rtlCol="0"/>
          <a:lstStyle/>
          <a:p>
            <a:fld id="{1DECF1FA-4268-4B09-A5ED-38FD7350BDBC}" type="slidenum">
              <a:rPr lang="en-AU" smtClean="0"/>
              <a:pPr/>
              <a:t>‹#›</a:t>
            </a:fld>
            <a:endParaRPr lang="en-AU"/>
          </a:p>
        </p:txBody>
      </p:sp>
      <p:sp>
        <p:nvSpPr>
          <p:cNvPr id="21" name="Footer Placeholder 20"/>
          <p:cNvSpPr>
            <a:spLocks noGrp="1"/>
          </p:cNvSpPr>
          <p:nvPr>
            <p:ph type="ftr" sz="quarter" idx="12"/>
          </p:nvPr>
        </p:nvSpPr>
        <p:spPr/>
        <p:txBody>
          <a:bodyPr rtlCol="0"/>
          <a:lstStyle/>
          <a:p>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C95477A-798B-45E4-AE30-16BF66EA44C4}" type="datetimeFigureOut">
              <a:rPr lang="en-AU" smtClean="0"/>
              <a:pPr/>
              <a:t>4/01/2022</a:t>
            </a:fld>
            <a:endParaRPr lang="en-AU"/>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AU"/>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DECF1FA-4268-4B09-A5ED-38FD7350BDBC}"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a:t>Family law slides </a:t>
            </a:r>
          </a:p>
        </p:txBody>
      </p:sp>
      <p:sp>
        <p:nvSpPr>
          <p:cNvPr id="3" name="Subtitle 2"/>
          <p:cNvSpPr>
            <a:spLocks noGrp="1"/>
          </p:cNvSpPr>
          <p:nvPr>
            <p:ph type="subTitle" idx="1"/>
          </p:nvPr>
        </p:nvSpPr>
        <p:spPr/>
        <p:txBody>
          <a:bodyPr/>
          <a:lstStyle/>
          <a:p>
            <a:r>
              <a:rPr lang="en-AU" dirty="0"/>
              <a:t>UNIT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Presumption of cohabitation in Zambia?</a:t>
            </a:r>
          </a:p>
        </p:txBody>
      </p:sp>
      <p:sp>
        <p:nvSpPr>
          <p:cNvPr id="3" name="Content Placeholder 2"/>
          <p:cNvSpPr>
            <a:spLocks noGrp="1"/>
          </p:cNvSpPr>
          <p:nvPr>
            <p:ph sz="quarter" idx="1"/>
          </p:nvPr>
        </p:nvSpPr>
        <p:spPr/>
        <p:txBody>
          <a:bodyPr/>
          <a:lstStyle/>
          <a:p>
            <a:r>
              <a:rPr lang="en-AU" dirty="0"/>
              <a:t>There is no presumption of cohabitation in Zambia. Cohabitation over a period of time will not be recognised as marriage in Zambia</a:t>
            </a:r>
          </a:p>
          <a:p>
            <a:pPr>
              <a:buNone/>
            </a:pPr>
            <a:r>
              <a:rPr lang="en-AU" b="1" dirty="0" err="1"/>
              <a:t>Mafemba</a:t>
            </a:r>
            <a:r>
              <a:rPr lang="en-AU" b="1" dirty="0"/>
              <a:t> v Sitali (2007) ZR 215 SC</a:t>
            </a:r>
          </a:p>
          <a:p>
            <a:pPr>
              <a:buNone/>
            </a:pPr>
            <a:r>
              <a:rPr lang="en-AU" dirty="0"/>
              <a:t>Living together for 14 years was stated to not amount to marriage.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Courts administering family law</a:t>
            </a:r>
          </a:p>
        </p:txBody>
      </p:sp>
      <p:sp>
        <p:nvSpPr>
          <p:cNvPr id="3" name="Content Placeholder 2"/>
          <p:cNvSpPr>
            <a:spLocks noGrp="1"/>
          </p:cNvSpPr>
          <p:nvPr>
            <p:ph sz="quarter" idx="1"/>
          </p:nvPr>
        </p:nvSpPr>
        <p:spPr/>
        <p:txBody>
          <a:bodyPr>
            <a:normAutofit fontScale="92500" lnSpcReduction="10000"/>
          </a:bodyPr>
          <a:lstStyle/>
          <a:p>
            <a:r>
              <a:rPr lang="en-AU" b="1" dirty="0"/>
              <a:t>Local courts</a:t>
            </a:r>
            <a:r>
              <a:rPr lang="en-AU" dirty="0"/>
              <a:t>:  this court deals with customary marriage, how they terminate, custody of children and sharing of property. See</a:t>
            </a:r>
            <a:endParaRPr lang="en-AU" b="1" dirty="0"/>
          </a:p>
          <a:p>
            <a:r>
              <a:rPr lang="en-AU" b="1" dirty="0"/>
              <a:t>Subordinate court</a:t>
            </a:r>
            <a:r>
              <a:rPr lang="en-AU" dirty="0"/>
              <a:t>: deals with affiliation and maintenance for married people. It also deals with maintenance upon divorce. Maintenance for children of unmarried people and in some cases adoption </a:t>
            </a:r>
            <a:r>
              <a:rPr lang="en-AU" b="1" dirty="0"/>
              <a:t>(s20 Cap 28)</a:t>
            </a:r>
            <a:r>
              <a:rPr lang="en-GB" b="1" dirty="0"/>
              <a:t> JENALA NAMBEYE v CHILESHE CHIRWA (1979) Z.R. 117 (H.C.)</a:t>
            </a:r>
          </a:p>
          <a:p>
            <a:r>
              <a:rPr lang="en-AU" b="1" dirty="0"/>
              <a:t>High Court</a:t>
            </a:r>
            <a:r>
              <a:rPr lang="en-AU" dirty="0"/>
              <a:t>: this court has jurisdiction and power in relation to matrimonial causes instituted under the </a:t>
            </a:r>
            <a:r>
              <a:rPr lang="en-AU" b="1" dirty="0"/>
              <a:t>matrimonial causes act of 2007 see s4</a:t>
            </a:r>
          </a:p>
          <a:p>
            <a:r>
              <a:rPr lang="en-AU" b="1" dirty="0"/>
              <a:t>Supreme Court</a:t>
            </a:r>
            <a:r>
              <a:rPr lang="en-AU" dirty="0"/>
              <a:t>: this is an appeal court and will only have jurisdiction to hear appeals. </a:t>
            </a:r>
            <a:r>
              <a:rPr lang="en-GB" b="1" dirty="0"/>
              <a:t>ROSEMARY CHIBWE v AUSTIN CHIBWE</a:t>
            </a:r>
          </a:p>
          <a:p>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cases</a:t>
            </a:r>
          </a:p>
        </p:txBody>
      </p:sp>
      <p:sp>
        <p:nvSpPr>
          <p:cNvPr id="3" name="Content Placeholder 2"/>
          <p:cNvSpPr>
            <a:spLocks noGrp="1"/>
          </p:cNvSpPr>
          <p:nvPr>
            <p:ph sz="quarter" idx="1"/>
          </p:nvPr>
        </p:nvSpPr>
        <p:spPr/>
        <p:txBody>
          <a:bodyPr/>
          <a:lstStyle/>
          <a:p>
            <a:r>
              <a:rPr lang="en-GB" b="1" dirty="0"/>
              <a:t>ROSEMARY CHIBWE v AUSTIN CHIBWE</a:t>
            </a:r>
          </a:p>
          <a:p>
            <a:r>
              <a:rPr lang="en-GB" b="1" dirty="0"/>
              <a:t>JENALA NAMBEYE v CHILESHE CHIRWA (1979) Z.R. 117 (H.C.)</a:t>
            </a:r>
          </a:p>
          <a:p>
            <a:r>
              <a:rPr lang="en-AU" b="1" dirty="0"/>
              <a:t>Ann P. </a:t>
            </a:r>
            <a:r>
              <a:rPr lang="en-AU" b="1" dirty="0" err="1"/>
              <a:t>Nkhoma</a:t>
            </a:r>
            <a:r>
              <a:rPr lang="en-AU" b="1" dirty="0"/>
              <a:t> v Smart </a:t>
            </a:r>
            <a:r>
              <a:rPr lang="en-AU" b="1" dirty="0" err="1"/>
              <a:t>Nkhoma</a:t>
            </a:r>
            <a:r>
              <a:rPr lang="en-AU" b="1" dirty="0"/>
              <a:t> ZR 2003 p </a:t>
            </a:r>
            <a:r>
              <a:rPr lang="en-AU" dirty="0"/>
              <a:t>see</a:t>
            </a:r>
            <a:r>
              <a:rPr lang="en-AU" b="1" dirty="0"/>
              <a:t> also </a:t>
            </a:r>
            <a:r>
              <a:rPr lang="en-AU" b="1" dirty="0" err="1"/>
              <a:t>Munalo</a:t>
            </a:r>
            <a:r>
              <a:rPr lang="en-AU" b="1" dirty="0"/>
              <a:t> v </a:t>
            </a:r>
            <a:r>
              <a:rPr lang="en-AU" b="1" dirty="0" err="1"/>
              <a:t>Vengesai</a:t>
            </a:r>
            <a:r>
              <a:rPr lang="en-AU" b="1" dirty="0"/>
              <a:t> (1974) Z.R. 91</a:t>
            </a:r>
            <a:endParaRPr lang="en-A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Sources of family law in </a:t>
            </a:r>
            <a:r>
              <a:rPr lang="en-AU" dirty="0" err="1"/>
              <a:t>zambia</a:t>
            </a:r>
            <a:endParaRPr lang="en-AU" dirty="0"/>
          </a:p>
        </p:txBody>
      </p:sp>
      <p:sp>
        <p:nvSpPr>
          <p:cNvPr id="3" name="Content Placeholder 2"/>
          <p:cNvSpPr>
            <a:spLocks noGrp="1"/>
          </p:cNvSpPr>
          <p:nvPr>
            <p:ph sz="quarter" idx="1"/>
          </p:nvPr>
        </p:nvSpPr>
        <p:spPr/>
        <p:txBody>
          <a:bodyPr/>
          <a:lstStyle/>
          <a:p>
            <a:r>
              <a:rPr lang="en-AU" dirty="0"/>
              <a:t>COMMON LAW</a:t>
            </a:r>
          </a:p>
          <a:p>
            <a:r>
              <a:rPr lang="en-AU" dirty="0"/>
              <a:t>STATUTES</a:t>
            </a:r>
            <a:r>
              <a:rPr lang="en-AU"/>
              <a:t>: marriage act</a:t>
            </a:r>
            <a:endParaRPr lang="en-AU" dirty="0"/>
          </a:p>
          <a:p>
            <a:r>
              <a:rPr lang="en-AU" dirty="0"/>
              <a:t>EQUITY</a:t>
            </a:r>
          </a:p>
          <a:p>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Defining Family</a:t>
            </a:r>
          </a:p>
        </p:txBody>
      </p:sp>
      <p:sp>
        <p:nvSpPr>
          <p:cNvPr id="3" name="Content Placeholder 2"/>
          <p:cNvSpPr>
            <a:spLocks noGrp="1"/>
          </p:cNvSpPr>
          <p:nvPr>
            <p:ph sz="quarter" idx="1"/>
          </p:nvPr>
        </p:nvSpPr>
        <p:spPr/>
        <p:txBody>
          <a:bodyPr>
            <a:normAutofit/>
          </a:bodyPr>
          <a:lstStyle/>
          <a:p>
            <a:r>
              <a:rPr lang="en-AU" dirty="0"/>
              <a:t>What is ‘’family”?</a:t>
            </a:r>
          </a:p>
          <a:p>
            <a:pPr>
              <a:buNone/>
            </a:pPr>
            <a:r>
              <a:rPr lang="en-AU" dirty="0"/>
              <a:t>’The word ‘family’ is both easy and hard to define. Easy because family is a subjective word, in other words each individual will define this differently. It is for this reason that family is difficult to define, as the law cannot reconcile a widely accepted definition of family.’</a:t>
            </a:r>
          </a:p>
          <a:p>
            <a:pPr>
              <a:buNone/>
            </a:pPr>
            <a:endParaRPr lang="en-AU" dirty="0"/>
          </a:p>
          <a:p>
            <a:pPr>
              <a:buNone/>
            </a:pPr>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Defining family</a:t>
            </a:r>
          </a:p>
        </p:txBody>
      </p:sp>
      <p:sp>
        <p:nvSpPr>
          <p:cNvPr id="3" name="Content Placeholder 2"/>
          <p:cNvSpPr>
            <a:spLocks noGrp="1"/>
          </p:cNvSpPr>
          <p:nvPr>
            <p:ph sz="quarter" idx="1"/>
          </p:nvPr>
        </p:nvSpPr>
        <p:spPr/>
        <p:txBody>
          <a:bodyPr>
            <a:normAutofit/>
          </a:bodyPr>
          <a:lstStyle/>
          <a:p>
            <a:r>
              <a:rPr lang="en-AU" dirty="0"/>
              <a:t>In the western world the typical definition of family being the basic unit of husband, wife and biological children has changed over time to accommodate adopted children, same sex couples, cohabiting couples etc.</a:t>
            </a:r>
          </a:p>
          <a:p>
            <a:r>
              <a:rPr lang="en-AU" dirty="0"/>
              <a:t>In Zambia however society has not developed to embrace those changes, as such for the purposes of this course we will define family as a basic social unit comprising husband, wife and children if any. </a:t>
            </a:r>
          </a:p>
          <a:p>
            <a:r>
              <a:rPr lang="en-AU" dirty="0"/>
              <a:t>In Zambia this goes beyond the husband and wife. It covers the external family on both sides. </a:t>
            </a:r>
          </a:p>
          <a:p>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Coverage</a:t>
            </a:r>
          </a:p>
        </p:txBody>
      </p:sp>
      <p:sp>
        <p:nvSpPr>
          <p:cNvPr id="3" name="Content Placeholder 2"/>
          <p:cNvSpPr>
            <a:spLocks noGrp="1"/>
          </p:cNvSpPr>
          <p:nvPr>
            <p:ph sz="quarter" idx="1"/>
          </p:nvPr>
        </p:nvSpPr>
        <p:spPr>
          <a:xfrm>
            <a:off x="457200" y="1600200"/>
            <a:ext cx="8229600" cy="5069160"/>
          </a:xfrm>
        </p:spPr>
        <p:txBody>
          <a:bodyPr>
            <a:normAutofit fontScale="62500" lnSpcReduction="20000"/>
          </a:bodyPr>
          <a:lstStyle/>
          <a:p>
            <a:endParaRPr lang="en-AU" dirty="0"/>
          </a:p>
          <a:p>
            <a:r>
              <a:rPr lang="en-AU" dirty="0"/>
              <a:t>Law will often develop to reflect the needs and changes in society. Initially family law dealt with the status of marriage, as well as the rights, duties it comes with and more emphasis placed on the dissolution and consequences of marriage.</a:t>
            </a:r>
          </a:p>
          <a:p>
            <a:r>
              <a:rPr lang="en-AU" dirty="0"/>
              <a:t>Now the focus of family law has changed to considerations of parenthood, the rights and duties arising from it. The law will normally also consider the regulation of families as well as the protection of the family unit. </a:t>
            </a:r>
          </a:p>
          <a:p>
            <a:r>
              <a:rPr lang="en-AU" dirty="0"/>
              <a:t>In the western world, the law has developed to accommodate the union of partners of the same sex. In England for instance same sex people are allowed to get a civil partnership giving them rights equivalent to married couples. </a:t>
            </a:r>
          </a:p>
          <a:p>
            <a:r>
              <a:rPr lang="en-AU" dirty="0"/>
              <a:t>In addition to this, partners cohabiting  in some western countries are given limited rights. </a:t>
            </a:r>
          </a:p>
          <a:p>
            <a:r>
              <a:rPr lang="en-AU" dirty="0"/>
              <a:t>The laws of Zambia have not however been developed to that extent.</a:t>
            </a:r>
          </a:p>
          <a:p>
            <a:pPr>
              <a:buNone/>
            </a:pPr>
            <a:endParaRPr lang="en-AU" dirty="0"/>
          </a:p>
          <a:p>
            <a:pPr>
              <a:buNone/>
            </a:pPr>
            <a:r>
              <a:rPr lang="en-AU" b="1" dirty="0"/>
              <a:t>Activity</a:t>
            </a:r>
          </a:p>
          <a:p>
            <a:pPr>
              <a:buNone/>
            </a:pPr>
            <a:r>
              <a:rPr lang="en-AU" dirty="0"/>
              <a:t>Any examples of states within Africa that permit same sex marriages or an equivalent to them?</a:t>
            </a:r>
          </a:p>
          <a:p>
            <a:pPr>
              <a:buNone/>
            </a:pPr>
            <a:r>
              <a:rPr lang="en-AU" dirty="0"/>
              <a:t> </a:t>
            </a:r>
            <a:endParaRPr lang="en-AU" b="1" dirty="0"/>
          </a:p>
          <a:p>
            <a:pPr>
              <a:buNone/>
            </a:pPr>
            <a:r>
              <a:rPr lang="en-AU" b="1" dirty="0"/>
              <a:t>Should civil partnerships or same sex marriages be enacted in Zambia.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b="1" dirty="0"/>
              <a:t>NATURE AND SCOPE OF FAMILY LAW</a:t>
            </a:r>
          </a:p>
        </p:txBody>
      </p:sp>
      <p:sp>
        <p:nvSpPr>
          <p:cNvPr id="3" name="Content Placeholder 2"/>
          <p:cNvSpPr>
            <a:spLocks noGrp="1"/>
          </p:cNvSpPr>
          <p:nvPr>
            <p:ph sz="quarter" idx="1"/>
          </p:nvPr>
        </p:nvSpPr>
        <p:spPr/>
        <p:txBody>
          <a:bodyPr>
            <a:normAutofit/>
          </a:bodyPr>
          <a:lstStyle/>
          <a:p>
            <a:pPr>
              <a:buNone/>
            </a:pPr>
            <a:r>
              <a:rPr lang="en-AU" dirty="0"/>
              <a:t>We will look at:</a:t>
            </a:r>
          </a:p>
          <a:p>
            <a:pPr marL="514350" indent="-514350">
              <a:buAutoNum type="arabicPeriod"/>
            </a:pPr>
            <a:r>
              <a:rPr lang="en-AU" dirty="0"/>
              <a:t>Marriage: types of marriages, formalities</a:t>
            </a:r>
          </a:p>
          <a:p>
            <a:pPr marL="514350" indent="-514350">
              <a:buAutoNum type="arabicPeriod"/>
            </a:pPr>
            <a:r>
              <a:rPr lang="en-AU" dirty="0"/>
              <a:t>Its consequences</a:t>
            </a:r>
          </a:p>
          <a:p>
            <a:pPr marL="514350" indent="-514350">
              <a:buAutoNum type="arabicPeriod"/>
            </a:pPr>
            <a:r>
              <a:rPr lang="en-AU" dirty="0"/>
              <a:t>Nullity: void and voidable marriages</a:t>
            </a:r>
          </a:p>
          <a:p>
            <a:pPr marL="514350" indent="-514350">
              <a:buAutoNum type="arabicPeriod"/>
            </a:pPr>
            <a:r>
              <a:rPr lang="en-AU" dirty="0"/>
              <a:t>Dissolution of marriage</a:t>
            </a:r>
          </a:p>
          <a:p>
            <a:pPr marL="514350" indent="-514350">
              <a:buAutoNum type="arabicPeriod"/>
            </a:pPr>
            <a:r>
              <a:rPr lang="en-AU" dirty="0"/>
              <a:t>Parenthood, Who is a parent at law: adoption and legitimacy</a:t>
            </a:r>
          </a:p>
          <a:p>
            <a:pPr marL="514350" indent="-514350">
              <a:buAutoNum type="arabicPeriod"/>
            </a:pPr>
            <a:r>
              <a:rPr lang="en-AU" dirty="0"/>
              <a:t>Financial provisions upon:</a:t>
            </a:r>
          </a:p>
          <a:p>
            <a:pPr marL="514350" indent="-514350">
              <a:buAutoNum type="alphaLcParenBoth"/>
            </a:pPr>
            <a:r>
              <a:rPr lang="en-AU" dirty="0"/>
              <a:t>Divorce, nullity or Judicial separation (b) Death</a:t>
            </a:r>
          </a:p>
          <a:p>
            <a:pPr marL="514350" indent="-514350">
              <a:buNone/>
            </a:pPr>
            <a:r>
              <a:rPr lang="en-AU" dirty="0"/>
              <a:t>7. Law’s regulation or protection of the right to family life</a:t>
            </a:r>
          </a:p>
          <a:p>
            <a:pPr marL="514350" indent="-514350">
              <a:buAutoNum type="arabicPeriod"/>
            </a:pPr>
            <a:endParaRPr lang="en-A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Engagement and cohabitation</a:t>
            </a:r>
          </a:p>
        </p:txBody>
      </p:sp>
      <p:sp>
        <p:nvSpPr>
          <p:cNvPr id="3" name="Content Placeholder 2"/>
          <p:cNvSpPr>
            <a:spLocks noGrp="1"/>
          </p:cNvSpPr>
          <p:nvPr>
            <p:ph sz="quarter" idx="1"/>
          </p:nvPr>
        </p:nvSpPr>
        <p:spPr/>
        <p:txBody>
          <a:bodyPr>
            <a:normAutofit fontScale="55000" lnSpcReduction="20000"/>
          </a:bodyPr>
          <a:lstStyle/>
          <a:p>
            <a:r>
              <a:rPr lang="en-AU" dirty="0"/>
              <a:t>What is an engagement?</a:t>
            </a:r>
          </a:p>
          <a:p>
            <a:r>
              <a:rPr lang="en-AU" dirty="0"/>
              <a:t>Is it a contract </a:t>
            </a:r>
          </a:p>
          <a:p>
            <a:r>
              <a:rPr lang="en-AU" dirty="0"/>
              <a:t>Does it have any legal consequences?</a:t>
            </a:r>
          </a:p>
          <a:p>
            <a:pPr>
              <a:buNone/>
            </a:pPr>
            <a:r>
              <a:rPr lang="en-AU" dirty="0"/>
              <a:t>In Zambia an engagement is simply an agreement between two people to marry at a future date.</a:t>
            </a:r>
          </a:p>
          <a:p>
            <a:pPr>
              <a:buNone/>
            </a:pPr>
            <a:r>
              <a:rPr lang="en-AU" dirty="0"/>
              <a:t>In England prior to the Law Reform (miscellaneous provisions) Act 1970 an engagement was a binding contract for which a party could sue for breach of contract upon failure to marry. </a:t>
            </a:r>
          </a:p>
          <a:p>
            <a:pPr>
              <a:buNone/>
            </a:pPr>
            <a:r>
              <a:rPr lang="en-AU" b="1" dirty="0"/>
              <a:t>How is an engagement terminated?</a:t>
            </a:r>
          </a:p>
          <a:p>
            <a:pPr>
              <a:buNone/>
            </a:pPr>
            <a:endParaRPr lang="en-AU" b="1" dirty="0"/>
          </a:p>
          <a:p>
            <a:pPr>
              <a:buNone/>
            </a:pPr>
            <a:r>
              <a:rPr lang="en-AU" b="1" dirty="0"/>
              <a:t>For property rights of cohabitates read:</a:t>
            </a:r>
          </a:p>
          <a:p>
            <a:pPr>
              <a:buNone/>
            </a:pPr>
            <a:r>
              <a:rPr lang="en-AU" dirty="0"/>
              <a:t>See Bernard v Josephs (1982) 3 ALL ER 162 CA and</a:t>
            </a:r>
          </a:p>
          <a:p>
            <a:pPr>
              <a:buNone/>
            </a:pPr>
            <a:r>
              <a:rPr lang="en-AU" dirty="0" err="1"/>
              <a:t>Mossop</a:t>
            </a:r>
            <a:r>
              <a:rPr lang="en-AU" dirty="0"/>
              <a:t> v </a:t>
            </a:r>
            <a:r>
              <a:rPr lang="en-AU" dirty="0" err="1"/>
              <a:t>Mossop</a:t>
            </a:r>
            <a:r>
              <a:rPr lang="en-AU" dirty="0"/>
              <a:t> [1988] 2 ALL ER 202, CA: held that the provisions under the MCA 1973 dealing with property settlement will only provoke the courts jurisdiction upon a petition for divorce, nullity or judicial separation being presented, as such parties to an engagement may not apply under this section. </a:t>
            </a:r>
          </a:p>
          <a:p>
            <a:pPr>
              <a:buNone/>
            </a:pPr>
            <a:r>
              <a:rPr lang="en-AU" dirty="0"/>
              <a:t>Compare and contrast the two cases</a:t>
            </a:r>
          </a:p>
          <a:p>
            <a:pPr>
              <a:buNone/>
            </a:pPr>
            <a:endParaRPr lang="en-AU" dirty="0"/>
          </a:p>
          <a:p>
            <a:pPr>
              <a:buNone/>
            </a:pPr>
            <a:r>
              <a:rPr lang="en-AU" b="1" dirty="0"/>
              <a:t>Consider the Matrimonial Causes Act 2007</a:t>
            </a:r>
            <a:r>
              <a:rPr lang="en-AU" dirty="0"/>
              <a:t>: is there any provision that would permit a party to an engagement that has been terminated to claim for any financial provision? Can a party to an engagement apply under s54 of the MCA 2007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Cohabitation</a:t>
            </a:r>
          </a:p>
        </p:txBody>
      </p:sp>
      <p:sp>
        <p:nvSpPr>
          <p:cNvPr id="3" name="Content Placeholder 2"/>
          <p:cNvSpPr>
            <a:spLocks noGrp="1"/>
          </p:cNvSpPr>
          <p:nvPr>
            <p:ph sz="quarter" idx="1"/>
          </p:nvPr>
        </p:nvSpPr>
        <p:spPr/>
        <p:txBody>
          <a:bodyPr/>
          <a:lstStyle/>
          <a:p>
            <a:pPr>
              <a:buNone/>
            </a:pPr>
            <a:r>
              <a:rPr lang="en-AU" dirty="0"/>
              <a:t>Some people may chose to cohabit as opposed to marry in this day and age. Zambian law does not recognise cohabitation.</a:t>
            </a:r>
          </a:p>
          <a:p>
            <a:pPr>
              <a:buNone/>
            </a:pPr>
            <a:r>
              <a:rPr lang="en-AU" dirty="0"/>
              <a:t>Do you think that there is a growing number of people cohabiting today?</a:t>
            </a:r>
          </a:p>
          <a:p>
            <a:pPr>
              <a:buNone/>
            </a:pPr>
            <a:r>
              <a:rPr lang="en-AU" dirty="0"/>
              <a:t>Do you think these people should have legal recourse?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Defining Cohabitation</a:t>
            </a:r>
          </a:p>
        </p:txBody>
      </p:sp>
      <p:sp>
        <p:nvSpPr>
          <p:cNvPr id="3" name="Content Placeholder 2"/>
          <p:cNvSpPr>
            <a:spLocks noGrp="1"/>
          </p:cNvSpPr>
          <p:nvPr>
            <p:ph sz="quarter" idx="1"/>
          </p:nvPr>
        </p:nvSpPr>
        <p:spPr/>
        <p:txBody>
          <a:bodyPr>
            <a:normAutofit/>
          </a:bodyPr>
          <a:lstStyle/>
          <a:p>
            <a:r>
              <a:rPr lang="en-AU" dirty="0"/>
              <a:t>Two people living as man and wife without actually being married. Characteristics of cohabitation:</a:t>
            </a:r>
          </a:p>
          <a:p>
            <a:pPr marL="514350" indent="-514350">
              <a:buAutoNum type="arabicPeriod"/>
            </a:pPr>
            <a:r>
              <a:rPr lang="en-AU" dirty="0"/>
              <a:t>Living under one roof</a:t>
            </a:r>
          </a:p>
          <a:p>
            <a:pPr marL="514350" indent="-514350">
              <a:buAutoNum type="arabicPeriod"/>
            </a:pPr>
            <a:r>
              <a:rPr lang="en-AU" dirty="0"/>
              <a:t>Having an ongoing sexual relationship</a:t>
            </a:r>
          </a:p>
          <a:p>
            <a:pPr marL="514350" indent="-514350">
              <a:buAutoNum type="arabicPeriod"/>
            </a:pPr>
            <a:r>
              <a:rPr lang="en-AU" dirty="0"/>
              <a:t>The financial support of one party to the other</a:t>
            </a:r>
          </a:p>
          <a:p>
            <a:pPr marL="514350" indent="-514350">
              <a:buAutoNum type="arabicPeriod"/>
            </a:pPr>
            <a:r>
              <a:rPr lang="en-AU" dirty="0"/>
              <a:t>The stability and permanence of the parties</a:t>
            </a:r>
          </a:p>
          <a:p>
            <a:pPr marL="514350" indent="-514350">
              <a:buAutoNum type="arabicPeriod"/>
            </a:pPr>
            <a:r>
              <a:rPr lang="en-AU" dirty="0"/>
              <a:t>Whether the reasonable person, taking into account of the couples life together would deem them as an unmarried cohabiting couple.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a:t>Differences between marriage and cohabitation</a:t>
            </a:r>
          </a:p>
        </p:txBody>
      </p:sp>
      <p:sp>
        <p:nvSpPr>
          <p:cNvPr id="3" name="Content Placeholder 2"/>
          <p:cNvSpPr>
            <a:spLocks noGrp="1"/>
          </p:cNvSpPr>
          <p:nvPr>
            <p:ph sz="quarter" idx="1"/>
          </p:nvPr>
        </p:nvSpPr>
        <p:spPr/>
        <p:txBody>
          <a:bodyPr>
            <a:normAutofit/>
          </a:bodyPr>
          <a:lstStyle/>
          <a:p>
            <a:r>
              <a:rPr lang="en-AU" dirty="0"/>
              <a:t>Cohabitation can end abruptly and no formalities exist for ending it</a:t>
            </a:r>
          </a:p>
          <a:p>
            <a:r>
              <a:rPr lang="en-AU" dirty="0"/>
              <a:t>Marriage however has formalities such as a decree of nullity or divorce</a:t>
            </a:r>
          </a:p>
          <a:p>
            <a:r>
              <a:rPr lang="en-AU" dirty="0"/>
              <a:t>A cohabiting couple cannot make a joint application to adopt a child but married people can (gay people cannot adopt children)</a:t>
            </a:r>
          </a:p>
          <a:p>
            <a:r>
              <a:rPr lang="en-AU" dirty="0"/>
              <a:t>The law relating to financial provision does not apply for </a:t>
            </a:r>
            <a:r>
              <a:rPr lang="en-AU"/>
              <a:t>cohabiting couples</a:t>
            </a:r>
            <a:endParaRPr lang="en-A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1511</TotalTime>
  <Words>1036</Words>
  <Application>Microsoft Office PowerPoint</Application>
  <PresentationFormat>On-screen Show (4:3)</PresentationFormat>
  <Paragraphs>78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Century Schoolbook</vt:lpstr>
      <vt:lpstr>Wingdings</vt:lpstr>
      <vt:lpstr>Wingdings 2</vt:lpstr>
      <vt:lpstr>Oriel</vt:lpstr>
      <vt:lpstr>Family law slides </vt:lpstr>
      <vt:lpstr>Defining Family</vt:lpstr>
      <vt:lpstr>Defining family</vt:lpstr>
      <vt:lpstr>Coverage</vt:lpstr>
      <vt:lpstr>NATURE AND SCOPE OF FAMILY LAW</vt:lpstr>
      <vt:lpstr>Engagement and cohabitation</vt:lpstr>
      <vt:lpstr>Cohabitation</vt:lpstr>
      <vt:lpstr>Defining Cohabitation</vt:lpstr>
      <vt:lpstr>Differences between marriage and cohabitation</vt:lpstr>
      <vt:lpstr>Presumption of cohabitation in Zambia?</vt:lpstr>
      <vt:lpstr>Courts administering family law</vt:lpstr>
      <vt:lpstr>cases</vt:lpstr>
      <vt:lpstr>Sources of family law in zambia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Family law slides </dc:title>
  <dc:creator>mwelwa</dc:creator>
  <cp:lastModifiedBy>MUKUKA MIKE</cp:lastModifiedBy>
  <cp:revision>36</cp:revision>
  <dcterms:created xsi:type="dcterms:W3CDTF">2012-07-24T09:53:29Z</dcterms:created>
  <dcterms:modified xsi:type="dcterms:W3CDTF">2022-01-04T19:47:44Z</dcterms:modified>
</cp:coreProperties>
</file>