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1" r:id="rId6"/>
    <p:sldId id="272" r:id="rId7"/>
    <p:sldId id="262" r:id="rId8"/>
    <p:sldId id="263" r:id="rId9"/>
    <p:sldId id="264" r:id="rId10"/>
    <p:sldId id="265" r:id="rId11"/>
    <p:sldId id="266" r:id="rId12"/>
    <p:sldId id="273" r:id="rId13"/>
    <p:sldId id="274"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2575764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245414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41233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328637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91773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1388974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52725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2866257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4093908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3545822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417008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3669551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3926597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3513011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711698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3BB7AB-467E-4A15-898F-50CFDD1EFF17}"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CBF53F-76E9-45CD-938B-717BFEC78E6B}" type="slidenum">
              <a:rPr lang="en-AU" smtClean="0"/>
              <a:pPr/>
              <a:t>‹#›</a:t>
            </a:fld>
            <a:endParaRPr lang="en-AU"/>
          </a:p>
        </p:txBody>
      </p:sp>
    </p:spTree>
    <p:extLst>
      <p:ext uri="{BB962C8B-B14F-4D97-AF65-F5344CB8AC3E}">
        <p14:creationId xmlns:p14="http://schemas.microsoft.com/office/powerpoint/2010/main" val="259209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3BB7AB-467E-4A15-898F-50CFDD1EFF17}" type="datetimeFigureOut">
              <a:rPr lang="en-AU" smtClean="0"/>
              <a:pPr/>
              <a:t>20/09/2022</a:t>
            </a:fld>
            <a:endParaRPr lang="en-A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9CBF53F-76E9-45CD-938B-717BFEC78E6B}" type="slidenum">
              <a:rPr lang="en-AU" smtClean="0"/>
              <a:pPr/>
              <a:t>‹#›</a:t>
            </a:fld>
            <a:endParaRPr lang="en-AU"/>
          </a:p>
        </p:txBody>
      </p:sp>
    </p:spTree>
    <p:extLst>
      <p:ext uri="{BB962C8B-B14F-4D97-AF65-F5344CB8AC3E}">
        <p14:creationId xmlns:p14="http://schemas.microsoft.com/office/powerpoint/2010/main" val="133876334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FAMILY LAW</a:t>
            </a:r>
            <a:endParaRPr lang="en-AU" dirty="0"/>
          </a:p>
        </p:txBody>
      </p:sp>
      <p:sp>
        <p:nvSpPr>
          <p:cNvPr id="3" name="Subtitle 2"/>
          <p:cNvSpPr>
            <a:spLocks noGrp="1"/>
          </p:cNvSpPr>
          <p:nvPr>
            <p:ph type="subTitle" idx="1"/>
          </p:nvPr>
        </p:nvSpPr>
        <p:spPr/>
        <p:txBody>
          <a:bodyPr/>
          <a:lstStyle/>
          <a:p>
            <a:r>
              <a:rPr lang="en-AU" dirty="0" smtClean="0"/>
              <a:t>PARENT AND CHILD RELATIONSHIP</a:t>
            </a:r>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What is a legal parent?</a:t>
            </a:r>
            <a:r>
              <a:rPr lang="en-AU" dirty="0" smtClean="0"/>
              <a:t/>
            </a:r>
            <a:br>
              <a:rPr lang="en-AU" dirty="0" smtClean="0"/>
            </a:br>
            <a:endParaRPr lang="en-AU" dirty="0"/>
          </a:p>
        </p:txBody>
      </p:sp>
      <p:sp>
        <p:nvSpPr>
          <p:cNvPr id="3" name="Content Placeholder 2"/>
          <p:cNvSpPr>
            <a:spLocks noGrp="1"/>
          </p:cNvSpPr>
          <p:nvPr>
            <p:ph idx="1"/>
          </p:nvPr>
        </p:nvSpPr>
        <p:spPr/>
        <p:txBody>
          <a:bodyPr>
            <a:normAutofit/>
          </a:bodyPr>
          <a:lstStyle/>
          <a:p>
            <a:r>
              <a:rPr lang="en-GB" dirty="0" smtClean="0"/>
              <a:t>A parent under s2 is defined as the father, mother or custodian of the child. However the term parent under the law means the child’s natural parents.</a:t>
            </a:r>
          </a:p>
          <a:p>
            <a:r>
              <a:rPr lang="en-GB" dirty="0" smtClean="0"/>
              <a:t>A child has two legal parents being it’s natural parent.</a:t>
            </a:r>
          </a:p>
          <a:p>
            <a:r>
              <a:rPr lang="en-GB" dirty="0" smtClean="0"/>
              <a:t>At </a:t>
            </a:r>
            <a:r>
              <a:rPr lang="en-GB" dirty="0"/>
              <a:t>common law parenting is determined by genetics thus the man and woman providing the sperm and egg resulting in the birth of a child will be recognised as that child’s parents at law.</a:t>
            </a:r>
            <a:endParaRPr lang="en-AU" dirty="0"/>
          </a:p>
          <a:p>
            <a:r>
              <a:rPr lang="en-GB" dirty="0"/>
              <a:t>Motherhood was proved by parturition, however due to lack of sophisticated methods of proving paternity, this led to a lot of problems, as such the law came to recognise presumptions. </a:t>
            </a:r>
            <a:endParaRPr lang="en-AU" dirty="0"/>
          </a:p>
          <a:p>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Presumption of Paternity</a:t>
            </a:r>
            <a:endParaRPr lang="en-AU" dirty="0"/>
          </a:p>
        </p:txBody>
      </p:sp>
      <p:sp>
        <p:nvSpPr>
          <p:cNvPr id="3" name="Content Placeholder 2"/>
          <p:cNvSpPr>
            <a:spLocks noGrp="1"/>
          </p:cNvSpPr>
          <p:nvPr>
            <p:ph idx="1"/>
          </p:nvPr>
        </p:nvSpPr>
        <p:spPr>
          <a:xfrm>
            <a:off x="251520" y="2160590"/>
            <a:ext cx="8280919" cy="3880773"/>
          </a:xfrm>
        </p:spPr>
        <p:txBody>
          <a:bodyPr>
            <a:normAutofit/>
          </a:bodyPr>
          <a:lstStyle/>
          <a:p>
            <a:r>
              <a:rPr lang="en-GB" dirty="0" smtClean="0"/>
              <a:t>The presumption of paternity is codified in the CCA. S122 of the CCA indicates that a child born to a woman during the woman’s marriage or within ten months after the marriage has been dissolved by death or otherwise, shall in the absence of evidence to the contrary be presumed to be the child of that woman and the husband or former husband.</a:t>
            </a:r>
          </a:p>
          <a:p>
            <a:r>
              <a:rPr lang="en-GB" dirty="0" smtClean="0"/>
              <a:t>The presumption does not apply where the child is conceived whilst the parties are living apart under an oral, written agreement for separation, decree of judicial separation, or decree nisi of divorce made by a court. </a:t>
            </a:r>
          </a:p>
          <a:p>
            <a:r>
              <a:rPr lang="en-GB" dirty="0" smtClean="0"/>
              <a:t>Further the presumption does not apply where the mother remarries and the child is born after 10 months of the mother’s divorce by court order or death. </a:t>
            </a:r>
            <a:endParaRPr lang="en-AU" dirty="0"/>
          </a:p>
          <a:p>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Presumption of paternity:</a:t>
            </a:r>
            <a:endParaRPr lang="en-GB" dirty="0"/>
          </a:p>
        </p:txBody>
      </p:sp>
      <p:sp>
        <p:nvSpPr>
          <p:cNvPr id="3" name="Content Placeholder 2"/>
          <p:cNvSpPr>
            <a:spLocks noGrp="1"/>
          </p:cNvSpPr>
          <p:nvPr>
            <p:ph idx="1"/>
          </p:nvPr>
        </p:nvSpPr>
        <p:spPr>
          <a:xfrm>
            <a:off x="179512" y="1930400"/>
            <a:ext cx="8424935" cy="4594944"/>
          </a:xfrm>
        </p:spPr>
        <p:txBody>
          <a:bodyPr>
            <a:normAutofit/>
          </a:bodyPr>
          <a:lstStyle/>
          <a:p>
            <a:r>
              <a:rPr lang="en-US" dirty="0" err="1" smtClean="0"/>
              <a:t>Purusnt</a:t>
            </a:r>
            <a:r>
              <a:rPr lang="en-US" dirty="0" smtClean="0"/>
              <a:t> to s124, where the father’s name is on the birth register, there is a presumption that he is the father of the child.</a:t>
            </a:r>
          </a:p>
          <a:p>
            <a:r>
              <a:rPr lang="en-US" dirty="0" smtClean="0"/>
              <a:t>Pursuant to s124(2), paternity is presumed by written instrument in prescribed form, made by deed or in the presence of a legal practitioner, a magistrate, judge, health practitioner, minister of religion or a person authorized to solemnize a marriage.</a:t>
            </a:r>
          </a:p>
          <a:p>
            <a:r>
              <a:rPr lang="en-US" dirty="0" smtClean="0"/>
              <a:t>Pursuant to s124(3) An affiliation order is prima facie evidence of paternity. A single woman or child through their next friend may apply for an affiliation order pursuant to s116 and 118 of the CCA at any time after the birth of the child or upon proof that the putative father has paid money for the child’s maintenance.</a:t>
            </a:r>
          </a:p>
          <a:p>
            <a:r>
              <a:rPr lang="en-US" dirty="0" smtClean="0"/>
              <a:t>The act permits a person to obtain an order for paternity.</a:t>
            </a:r>
          </a:p>
          <a:p>
            <a:pPr marL="0" indent="0">
              <a:buNone/>
            </a:pPr>
            <a:endParaRPr lang="en-US" dirty="0"/>
          </a:p>
        </p:txBody>
      </p:sp>
    </p:spTree>
    <p:extLst>
      <p:ext uri="{BB962C8B-B14F-4D97-AF65-F5344CB8AC3E}">
        <p14:creationId xmlns:p14="http://schemas.microsoft.com/office/powerpoint/2010/main" val="1199357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paternity test</a:t>
            </a:r>
            <a:endParaRPr lang="en-GB" dirty="0"/>
          </a:p>
        </p:txBody>
      </p:sp>
      <p:sp>
        <p:nvSpPr>
          <p:cNvPr id="3" name="Content Placeholder 2"/>
          <p:cNvSpPr>
            <a:spLocks noGrp="1"/>
          </p:cNvSpPr>
          <p:nvPr>
            <p:ph idx="1"/>
          </p:nvPr>
        </p:nvSpPr>
        <p:spPr>
          <a:xfrm>
            <a:off x="179512" y="2160590"/>
            <a:ext cx="8280919" cy="3880773"/>
          </a:xfrm>
        </p:spPr>
        <p:txBody>
          <a:bodyPr/>
          <a:lstStyle/>
          <a:p>
            <a:r>
              <a:rPr lang="en-US" dirty="0" smtClean="0"/>
              <a:t>One may apply for a declaration of paternity from the court, once made it is conclusive proof of paternity.</a:t>
            </a:r>
          </a:p>
          <a:p>
            <a:r>
              <a:rPr lang="en-US" dirty="0" smtClean="0"/>
              <a:t>Court may upon application made by a party require that the father or child be subjected to a DNA test to establish paternity see s126 CCA.</a:t>
            </a:r>
            <a:endParaRPr lang="en-GB" dirty="0"/>
          </a:p>
        </p:txBody>
      </p:sp>
    </p:spTree>
    <p:extLst>
      <p:ext uri="{BB962C8B-B14F-4D97-AF65-F5344CB8AC3E}">
        <p14:creationId xmlns:p14="http://schemas.microsoft.com/office/powerpoint/2010/main" val="3905664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Modes of acquiring parental responsibility</a:t>
            </a:r>
            <a:endParaRPr lang="en-AU" dirty="0"/>
          </a:p>
        </p:txBody>
      </p:sp>
      <p:sp>
        <p:nvSpPr>
          <p:cNvPr id="3" name="Content Placeholder 2"/>
          <p:cNvSpPr>
            <a:spLocks noGrp="1"/>
          </p:cNvSpPr>
          <p:nvPr>
            <p:ph idx="1"/>
          </p:nvPr>
        </p:nvSpPr>
        <p:spPr>
          <a:xfrm>
            <a:off x="251520" y="1600200"/>
            <a:ext cx="8892480" cy="5257800"/>
          </a:xfrm>
        </p:spPr>
        <p:txBody>
          <a:bodyPr>
            <a:normAutofit fontScale="85000" lnSpcReduction="10000"/>
          </a:bodyPr>
          <a:lstStyle/>
          <a:p>
            <a:r>
              <a:rPr lang="en-GB" dirty="0"/>
              <a:t>Not all fathers have parental responsibility for their children and other parties may have parental responsibility for the child (where grandparents, aunties etc become guardians). Others may also apply for a parental order, the responsibility will seize when that the duration of the order lapses. </a:t>
            </a:r>
            <a:endParaRPr lang="en-AU" dirty="0" smtClean="0"/>
          </a:p>
          <a:p>
            <a:pPr marL="457200" lvl="0" indent="-457200">
              <a:buFont typeface="+mj-lt"/>
              <a:buAutoNum type="arabicPeriod"/>
            </a:pPr>
            <a:r>
              <a:rPr lang="en-GB" dirty="0" smtClean="0"/>
              <a:t>Parental responsibility is shared when a couple are married and even where the parents are separated. </a:t>
            </a:r>
            <a:endParaRPr lang="en-AU" dirty="0" smtClean="0"/>
          </a:p>
          <a:p>
            <a:pPr marL="457200" lvl="0" indent="-457200">
              <a:buFont typeface="+mj-lt"/>
              <a:buAutoNum type="arabicPeriod"/>
            </a:pPr>
            <a:r>
              <a:rPr lang="en-GB" dirty="0" smtClean="0"/>
              <a:t>The </a:t>
            </a:r>
            <a:r>
              <a:rPr lang="en-GB" dirty="0"/>
              <a:t>mother has automatic parental responsibility whether the child is born in wedlock or not</a:t>
            </a:r>
            <a:endParaRPr lang="en-AU" dirty="0"/>
          </a:p>
          <a:p>
            <a:pPr marL="457200" lvl="0" indent="-457200">
              <a:buFont typeface="+mj-lt"/>
              <a:buAutoNum type="arabicPeriod"/>
            </a:pPr>
            <a:r>
              <a:rPr lang="en-GB" dirty="0" smtClean="0"/>
              <a:t>The </a:t>
            </a:r>
            <a:r>
              <a:rPr lang="en-GB" dirty="0"/>
              <a:t>unmarried father, </a:t>
            </a:r>
            <a:r>
              <a:rPr lang="en-GB" dirty="0" smtClean="0"/>
              <a:t>may obtain parental responsibility in accordance with s40 of the CCA by : </a:t>
            </a:r>
          </a:p>
          <a:p>
            <a:pPr marL="457200" lvl="0" indent="-457200">
              <a:buFont typeface="+mj-lt"/>
              <a:buAutoNum type="arabicPeriod"/>
            </a:pPr>
            <a:r>
              <a:rPr lang="en-GB" dirty="0"/>
              <a:t>	</a:t>
            </a:r>
            <a:r>
              <a:rPr lang="en-GB" dirty="0" smtClean="0"/>
              <a:t>(a) applying for a parental responsibility order</a:t>
            </a:r>
          </a:p>
          <a:p>
            <a:pPr marL="457200" lvl="0" indent="-457200">
              <a:buFont typeface="+mj-lt"/>
              <a:buAutoNum type="arabicPeriod"/>
            </a:pPr>
            <a:r>
              <a:rPr lang="en-US" dirty="0"/>
              <a:t>	</a:t>
            </a:r>
            <a:r>
              <a:rPr lang="en-US" dirty="0" smtClean="0"/>
              <a:t>(b) entering into a parental responsibility agreement with the child’s mother</a:t>
            </a:r>
          </a:p>
          <a:p>
            <a:pPr marL="457200" lvl="0" indent="-457200">
              <a:buFont typeface="+mj-lt"/>
              <a:buAutoNum type="arabicPeriod"/>
            </a:pPr>
            <a:r>
              <a:rPr lang="en-US" dirty="0"/>
              <a:t>	</a:t>
            </a:r>
            <a:r>
              <a:rPr lang="en-US" dirty="0" smtClean="0"/>
              <a:t>© acknowledging paternity of the child or maintaining the child	</a:t>
            </a:r>
            <a:endParaRPr lang="en-GB" dirty="0" smtClean="0"/>
          </a:p>
          <a:p>
            <a:pPr marL="457200" lvl="0" indent="-457200">
              <a:buFont typeface="+mj-lt"/>
              <a:buAutoNum type="arabicPeriod"/>
            </a:pPr>
            <a:endParaRPr lang="en-GB" dirty="0" smtClean="0"/>
          </a:p>
          <a:p>
            <a:pPr marL="457200" lvl="0" indent="-457200">
              <a:buFont typeface="+mj-lt"/>
              <a:buAutoNum type="arabicPeriod"/>
            </a:pPr>
            <a:r>
              <a:rPr lang="en-GB" dirty="0" smtClean="0"/>
              <a:t>The </a:t>
            </a:r>
            <a:r>
              <a:rPr lang="en-GB" dirty="0"/>
              <a:t>adoptive parents of an adopted child</a:t>
            </a:r>
            <a:endParaRPr lang="en-AU" dirty="0"/>
          </a:p>
          <a:p>
            <a:pPr marL="457200" lvl="0" indent="-457200">
              <a:buFont typeface="+mj-lt"/>
              <a:buAutoNum type="arabicPeriod"/>
            </a:pPr>
            <a:r>
              <a:rPr lang="en-GB" dirty="0"/>
              <a:t>A guardian appointed by a parent by deed or will or one appointed by the </a:t>
            </a:r>
            <a:r>
              <a:rPr lang="en-GB" dirty="0" smtClean="0"/>
              <a:t>court. See PART XI of the act</a:t>
            </a:r>
            <a:endParaRPr lang="en-AU" dirty="0"/>
          </a:p>
          <a:p>
            <a:pPr marL="457200" lvl="0" indent="-457200">
              <a:buFont typeface="+mj-lt"/>
              <a:buAutoNum type="arabicPeriod"/>
            </a:pPr>
            <a:r>
              <a:rPr lang="en-GB" dirty="0"/>
              <a:t>A local authority, where the child is removed from the care of the parents or guardians, where the people with parental responsibility are harming the </a:t>
            </a:r>
            <a:r>
              <a:rPr lang="en-GB" dirty="0" smtClean="0"/>
              <a:t>child</a:t>
            </a: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What does parental responsibility mean?</a:t>
            </a:r>
            <a:endParaRPr lang="en-AU" b="1" dirty="0"/>
          </a:p>
        </p:txBody>
      </p:sp>
      <p:sp>
        <p:nvSpPr>
          <p:cNvPr id="3" name="Content Placeholder 2"/>
          <p:cNvSpPr>
            <a:spLocks noGrp="1"/>
          </p:cNvSpPr>
          <p:nvPr>
            <p:ph idx="1"/>
          </p:nvPr>
        </p:nvSpPr>
        <p:spPr>
          <a:xfrm>
            <a:off x="395536" y="2160590"/>
            <a:ext cx="7776863" cy="3880773"/>
          </a:xfrm>
        </p:spPr>
        <p:txBody>
          <a:bodyPr>
            <a:normAutofit/>
          </a:bodyPr>
          <a:lstStyle/>
          <a:p>
            <a:r>
              <a:rPr lang="en-GB" dirty="0" smtClean="0"/>
              <a:t>‘parental rights are derived from parental duty....the dwindling right of a parent yields to the child’s right to make his own decisions when he reaches a sufficient understanding and intelligence to be capable of making up his own mind on the matter requiring decision...the underlining principle of the law was exposed by Blackstone and can be seen to have been acknowledged in the case law. It is that </a:t>
            </a:r>
            <a:r>
              <a:rPr lang="en-GB" dirty="0" err="1" smtClean="0"/>
              <a:t>paretnal</a:t>
            </a:r>
            <a:r>
              <a:rPr lang="en-GB" dirty="0" smtClean="0"/>
              <a:t> rights yields to the child’s right to make his own decision when he reaches a sufficient understanding and intelligence to be capable of making up his own mind on the matter requiring decision.’ </a:t>
            </a:r>
            <a:r>
              <a:rPr lang="en-GB" b="1" dirty="0" err="1" smtClean="0"/>
              <a:t>Gillick</a:t>
            </a:r>
            <a:r>
              <a:rPr lang="en-GB" b="1" dirty="0" smtClean="0"/>
              <a:t> per Lord </a:t>
            </a:r>
            <a:r>
              <a:rPr lang="en-GB" b="1" dirty="0" err="1" smtClean="0"/>
              <a:t>Scarman</a:t>
            </a:r>
            <a:endParaRPr lang="en-AU" dirty="0" smtClean="0"/>
          </a:p>
          <a:p>
            <a:endParaRPr lang="en-AU" dirty="0" smtClean="0"/>
          </a:p>
          <a:p>
            <a:r>
              <a:rPr lang="en-AU" dirty="0" smtClean="0"/>
              <a:t>The CCA defines the term in s38</a:t>
            </a: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Parental responsibility </a:t>
            </a:r>
            <a:endParaRPr lang="en-AU" dirty="0"/>
          </a:p>
        </p:txBody>
      </p:sp>
      <p:sp>
        <p:nvSpPr>
          <p:cNvPr id="3" name="Content Placeholder 2"/>
          <p:cNvSpPr>
            <a:spLocks noGrp="1"/>
          </p:cNvSpPr>
          <p:nvPr>
            <p:ph idx="1"/>
          </p:nvPr>
        </p:nvSpPr>
        <p:spPr/>
        <p:txBody>
          <a:bodyPr>
            <a:normAutofit/>
          </a:bodyPr>
          <a:lstStyle/>
          <a:p>
            <a:r>
              <a:rPr lang="en-GB" dirty="0"/>
              <a:t>Since the decision of Re Agar-Ellis in the 18 hundreds that outlined the rights of a father to his child as absolute. The law has shifted to regarding the relationship of parents and their children more in line with responsibility than duties. (consider the CRC outline of children’s rights)</a:t>
            </a:r>
            <a:endParaRPr lang="en-AU" dirty="0"/>
          </a:p>
          <a:p>
            <a:r>
              <a:rPr lang="en-GB" dirty="0"/>
              <a:t>As the child grows parental responsibility yields to the autonomy of the child. The views of the child must be given effect according to their capacity and understanding as such  parental responsibility is limited.</a:t>
            </a:r>
            <a:endParaRPr lang="en-AU" dirty="0"/>
          </a:p>
          <a:p>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r>
              <a:rPr lang="en-AU" dirty="0" smtClean="0"/>
              <a:t>List of parental responsibility</a:t>
            </a:r>
            <a:endParaRPr lang="en-AU" dirty="0"/>
          </a:p>
        </p:txBody>
      </p:sp>
      <p:sp>
        <p:nvSpPr>
          <p:cNvPr id="3" name="Content Placeholder 2"/>
          <p:cNvSpPr>
            <a:spLocks noGrp="1"/>
          </p:cNvSpPr>
          <p:nvPr>
            <p:ph idx="1"/>
          </p:nvPr>
        </p:nvSpPr>
        <p:spPr>
          <a:xfrm>
            <a:off x="0" y="1124744"/>
            <a:ext cx="9144000" cy="5733256"/>
          </a:xfrm>
        </p:spPr>
        <p:txBody>
          <a:bodyPr>
            <a:normAutofit fontScale="92500" lnSpcReduction="20000"/>
          </a:bodyPr>
          <a:lstStyle/>
          <a:p>
            <a:pPr lvl="0"/>
            <a:r>
              <a:rPr lang="en-GB" b="1" dirty="0"/>
              <a:t>To care for the child</a:t>
            </a:r>
            <a:r>
              <a:rPr lang="en-GB" dirty="0"/>
              <a:t>: this includes the responsibility to determine the place and manner of the upbringing of the child. Failure to maintain the child amounts to a criminal offence, abuse of the child will also amount to a criminal offence.</a:t>
            </a:r>
            <a:endParaRPr lang="en-AU" dirty="0"/>
          </a:p>
          <a:p>
            <a:pPr lvl="0"/>
            <a:r>
              <a:rPr lang="en-GB" b="1" dirty="0"/>
              <a:t>Responsibility to ensure the child’s education</a:t>
            </a:r>
            <a:r>
              <a:rPr lang="en-GB" dirty="0"/>
              <a:t>: parents have a responsibility to ensure that the child receives full time education (home school or otherwise)</a:t>
            </a:r>
            <a:endParaRPr lang="en-AU" dirty="0"/>
          </a:p>
          <a:p>
            <a:pPr lvl="0"/>
            <a:r>
              <a:rPr lang="en-GB" b="1" dirty="0"/>
              <a:t>Choice of surname</a:t>
            </a:r>
            <a:r>
              <a:rPr lang="en-GB" dirty="0"/>
              <a:t>: a child’s name can only be changed with the agreement of the other party or by court order where the other parent has parental responsibility</a:t>
            </a:r>
            <a:endParaRPr lang="en-AU" dirty="0"/>
          </a:p>
          <a:p>
            <a:pPr lvl="0"/>
            <a:r>
              <a:rPr lang="en-GB" b="1" dirty="0"/>
              <a:t>Removal from jurisdiction</a:t>
            </a:r>
            <a:r>
              <a:rPr lang="en-GB" dirty="0"/>
              <a:t>: agreement of the other parent with parental responsibility is required or court order</a:t>
            </a:r>
            <a:endParaRPr lang="en-AU" dirty="0"/>
          </a:p>
          <a:p>
            <a:pPr lvl="0"/>
            <a:r>
              <a:rPr lang="en-GB" b="1" dirty="0"/>
              <a:t>Consent to adoption</a:t>
            </a:r>
            <a:r>
              <a:rPr lang="en-GB" dirty="0"/>
              <a:t>: a child can only be adopted with the consent of any parent having parental responsibility or </a:t>
            </a:r>
            <a:r>
              <a:rPr lang="en-GB" dirty="0" err="1"/>
              <a:t>fi</a:t>
            </a:r>
            <a:r>
              <a:rPr lang="en-GB" dirty="0"/>
              <a:t> the court dispenses with that consent.</a:t>
            </a:r>
            <a:endParaRPr lang="en-AU" dirty="0"/>
          </a:p>
          <a:p>
            <a:pPr lvl="0"/>
            <a:r>
              <a:rPr lang="en-GB" b="1" dirty="0"/>
              <a:t>Responsibility for the child’s religion</a:t>
            </a:r>
            <a:r>
              <a:rPr lang="en-GB" dirty="0"/>
              <a:t>: there is no responsibility to bring up the child in any faith. </a:t>
            </a:r>
            <a:endParaRPr lang="en-AU" dirty="0"/>
          </a:p>
          <a:p>
            <a:pPr lvl="0"/>
            <a:r>
              <a:rPr lang="en-GB" b="1" dirty="0" smtClean="0"/>
              <a:t>Right </a:t>
            </a:r>
            <a:r>
              <a:rPr lang="en-GB" b="1" dirty="0"/>
              <a:t>to consent to medical treatment</a:t>
            </a:r>
            <a:r>
              <a:rPr lang="en-GB" dirty="0"/>
              <a:t>: Parents have the duty to ensure that their children have the required medical treatment</a:t>
            </a:r>
            <a:endParaRPr lang="en-AU" dirty="0"/>
          </a:p>
          <a:p>
            <a:pPr lvl="0"/>
            <a:r>
              <a:rPr lang="en-GB" dirty="0"/>
              <a:t>Right to withhold consent from a proposed marriage: see s17 of MA</a:t>
            </a:r>
            <a:endParaRPr lang="en-AU" dirty="0"/>
          </a:p>
          <a:p>
            <a:pPr lvl="0"/>
            <a:r>
              <a:rPr lang="en-GB" dirty="0"/>
              <a:t>Right to administer the Child’s property and to enter into certain contracts with the child</a:t>
            </a:r>
            <a:endParaRPr lang="en-AU" dirty="0"/>
          </a:p>
          <a:p>
            <a:pPr lvl="0"/>
            <a:r>
              <a:rPr lang="en-GB" dirty="0"/>
              <a:t>Right to act for the child in legal proceedings: see </a:t>
            </a:r>
            <a:r>
              <a:rPr lang="en-GB" dirty="0" err="1"/>
              <a:t>Kachasu</a:t>
            </a:r>
            <a:r>
              <a:rPr lang="en-GB" dirty="0"/>
              <a:t> case</a:t>
            </a:r>
            <a:endParaRPr lang="en-AU" dirty="0"/>
          </a:p>
          <a:p>
            <a:r>
              <a:rPr lang="en-GB" dirty="0"/>
              <a:t> </a:t>
            </a:r>
            <a:endParaRPr lang="en-AU" dirty="0"/>
          </a:p>
          <a:p>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Limitation of parental responsibility</a:t>
            </a:r>
            <a:endParaRPr lang="en-AU" dirty="0"/>
          </a:p>
        </p:txBody>
      </p:sp>
      <p:sp>
        <p:nvSpPr>
          <p:cNvPr id="3" name="Content Placeholder 2"/>
          <p:cNvSpPr>
            <a:spLocks noGrp="1"/>
          </p:cNvSpPr>
          <p:nvPr>
            <p:ph idx="1"/>
          </p:nvPr>
        </p:nvSpPr>
        <p:spPr/>
        <p:txBody>
          <a:bodyPr/>
          <a:lstStyle/>
          <a:p>
            <a:pPr>
              <a:buNone/>
            </a:pPr>
            <a:endParaRPr lang="en-AU" dirty="0"/>
          </a:p>
          <a:p>
            <a:r>
              <a:rPr lang="en-GB" dirty="0"/>
              <a:t>Where a </a:t>
            </a:r>
            <a:r>
              <a:rPr lang="en-GB" dirty="0" smtClean="0"/>
              <a:t>child </a:t>
            </a:r>
            <a:r>
              <a:rPr lang="en-GB" dirty="0"/>
              <a:t>is considered to be ‘in need of care’ the court may make an order to remove the juvenile from the care of the parents to the care of ‘a fit person’ who will have the same powers and responsibilities of a parent for the duration of the order. </a:t>
            </a:r>
            <a:r>
              <a:rPr lang="en-GB" b="1" dirty="0"/>
              <a:t>See </a:t>
            </a:r>
            <a:r>
              <a:rPr lang="en-US" b="1" dirty="0" smtClean="0"/>
              <a:t>CCA </a:t>
            </a:r>
            <a:r>
              <a:rPr lang="en-US" b="1" dirty="0" smtClean="0"/>
              <a:t>s9 &amp; Part XII</a:t>
            </a:r>
            <a:endParaRPr lang="en-AU" b="1" dirty="0"/>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THE RELATIONSHIP: AN INTRODUCTION</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This topic mainly deals with answering the following questions:</a:t>
            </a:r>
          </a:p>
          <a:p>
            <a:pPr marL="514350" indent="-514350">
              <a:buAutoNum type="arabicPeriod"/>
            </a:pPr>
            <a:r>
              <a:rPr lang="en-AU" dirty="0" smtClean="0"/>
              <a:t>Who is a child?</a:t>
            </a:r>
          </a:p>
          <a:p>
            <a:pPr marL="514350" indent="-514350">
              <a:buAutoNum type="arabicPeriod"/>
            </a:pPr>
            <a:r>
              <a:rPr lang="en-AU" dirty="0" smtClean="0"/>
              <a:t>Who is the parent?</a:t>
            </a:r>
          </a:p>
          <a:p>
            <a:pPr marL="514350" indent="-514350">
              <a:buAutoNum type="arabicPeriod"/>
            </a:pPr>
            <a:r>
              <a:rPr lang="en-AU" dirty="0" smtClean="0"/>
              <a:t>What does the term legal parentage connote </a:t>
            </a:r>
          </a:p>
          <a:p>
            <a:pPr marL="514350" indent="-514350">
              <a:buAutoNum type="arabicPeriod"/>
            </a:pPr>
            <a:r>
              <a:rPr lang="en-AU" dirty="0" smtClean="0"/>
              <a:t>What does parental responsibility mean?</a:t>
            </a:r>
          </a:p>
          <a:p>
            <a:pPr marL="514350" indent="-514350">
              <a:buAutoNum type="arabicPeriod"/>
            </a:pPr>
            <a:r>
              <a:rPr lang="en-AU" dirty="0" smtClean="0"/>
              <a:t>How is parental responsibility acquired</a:t>
            </a:r>
          </a:p>
          <a:p>
            <a:pPr marL="514350" indent="-514350">
              <a:buAutoNum type="arabicPeriod"/>
            </a:pPr>
            <a:r>
              <a:rPr lang="en-AU" dirty="0" smtClean="0"/>
              <a:t>Do parents have rights or duties to take care of the children?</a:t>
            </a:r>
          </a:p>
          <a:p>
            <a:pPr marL="514350" indent="-514350">
              <a:buAutoNum type="arabicPeriod"/>
            </a:pPr>
            <a:r>
              <a:rPr lang="en-AU" dirty="0" smtClean="0"/>
              <a:t>Are there any limitations to the natural parent presumption?</a:t>
            </a:r>
            <a:endParaRPr lang="en-AU" dirty="0"/>
          </a:p>
          <a:p>
            <a:pPr marL="514350" indent="-514350">
              <a:buAutoNum type="arabicPeriod"/>
            </a:pPr>
            <a:r>
              <a:rPr lang="en-AU" dirty="0" smtClean="0"/>
              <a:t>How is parental responsibility lost?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The convention on the rights of the child</a:t>
            </a:r>
            <a:endParaRPr lang="en-AU" b="1" dirty="0"/>
          </a:p>
        </p:txBody>
      </p:sp>
      <p:sp>
        <p:nvSpPr>
          <p:cNvPr id="3" name="Content Placeholder 2"/>
          <p:cNvSpPr>
            <a:spLocks noGrp="1"/>
          </p:cNvSpPr>
          <p:nvPr>
            <p:ph idx="1"/>
          </p:nvPr>
        </p:nvSpPr>
        <p:spPr/>
        <p:txBody>
          <a:bodyPr>
            <a:normAutofit/>
          </a:bodyPr>
          <a:lstStyle/>
          <a:p>
            <a:r>
              <a:rPr lang="en-GB" dirty="0"/>
              <a:t>The Convention on the rights of the child was the first treaty solely focused on the rights of a child. Recognising that children are vulnerable (due to physical and mental immaturity) and as such need special assistance and special law, international law facilitated a convention based on children’s rights. </a:t>
            </a:r>
            <a:endParaRPr lang="en-GB" dirty="0" smtClean="0"/>
          </a:p>
          <a:p>
            <a:r>
              <a:rPr lang="en-US" dirty="0" smtClean="0"/>
              <a:t>Regionally the African Charter on the </a:t>
            </a:r>
            <a:r>
              <a:rPr lang="en-US" dirty="0" smtClean="0"/>
              <a:t>Welfare and Rights of the Child </a:t>
            </a:r>
            <a:r>
              <a:rPr lang="en-US" dirty="0" smtClean="0"/>
              <a:t>protects the rights of children</a:t>
            </a:r>
            <a:endParaRPr lang="en-GB" dirty="0" smtClean="0"/>
          </a:p>
          <a:p>
            <a:r>
              <a:rPr lang="en-GB" dirty="0" smtClean="0"/>
              <a:t>Every </a:t>
            </a:r>
            <a:r>
              <a:rPr lang="en-GB" dirty="0"/>
              <a:t>state that ratifies the convention is obligated to domesticate the same within their member state</a:t>
            </a:r>
            <a:r>
              <a:rPr lang="en-GB" dirty="0" smtClean="0"/>
              <a:t>.</a:t>
            </a:r>
          </a:p>
          <a:p>
            <a:r>
              <a:rPr lang="en-GB" dirty="0"/>
              <a:t>Zambia signed and ratified the Convention on the rights of a child in 1991. </a:t>
            </a:r>
            <a:endParaRPr lang="en-AU" dirty="0"/>
          </a:p>
          <a:p>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Children’s Code Act</a:t>
            </a:r>
            <a:endParaRPr lang="en-AU" dirty="0"/>
          </a:p>
        </p:txBody>
      </p:sp>
      <p:sp>
        <p:nvSpPr>
          <p:cNvPr id="3" name="Content Placeholder 2"/>
          <p:cNvSpPr>
            <a:spLocks noGrp="1"/>
          </p:cNvSpPr>
          <p:nvPr>
            <p:ph idx="1"/>
          </p:nvPr>
        </p:nvSpPr>
        <p:spPr/>
        <p:txBody>
          <a:bodyPr>
            <a:normAutofit/>
          </a:bodyPr>
          <a:lstStyle/>
          <a:p>
            <a:r>
              <a:rPr lang="en-GB" dirty="0" smtClean="0"/>
              <a:t>The Children’s code Act (CCA) domesticates the Convention on the Rights of the Child (CRC). The four core principles and the rights under the CRC. </a:t>
            </a:r>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CORE PRINCIPLES OF THE CONVENTIO</a:t>
            </a:r>
            <a:r>
              <a:rPr lang="en-AU" dirty="0" smtClean="0"/>
              <a:t>N</a:t>
            </a:r>
            <a:endParaRPr lang="en-AU" dirty="0"/>
          </a:p>
        </p:txBody>
      </p:sp>
      <p:sp>
        <p:nvSpPr>
          <p:cNvPr id="3" name="Content Placeholder 2"/>
          <p:cNvSpPr>
            <a:spLocks noGrp="1"/>
          </p:cNvSpPr>
          <p:nvPr>
            <p:ph idx="1"/>
          </p:nvPr>
        </p:nvSpPr>
        <p:spPr/>
        <p:txBody>
          <a:bodyPr>
            <a:normAutofit/>
          </a:bodyPr>
          <a:lstStyle/>
          <a:p>
            <a:pPr>
              <a:buNone/>
            </a:pPr>
            <a:r>
              <a:rPr lang="en-GB" dirty="0"/>
              <a:t>The four core principles of the convention are:</a:t>
            </a:r>
            <a:endParaRPr lang="en-AU" dirty="0"/>
          </a:p>
          <a:p>
            <a:pPr marL="514350" lvl="0" indent="-514350">
              <a:buFont typeface="+mj-lt"/>
              <a:buAutoNum type="arabicPeriod"/>
            </a:pPr>
            <a:r>
              <a:rPr lang="en-GB" b="1" dirty="0"/>
              <a:t>Non </a:t>
            </a:r>
            <a:r>
              <a:rPr lang="en-GB" b="1" dirty="0" smtClean="0"/>
              <a:t>discrimination- see s4 and s7 CCA</a:t>
            </a:r>
            <a:endParaRPr lang="en-AU" b="1" dirty="0"/>
          </a:p>
          <a:p>
            <a:pPr marL="514350" indent="-514350">
              <a:buFont typeface="+mj-lt"/>
              <a:buAutoNum type="arabicPeriod"/>
            </a:pPr>
            <a:r>
              <a:rPr lang="en-GB" dirty="0"/>
              <a:t>Devotion to the best interests of the </a:t>
            </a:r>
            <a:r>
              <a:rPr lang="en-GB" dirty="0" smtClean="0"/>
              <a:t>child- see </a:t>
            </a:r>
            <a:r>
              <a:rPr lang="en-GB" dirty="0"/>
              <a:t>s3 of the </a:t>
            </a:r>
            <a:r>
              <a:rPr lang="en-GB" dirty="0" smtClean="0"/>
              <a:t>Children’s code Act and s4 CCA</a:t>
            </a:r>
            <a:endParaRPr lang="en-AU" dirty="0"/>
          </a:p>
          <a:p>
            <a:pPr marL="514350" lvl="0" indent="-514350">
              <a:buFont typeface="+mj-lt"/>
              <a:buAutoNum type="arabicPeriod"/>
            </a:pPr>
            <a:r>
              <a:rPr lang="en-GB" dirty="0" smtClean="0"/>
              <a:t>The </a:t>
            </a:r>
            <a:r>
              <a:rPr lang="en-GB" dirty="0"/>
              <a:t>right to </a:t>
            </a:r>
            <a:r>
              <a:rPr lang="en-GB" dirty="0" smtClean="0"/>
              <a:t>life- see s4 &amp; 5  CCA</a:t>
            </a:r>
          </a:p>
          <a:p>
            <a:pPr marL="514350" lvl="0" indent="-514350">
              <a:buFont typeface="+mj-lt"/>
              <a:buAutoNum type="arabicPeriod"/>
            </a:pPr>
            <a:r>
              <a:rPr lang="en-GB" dirty="0" smtClean="0"/>
              <a:t>The </a:t>
            </a:r>
            <a:r>
              <a:rPr lang="en-GB" dirty="0"/>
              <a:t>survival and development and respect for the views of the </a:t>
            </a:r>
            <a:r>
              <a:rPr lang="en-GB" dirty="0" smtClean="0"/>
              <a:t>child.  See s4, 5 &amp;6 CCA</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OF CHILDREN UNDER CCA</a:t>
            </a:r>
            <a:endParaRPr lang="en-GB" dirty="0"/>
          </a:p>
        </p:txBody>
      </p:sp>
      <p:sp>
        <p:nvSpPr>
          <p:cNvPr id="3" name="Content Placeholder 2"/>
          <p:cNvSpPr>
            <a:spLocks noGrp="1"/>
          </p:cNvSpPr>
          <p:nvPr>
            <p:ph idx="1"/>
          </p:nvPr>
        </p:nvSpPr>
        <p:spPr/>
        <p:txBody>
          <a:bodyPr>
            <a:normAutofit fontScale="55000" lnSpcReduction="20000"/>
          </a:bodyPr>
          <a:lstStyle/>
          <a:p>
            <a:r>
              <a:rPr lang="en-US" dirty="0" smtClean="0"/>
              <a:t>Right to name and nationality (s8)</a:t>
            </a:r>
          </a:p>
          <a:p>
            <a:r>
              <a:rPr lang="en-US" dirty="0" smtClean="0"/>
              <a:t>Right to parental care (s9)</a:t>
            </a:r>
          </a:p>
          <a:p>
            <a:r>
              <a:rPr lang="en-US" dirty="0" smtClean="0"/>
              <a:t>Right to education (s10)</a:t>
            </a:r>
          </a:p>
          <a:p>
            <a:r>
              <a:rPr lang="en-US" dirty="0" smtClean="0"/>
              <a:t>Right to health care (s11)</a:t>
            </a:r>
          </a:p>
          <a:p>
            <a:r>
              <a:rPr lang="en-US" dirty="0" smtClean="0"/>
              <a:t>Right to social protection and social services (s12)</a:t>
            </a:r>
          </a:p>
          <a:p>
            <a:r>
              <a:rPr lang="en-US" dirty="0" smtClean="0"/>
              <a:t>Protection from child </a:t>
            </a:r>
            <a:r>
              <a:rPr lang="en-US" dirty="0" err="1" smtClean="0"/>
              <a:t>labour</a:t>
            </a:r>
            <a:r>
              <a:rPr lang="en-US" dirty="0" smtClean="0"/>
              <a:t> (s13)</a:t>
            </a:r>
          </a:p>
          <a:p>
            <a:r>
              <a:rPr lang="en-US" dirty="0" smtClean="0"/>
              <a:t>Protection from armed conflict (s14)</a:t>
            </a:r>
          </a:p>
          <a:p>
            <a:r>
              <a:rPr lang="en-US" dirty="0" smtClean="0"/>
              <a:t>Protection from harmful cultural practices including FGM, child marriage, trafficking, abduction, cyber bulling </a:t>
            </a:r>
            <a:r>
              <a:rPr lang="en-US" dirty="0" err="1" smtClean="0"/>
              <a:t>etc</a:t>
            </a:r>
            <a:r>
              <a:rPr lang="en-US" dirty="0" smtClean="0"/>
              <a:t> (s16,17,18,19 &amp;20)</a:t>
            </a:r>
          </a:p>
          <a:p>
            <a:r>
              <a:rPr lang="en-US" dirty="0" smtClean="0"/>
              <a:t>Protection of rights in respect of children with disabilities (s15)</a:t>
            </a:r>
          </a:p>
          <a:p>
            <a:r>
              <a:rPr lang="en-US" dirty="0" smtClean="0"/>
              <a:t>Right to rest, leisure, play and participation in cultural artistic activities (s21)</a:t>
            </a:r>
          </a:p>
          <a:p>
            <a:r>
              <a:rPr lang="en-US" dirty="0" smtClean="0"/>
              <a:t>Right to not be subjected to cruel, inhuman and degrading treatment, torture, corporal punishment (s22-23)</a:t>
            </a:r>
          </a:p>
          <a:p>
            <a:r>
              <a:rPr lang="en-US" dirty="0" smtClean="0"/>
              <a:t>Right to privacy (s24)</a:t>
            </a:r>
          </a:p>
          <a:p>
            <a:r>
              <a:rPr lang="en-US" dirty="0" smtClean="0"/>
              <a:t>Duties and responsibilities of the child are listed in s26.</a:t>
            </a:r>
          </a:p>
          <a:p>
            <a:r>
              <a:rPr lang="en-US" dirty="0" smtClean="0"/>
              <a:t>Breach of </a:t>
            </a:r>
            <a:r>
              <a:rPr lang="en-US" dirty="0" err="1" smtClean="0"/>
              <a:t>provisons</a:t>
            </a:r>
            <a:r>
              <a:rPr lang="en-US" dirty="0" smtClean="0"/>
              <a:t> a criminal offense see s26&amp;27.</a:t>
            </a:r>
            <a:endParaRPr lang="en-US" dirty="0"/>
          </a:p>
        </p:txBody>
      </p:sp>
    </p:spTree>
    <p:extLst>
      <p:ext uri="{BB962C8B-B14F-4D97-AF65-F5344CB8AC3E}">
        <p14:creationId xmlns:p14="http://schemas.microsoft.com/office/powerpoint/2010/main" val="829651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Who is a child?</a:t>
            </a:r>
            <a:endParaRPr lang="en-AU" dirty="0"/>
          </a:p>
        </p:txBody>
      </p:sp>
      <p:sp>
        <p:nvSpPr>
          <p:cNvPr id="3" name="Content Placeholder 2"/>
          <p:cNvSpPr>
            <a:spLocks noGrp="1"/>
          </p:cNvSpPr>
          <p:nvPr>
            <p:ph idx="1"/>
          </p:nvPr>
        </p:nvSpPr>
        <p:spPr/>
        <p:txBody>
          <a:bodyPr>
            <a:normAutofit/>
          </a:bodyPr>
          <a:lstStyle/>
          <a:p>
            <a:r>
              <a:rPr lang="en-GB" dirty="0" smtClean="0"/>
              <a:t>The CCA in </a:t>
            </a:r>
            <a:r>
              <a:rPr lang="en-GB" dirty="0" smtClean="0"/>
              <a:t>somewhat conformity </a:t>
            </a:r>
            <a:r>
              <a:rPr lang="en-GB" dirty="0" smtClean="0"/>
              <a:t>with CRC, ACRWC and the Constitution sets the age of child </a:t>
            </a:r>
            <a:r>
              <a:rPr lang="en-GB" dirty="0" smtClean="0"/>
              <a:t>at 18 and below</a:t>
            </a:r>
            <a:endParaRPr lang="en-AU" dirty="0"/>
          </a:p>
          <a:p>
            <a:pPr>
              <a:buNone/>
            </a:pP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Who is a parent in fact?</a:t>
            </a:r>
            <a:endParaRPr lang="en-AU" dirty="0"/>
          </a:p>
        </p:txBody>
      </p:sp>
      <p:sp>
        <p:nvSpPr>
          <p:cNvPr id="3" name="Content Placeholder 2"/>
          <p:cNvSpPr>
            <a:spLocks noGrp="1"/>
          </p:cNvSpPr>
          <p:nvPr>
            <p:ph idx="1"/>
          </p:nvPr>
        </p:nvSpPr>
        <p:spPr/>
        <p:txBody>
          <a:bodyPr>
            <a:normAutofit/>
          </a:bodyPr>
          <a:lstStyle/>
          <a:p>
            <a:r>
              <a:rPr lang="en-GB" dirty="0"/>
              <a:t>How does one define a parent? Is it by biological ties or psychological relationship? Is it from the point of view of the purported parent or child?</a:t>
            </a:r>
            <a:endParaRPr lang="en-AU" dirty="0"/>
          </a:p>
          <a:p>
            <a:r>
              <a:rPr lang="en-GB" dirty="0"/>
              <a:t>Historically parenthood was conceptualized by and through a male frame of reference however today the interests of the child are central to defining parenthood and childhood.</a:t>
            </a:r>
            <a:endParaRPr lang="en-AU" dirty="0"/>
          </a:p>
          <a:p>
            <a:pPr>
              <a:buNone/>
            </a:pPr>
            <a:r>
              <a:rPr lang="en-GB" dirty="0" smtClean="0"/>
              <a:t>See </a:t>
            </a:r>
            <a:r>
              <a:rPr lang="en-GB" b="1" dirty="0" smtClean="0"/>
              <a:t>Agar-Ellis case </a:t>
            </a:r>
            <a:r>
              <a:rPr lang="en-GB" dirty="0" smtClean="0"/>
              <a:t>decided in the eighteen hundreds that defined the fathers rights to determine the child’s religion as absolute</a:t>
            </a: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The presumption of the natural parent</a:t>
            </a:r>
            <a:endParaRPr lang="en-AU" dirty="0"/>
          </a:p>
        </p:txBody>
      </p:sp>
      <p:sp>
        <p:nvSpPr>
          <p:cNvPr id="3" name="Content Placeholder 2"/>
          <p:cNvSpPr>
            <a:spLocks noGrp="1"/>
          </p:cNvSpPr>
          <p:nvPr>
            <p:ph idx="1"/>
          </p:nvPr>
        </p:nvSpPr>
        <p:spPr>
          <a:xfrm>
            <a:off x="251520" y="2160590"/>
            <a:ext cx="7776863" cy="4364753"/>
          </a:xfrm>
        </p:spPr>
        <p:txBody>
          <a:bodyPr>
            <a:normAutofit fontScale="85000" lnSpcReduction="10000"/>
          </a:bodyPr>
          <a:lstStyle/>
          <a:p>
            <a:r>
              <a:rPr lang="en-GB" dirty="0" smtClean="0"/>
              <a:t>The </a:t>
            </a:r>
            <a:r>
              <a:rPr lang="en-GB" dirty="0"/>
              <a:t>law has traditionally approached the question of parentage by considering the biological link between adult and child (within a heterosexual arrangement) as preferable.</a:t>
            </a:r>
            <a:endParaRPr lang="en-AU" dirty="0"/>
          </a:p>
          <a:p>
            <a:r>
              <a:rPr lang="en-GB" b="1" dirty="0"/>
              <a:t>Re KD (a minor ) (Ward: Termination of Access) (1988)</a:t>
            </a:r>
            <a:endParaRPr lang="en-AU" b="1" dirty="0"/>
          </a:p>
          <a:p>
            <a:r>
              <a:rPr lang="en-GB" dirty="0"/>
              <a:t>‘The best person to bring up a child is the natural parent. It matters not whether the parent is wise or foolish, rich or poor, educated or illiterate, provided the child’s moral and physical health are not endangered.’</a:t>
            </a:r>
            <a:endParaRPr lang="en-AU" dirty="0"/>
          </a:p>
          <a:p>
            <a:r>
              <a:rPr lang="en-GB" dirty="0"/>
              <a:t>See also the Zambian case of </a:t>
            </a:r>
            <a:r>
              <a:rPr lang="en-GB" b="1" dirty="0"/>
              <a:t>MARGARET KASIWASA BWALYA (1977) Z.R. 277 (H.C.), </a:t>
            </a:r>
            <a:r>
              <a:rPr lang="en-GB" dirty="0"/>
              <a:t>that held that the widow (mother) naturally had parental responsibility. The grandparents had no such right and withholding the child from the mother without her consent was a criminal offense.</a:t>
            </a:r>
            <a:endParaRPr lang="en-AU" dirty="0"/>
          </a:p>
          <a:p>
            <a:r>
              <a:rPr lang="en-GB" dirty="0"/>
              <a:t>Children also have a right to their natural parents see </a:t>
            </a:r>
            <a:r>
              <a:rPr lang="en-GB" b="1" dirty="0"/>
              <a:t>Re D (Care: </a:t>
            </a:r>
            <a:r>
              <a:rPr lang="en-GB" b="1" dirty="0" smtClean="0"/>
              <a:t>Natural </a:t>
            </a:r>
            <a:r>
              <a:rPr lang="en-GB" b="1" dirty="0"/>
              <a:t>Parent presumption) 1999 </a:t>
            </a:r>
            <a:r>
              <a:rPr lang="en-GB" dirty="0"/>
              <a:t>where the court stated that ‘only compelling factors could override the right of a child to be reared by a natural parent’</a:t>
            </a:r>
            <a:endParaRPr lang="en-AU" dirty="0"/>
          </a:p>
          <a:p>
            <a:r>
              <a:rPr lang="en-GB" dirty="0"/>
              <a:t>An exception to the above ‘natural parent presumption’ is adoption which terminates the relationship between the child and the natural parents. </a:t>
            </a:r>
            <a:endParaRPr lang="en-AU" dirty="0"/>
          </a:p>
          <a:p>
            <a:r>
              <a:rPr lang="en-GB" dirty="0"/>
              <a:t> </a:t>
            </a:r>
            <a:endParaRPr lang="en-AU" dirty="0"/>
          </a:p>
          <a:p>
            <a:endParaRPr lang="en-AU"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216</TotalTime>
  <Words>1840</Words>
  <Application>Microsoft Office PowerPoint</Application>
  <PresentationFormat>On-screen Show (4:3)</PresentationFormat>
  <Paragraphs>105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FAMILY LAW</vt:lpstr>
      <vt:lpstr>THE RELATIONSHIP: AN INTRODUCTION</vt:lpstr>
      <vt:lpstr>The convention on the rights of the child</vt:lpstr>
      <vt:lpstr>Children’s Code Act</vt:lpstr>
      <vt:lpstr>CORE PRINCIPLES OF THE CONVENTION</vt:lpstr>
      <vt:lpstr>RIGHTS OF CHILDREN UNDER CCA</vt:lpstr>
      <vt:lpstr>Who is a child?</vt:lpstr>
      <vt:lpstr>Who is a parent in fact?</vt:lpstr>
      <vt:lpstr>The presumption of the natural parent</vt:lpstr>
      <vt:lpstr>What is a legal parent? </vt:lpstr>
      <vt:lpstr>Presumption of Paternity</vt:lpstr>
      <vt:lpstr>Presumption of paternity:</vt:lpstr>
      <vt:lpstr>Use of paternity test</vt:lpstr>
      <vt:lpstr>Modes of acquiring parental responsibility</vt:lpstr>
      <vt:lpstr>What does parental responsibility mean?</vt:lpstr>
      <vt:lpstr>Parental responsibility </vt:lpstr>
      <vt:lpstr>List of parental responsibility</vt:lpstr>
      <vt:lpstr>Limitation of parental responsibility</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LAW</dc:title>
  <dc:creator>mwelwa</dc:creator>
  <cp:lastModifiedBy>Exam</cp:lastModifiedBy>
  <cp:revision>44</cp:revision>
  <dcterms:created xsi:type="dcterms:W3CDTF">2012-08-20T06:39:46Z</dcterms:created>
  <dcterms:modified xsi:type="dcterms:W3CDTF">2022-09-20T14:27:21Z</dcterms:modified>
</cp:coreProperties>
</file>