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0" r:id="rId4"/>
    <p:sldId id="261" r:id="rId5"/>
    <p:sldId id="262" r:id="rId6"/>
    <p:sldId id="264" r:id="rId7"/>
    <p:sldId id="258" r:id="rId8"/>
    <p:sldId id="278" r:id="rId9"/>
    <p:sldId id="277" r:id="rId10"/>
    <p:sldId id="259" r:id="rId11"/>
    <p:sldId id="280" r:id="rId12"/>
    <p:sldId id="266" r:id="rId13"/>
    <p:sldId id="271" r:id="rId14"/>
    <p:sldId id="272" r:id="rId15"/>
    <p:sldId id="273" r:id="rId16"/>
    <p:sldId id="279" r:id="rId17"/>
    <p:sldId id="274"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3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19" name="Footer Placeholder 18"/>
          <p:cNvSpPr>
            <a:spLocks noGrp="1"/>
          </p:cNvSpPr>
          <p:nvPr>
            <p:ph type="ftr" sz="quarter" idx="11"/>
          </p:nvPr>
        </p:nvSpPr>
        <p:spPr/>
        <p:txBody>
          <a:bodyPr/>
          <a:lstStyle/>
          <a:p>
            <a:endParaRPr lang="en-AU"/>
          </a:p>
        </p:txBody>
      </p:sp>
      <p:sp>
        <p:nvSpPr>
          <p:cNvPr id="27" name="Slide Number Placeholder 26"/>
          <p:cNvSpPr>
            <a:spLocks noGrp="1"/>
          </p:cNvSpPr>
          <p:nvPr>
            <p:ph type="sldNum" sz="quarter" idx="12"/>
          </p:nvPr>
        </p:nvSpPr>
        <p:spPr/>
        <p:txBody>
          <a:bodyPr/>
          <a:lstStyle/>
          <a:p>
            <a:fld id="{3966283C-A59E-4BF6-814A-611364702B51}" type="slidenum">
              <a:rPr lang="en-AU" smtClean="0"/>
              <a:pPr/>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66283C-A59E-4BF6-814A-611364702B51}"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66283C-A59E-4BF6-814A-611364702B51}"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66283C-A59E-4BF6-814A-611364702B51}"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66283C-A59E-4BF6-814A-611364702B51}" type="slidenum">
              <a:rPr lang="en-AU" smtClean="0"/>
              <a:pPr/>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966283C-A59E-4BF6-814A-611364702B51}"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3966283C-A59E-4BF6-814A-611364702B51}"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966283C-A59E-4BF6-814A-611364702B51}"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3966283C-A59E-4BF6-814A-611364702B51}"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966283C-A59E-4BF6-814A-611364702B51}"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5ADA74C-47AD-449F-A0BF-EF76117AA8A8}" type="datetimeFigureOut">
              <a:rPr lang="en-AU" smtClean="0"/>
              <a:pPr/>
              <a:t>17/10/2022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xfrm>
            <a:off x="8077200" y="6356350"/>
            <a:ext cx="609600" cy="365125"/>
          </a:xfrm>
        </p:spPr>
        <p:txBody>
          <a:bodyPr/>
          <a:lstStyle/>
          <a:p>
            <a:fld id="{3966283C-A59E-4BF6-814A-611364702B51}" type="slidenum">
              <a:rPr lang="en-AU" smtClean="0"/>
              <a:pPr/>
              <a:t>‹#›</a:t>
            </a:fld>
            <a:endParaRPr lang="en-A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5ADA74C-47AD-449F-A0BF-EF76117AA8A8}" type="datetimeFigureOut">
              <a:rPr lang="en-AU" smtClean="0"/>
              <a:pPr/>
              <a:t>17/10/2022</a:t>
            </a:fld>
            <a:endParaRPr lang="en-A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A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966283C-A59E-4BF6-814A-611364702B51}" type="slidenum">
              <a:rPr lang="en-AU" smtClean="0"/>
              <a:pPr/>
              <a:t>‹#›</a:t>
            </a:fld>
            <a:endParaRPr lang="en-A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custody</a:t>
            </a:r>
            <a:endParaRPr lang="en-AU" dirty="0"/>
          </a:p>
        </p:txBody>
      </p:sp>
      <p:sp>
        <p:nvSpPr>
          <p:cNvPr id="3" name="Subtitle 2"/>
          <p:cNvSpPr>
            <a:spLocks noGrp="1"/>
          </p:cNvSpPr>
          <p:nvPr>
            <p:ph type="subTitle" idx="1"/>
          </p:nvPr>
        </p:nvSpPr>
        <p:spPr/>
        <p:txBody>
          <a:bodyPr/>
          <a:lstStyle/>
          <a:p>
            <a:endParaRPr lang="en-A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Best interest of the child: what will the court have regard </a:t>
            </a:r>
            <a:r>
              <a:rPr lang="en-AU" dirty="0" smtClean="0"/>
              <a:t>to s3 CCA</a:t>
            </a:r>
            <a:endParaRPr lang="en-AU" dirty="0"/>
          </a:p>
        </p:txBody>
      </p:sp>
      <p:sp>
        <p:nvSpPr>
          <p:cNvPr id="3" name="Content Placeholder 2"/>
          <p:cNvSpPr>
            <a:spLocks noGrp="1"/>
          </p:cNvSpPr>
          <p:nvPr>
            <p:ph idx="1"/>
          </p:nvPr>
        </p:nvSpPr>
        <p:spPr>
          <a:xfrm>
            <a:off x="457200" y="1935480"/>
            <a:ext cx="8579296" cy="4805888"/>
          </a:xfrm>
        </p:spPr>
        <p:txBody>
          <a:bodyPr>
            <a:normAutofit fontScale="55000" lnSpcReduction="20000"/>
          </a:bodyPr>
          <a:lstStyle/>
          <a:p>
            <a:pPr marL="0" indent="0">
              <a:buNone/>
            </a:pPr>
            <a:r>
              <a:rPr lang="en-US" dirty="0" smtClean="0"/>
              <a:t>(</a:t>
            </a:r>
            <a:r>
              <a:rPr lang="en-US" dirty="0"/>
              <a:t>a) the ascertainable feelings and wishes of the child</a:t>
            </a:r>
          </a:p>
          <a:p>
            <a:pPr marL="0" indent="0">
              <a:buNone/>
            </a:pPr>
            <a:r>
              <a:rPr lang="en-US" dirty="0"/>
              <a:t>concerned, having regard to the age and understanding</a:t>
            </a:r>
          </a:p>
          <a:p>
            <a:pPr marL="0" indent="0">
              <a:buNone/>
            </a:pPr>
            <a:r>
              <a:rPr lang="en-US" dirty="0"/>
              <a:t>of the child;</a:t>
            </a:r>
          </a:p>
          <a:p>
            <a:pPr marL="0" indent="0">
              <a:buNone/>
            </a:pPr>
            <a:r>
              <a:rPr lang="en-US" dirty="0"/>
              <a:t>(b) the child’s physical, emotional and educational needs </a:t>
            </a:r>
            <a:r>
              <a:rPr lang="en-US" dirty="0" smtClean="0"/>
              <a:t>and in </a:t>
            </a:r>
            <a:r>
              <a:rPr lang="en-US" dirty="0"/>
              <a:t>particular, where the child has a disability, the </a:t>
            </a:r>
            <a:r>
              <a:rPr lang="en-US" dirty="0" smtClean="0"/>
              <a:t>ability of </a:t>
            </a:r>
            <a:r>
              <a:rPr lang="en-US" dirty="0"/>
              <a:t>a person or institution to provide the special care </a:t>
            </a:r>
            <a:r>
              <a:rPr lang="en-US" dirty="0" smtClean="0"/>
              <a:t>or medical </a:t>
            </a:r>
            <a:r>
              <a:rPr lang="en-US" dirty="0"/>
              <a:t>attention that may be required for the child;</a:t>
            </a:r>
          </a:p>
          <a:p>
            <a:pPr marL="0" indent="0">
              <a:buNone/>
            </a:pPr>
            <a:r>
              <a:rPr lang="en-US" dirty="0"/>
              <a:t>(c) the likely effect on the child of any change in </a:t>
            </a:r>
            <a:r>
              <a:rPr lang="en-US" dirty="0" smtClean="0"/>
              <a:t>the circumstances </a:t>
            </a:r>
            <a:r>
              <a:rPr lang="en-US" dirty="0"/>
              <a:t>of the child;</a:t>
            </a:r>
          </a:p>
          <a:p>
            <a:pPr marL="0" indent="0">
              <a:buNone/>
            </a:pPr>
            <a:r>
              <a:rPr lang="en-US" dirty="0"/>
              <a:t>(d) the child’s age, sex, religious persuasion, </a:t>
            </a:r>
            <a:r>
              <a:rPr lang="en-US" dirty="0" smtClean="0"/>
              <a:t>cultural</a:t>
            </a:r>
            <a:r>
              <a:rPr lang="en-US" dirty="0"/>
              <a:t> background and any characteristics of a child which </a:t>
            </a:r>
            <a:r>
              <a:rPr lang="en-US" dirty="0" smtClean="0"/>
              <a:t>the court </a:t>
            </a:r>
            <a:r>
              <a:rPr lang="en-US" dirty="0"/>
              <a:t>or an </a:t>
            </a:r>
            <a:r>
              <a:rPr lang="en-US" dirty="0" err="1"/>
              <a:t>authorised</a:t>
            </a:r>
            <a:r>
              <a:rPr lang="en-US" dirty="0"/>
              <a:t> officer considers necessary;</a:t>
            </a:r>
          </a:p>
          <a:p>
            <a:pPr marL="0" indent="0">
              <a:buNone/>
            </a:pPr>
            <a:r>
              <a:rPr lang="en-US" dirty="0"/>
              <a:t>(e) any harm which the child has suffered or is at risk </a:t>
            </a:r>
            <a:r>
              <a:rPr lang="en-US" dirty="0" smtClean="0"/>
              <a:t>of suffering</a:t>
            </a:r>
            <a:r>
              <a:rPr lang="en-US" dirty="0"/>
              <a:t>;</a:t>
            </a:r>
          </a:p>
          <a:p>
            <a:pPr marL="0" indent="0">
              <a:buNone/>
            </a:pPr>
            <a:r>
              <a:rPr lang="en-US" dirty="0"/>
              <a:t>(f)the ability of a parent or a person having </a:t>
            </a:r>
            <a:r>
              <a:rPr lang="en-US" dirty="0" smtClean="0"/>
              <a:t>parental responsibility </a:t>
            </a:r>
            <a:r>
              <a:rPr lang="en-US" dirty="0"/>
              <a:t>for the child to meet the child’s needs;</a:t>
            </a:r>
          </a:p>
          <a:p>
            <a:pPr marL="0" indent="0">
              <a:buNone/>
            </a:pPr>
            <a:r>
              <a:rPr lang="en-US" dirty="0"/>
              <a:t>(g) the strength of the relationship between a child and </a:t>
            </a:r>
            <a:r>
              <a:rPr lang="en-US" dirty="0" smtClean="0"/>
              <a:t>the child’s </a:t>
            </a:r>
            <a:r>
              <a:rPr lang="en-US" dirty="0"/>
              <a:t>parent or a person having parental </a:t>
            </a:r>
            <a:r>
              <a:rPr lang="en-US" dirty="0" smtClean="0"/>
              <a:t>responsibility for </a:t>
            </a:r>
            <a:r>
              <a:rPr lang="en-US" dirty="0"/>
              <a:t>the child;</a:t>
            </a:r>
          </a:p>
          <a:p>
            <a:pPr marL="0" indent="0">
              <a:buNone/>
            </a:pPr>
            <a:r>
              <a:rPr lang="en-US" dirty="0"/>
              <a:t>(h) where a child’s parents have joint custody, the </a:t>
            </a:r>
            <a:r>
              <a:rPr lang="en-US" dirty="0" smtClean="0"/>
              <a:t>willingness of </a:t>
            </a:r>
            <a:r>
              <a:rPr lang="en-US" dirty="0"/>
              <a:t>the parents to cooperate and co-parent</a:t>
            </a:r>
            <a:r>
              <a:rPr lang="en-US" dirty="0" smtClean="0"/>
              <a:t>;</a:t>
            </a:r>
          </a:p>
          <a:p>
            <a:pPr marL="0" indent="0">
              <a:buNone/>
            </a:pPr>
            <a:r>
              <a:rPr lang="en-US" dirty="0" smtClean="0"/>
              <a:t>(</a:t>
            </a:r>
            <a:r>
              <a:rPr lang="en-US" dirty="0" err="1"/>
              <a:t>i</a:t>
            </a:r>
            <a:r>
              <a:rPr lang="en-US" dirty="0"/>
              <a:t>)the customs and practices of the community to which the</a:t>
            </a:r>
          </a:p>
          <a:p>
            <a:pPr marL="0" indent="0">
              <a:buNone/>
            </a:pPr>
            <a:r>
              <a:rPr lang="en-US" dirty="0"/>
              <a:t>child belongs except where the customs and practices are repugnant to justice and morality;</a:t>
            </a:r>
          </a:p>
          <a:p>
            <a:pPr marL="0" indent="0">
              <a:buNone/>
            </a:pPr>
            <a:r>
              <a:rPr lang="en-US" dirty="0"/>
              <a:t>(j)the child’s exposure to, or use of, drugs or precursor chemicals and, in particular, whether the child is addicted to drugs or precursor chemicals, and the ability of a person or institution to provide special care or medical attention that may be required for the child; and</a:t>
            </a:r>
          </a:p>
          <a:p>
            <a:pPr marL="0" indent="0">
              <a:buNone/>
            </a:pPr>
            <a:r>
              <a:rPr lang="en-US" dirty="0"/>
              <a:t>(k) other matters that the court, an administrative institution</a:t>
            </a:r>
          </a:p>
          <a:p>
            <a:pPr marL="0" indent="0">
              <a:buNone/>
            </a:pPr>
            <a:r>
              <a:rPr lang="en-US" dirty="0"/>
              <a:t>or an </a:t>
            </a:r>
            <a:r>
              <a:rPr lang="en-US" dirty="0" err="1"/>
              <a:t>authorised</a:t>
            </a:r>
            <a:r>
              <a:rPr lang="en-US" dirty="0"/>
              <a:t> officer considers necessary.</a:t>
            </a:r>
            <a:endParaRPr lang="en-AU" dirty="0"/>
          </a:p>
          <a:p>
            <a:pPr marL="0" inden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Best interest of the child: what will the court have regard to s3 CCA</a:t>
            </a:r>
            <a:endParaRPr lang="en-GB" dirty="0"/>
          </a:p>
        </p:txBody>
      </p:sp>
      <p:sp>
        <p:nvSpPr>
          <p:cNvPr id="3" name="Content Placeholder 2"/>
          <p:cNvSpPr>
            <a:spLocks noGrp="1"/>
          </p:cNvSpPr>
          <p:nvPr>
            <p:ph idx="1"/>
          </p:nvPr>
        </p:nvSpPr>
        <p:spPr>
          <a:xfrm>
            <a:off x="457200" y="1935480"/>
            <a:ext cx="8229600" cy="4922520"/>
          </a:xfrm>
        </p:spPr>
        <p:txBody>
          <a:bodyPr>
            <a:normAutofit fontScale="77500" lnSpcReduction="20000"/>
          </a:bodyPr>
          <a:lstStyle/>
          <a:p>
            <a:r>
              <a:rPr lang="en-AU" b="1" dirty="0"/>
              <a:t>Williamson v Williamson (1986)</a:t>
            </a:r>
            <a:r>
              <a:rPr lang="en-AU" dirty="0"/>
              <a:t>: the court took into consideration that the children (aged 14 and 15) did not wish to live with their father, rather they wanted to live with their mother. They voted with their feet i.e. Arriving at the mother’s house.</a:t>
            </a:r>
          </a:p>
          <a:p>
            <a:r>
              <a:rPr lang="en-AU" b="1" dirty="0"/>
              <a:t>Re P (a minor) (education) 1992</a:t>
            </a:r>
            <a:r>
              <a:rPr lang="en-AU" dirty="0"/>
              <a:t>: in this case a 14 year old boy did not want to attend Stowe school but wanted to go to a local secondary school. The CA stated</a:t>
            </a:r>
          </a:p>
          <a:p>
            <a:pPr>
              <a:buNone/>
            </a:pPr>
            <a:r>
              <a:rPr lang="en-AU" dirty="0"/>
              <a:t>‘we are dealing with the welfare of a 14 year old boy. The courts over the last few years have become increasingly aware of the importance of listening to the views of older children and taking into account what children say, not necessarily agreeing with what they want, nor indeed doing what they want, but paying respect to older children who are of an age and the maturity to make their minds up as to what they think is best for them, bearing in mind that older children very often have an appreciation of their own situation which is worthy of consideration by and the respect of the adults and particularly including the courts.’</a:t>
            </a:r>
          </a:p>
          <a:p>
            <a:endParaRPr lang="en-GB" dirty="0"/>
          </a:p>
        </p:txBody>
      </p:sp>
    </p:spTree>
    <p:extLst>
      <p:ext uri="{BB962C8B-B14F-4D97-AF65-F5344CB8AC3E}">
        <p14:creationId xmlns:p14="http://schemas.microsoft.com/office/powerpoint/2010/main" val="3649170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Physical, educational and emotional needs</a:t>
            </a:r>
            <a:endParaRPr lang="en-AU" dirty="0"/>
          </a:p>
        </p:txBody>
      </p:sp>
      <p:sp>
        <p:nvSpPr>
          <p:cNvPr id="3" name="Content Placeholder 2"/>
          <p:cNvSpPr>
            <a:spLocks noGrp="1"/>
          </p:cNvSpPr>
          <p:nvPr>
            <p:ph idx="1"/>
          </p:nvPr>
        </p:nvSpPr>
        <p:spPr/>
        <p:txBody>
          <a:bodyPr>
            <a:normAutofit fontScale="62500" lnSpcReduction="20000"/>
          </a:bodyPr>
          <a:lstStyle/>
          <a:p>
            <a:r>
              <a:rPr lang="en-AU" dirty="0" smtClean="0"/>
              <a:t>By physical needs this would include accommodation, food and other material provisions and resources and if disabled the physical provisions and environment available to him or her. Where the matrimonial home is adapted to take into consideration the needs of a mentally or physically disabled child the court is likely to order that the child remains in the matrimonial home.</a:t>
            </a:r>
          </a:p>
          <a:p>
            <a:r>
              <a:rPr lang="en-AU" dirty="0" smtClean="0"/>
              <a:t>Education needs would require that a child has consistency in relation to their education, the court will also look at the proximity of the home to the school</a:t>
            </a:r>
          </a:p>
          <a:p>
            <a:r>
              <a:rPr lang="en-AU" dirty="0" smtClean="0"/>
              <a:t>Emotional needs refers to issues of parenting and having enough time to raise the children. The courts still consider that a child’s emotional needs are served best by the mother i.e. The mother is best principle.’</a:t>
            </a:r>
          </a:p>
          <a:p>
            <a:pPr>
              <a:buNone/>
            </a:pPr>
            <a:r>
              <a:rPr lang="en-AU" b="1" dirty="0" smtClean="0"/>
              <a:t>RE A (a minor) (1991) and Re H (a minor) (1990) </a:t>
            </a:r>
            <a:r>
              <a:rPr lang="en-AU" dirty="0" smtClean="0"/>
              <a:t>the court stated ‘it is not a principle but a matter of observation of human nature in the case of the upbringing of children of tender years, that given the normal commitment of a father to support the family, the mother for practical and emotional reasons is usually the right person to bring up her children.</a:t>
            </a:r>
          </a:p>
          <a:p>
            <a:pPr>
              <a:buNone/>
            </a:pPr>
            <a:endParaRPr lang="en-AU" dirty="0" smtClean="0"/>
          </a:p>
          <a:p>
            <a:pPr>
              <a:buNone/>
            </a:pPr>
            <a:r>
              <a:rPr lang="en-AU" b="1" dirty="0" smtClean="0"/>
              <a:t>Another consideration is the attachment of siblings</a:t>
            </a:r>
            <a:r>
              <a:rPr lang="en-AU" dirty="0" smtClean="0"/>
              <a:t>, the court considers it undesirable to separate brothers and sisters. </a:t>
            </a:r>
            <a:r>
              <a:rPr lang="en-AU" b="1" dirty="0" smtClean="0"/>
              <a:t>C v S </a:t>
            </a:r>
            <a:r>
              <a:rPr lang="en-AU" dirty="0" smtClean="0"/>
              <a:t>‘It is not usually advisable to separate siblings who are close in age and obviously allied with one another.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Applying the best interest principle</a:t>
            </a:r>
            <a:endParaRPr lang="en-AU" dirty="0"/>
          </a:p>
        </p:txBody>
      </p:sp>
      <p:sp>
        <p:nvSpPr>
          <p:cNvPr id="3" name="Content Placeholder 2"/>
          <p:cNvSpPr>
            <a:spLocks noGrp="1"/>
          </p:cNvSpPr>
          <p:nvPr>
            <p:ph idx="1"/>
          </p:nvPr>
        </p:nvSpPr>
        <p:spPr/>
        <p:txBody>
          <a:bodyPr>
            <a:normAutofit fontScale="92500"/>
          </a:bodyPr>
          <a:lstStyle/>
          <a:p>
            <a:r>
              <a:rPr lang="en-AU" dirty="0" smtClean="0"/>
              <a:t>The court is likely to order that the parent who is likely to secure the best interest of the child to have the custody and will grant access to the other party, who will still have a say in the upbringing of the child. The court can also order </a:t>
            </a:r>
            <a:r>
              <a:rPr lang="en-AU" dirty="0" smtClean="0"/>
              <a:t>the other </a:t>
            </a:r>
            <a:r>
              <a:rPr lang="en-AU" dirty="0" smtClean="0"/>
              <a:t>party with the means to provide maintenance and accommodation for the child if he or she is not given custody. </a:t>
            </a:r>
            <a:r>
              <a:rPr lang="en-AU" b="1" dirty="0" smtClean="0"/>
              <a:t>See s75(4) MCA </a:t>
            </a:r>
            <a:r>
              <a:rPr lang="en-AU" b="1" dirty="0" smtClean="0"/>
              <a:t> &amp; s144(4)</a:t>
            </a:r>
            <a:endParaRPr lang="en-AU" b="1" dirty="0" smtClean="0"/>
          </a:p>
          <a:p>
            <a:r>
              <a:rPr lang="en-AU" dirty="0" smtClean="0"/>
              <a:t>In matters that are not acrimonious the court may grant joint custody</a:t>
            </a:r>
            <a:r>
              <a:rPr lang="en-AU" dirty="0" smtClean="0"/>
              <a:t>. Where a conflict arises the court may refer the matter to mediation or make an order regarding parental responsibility.</a:t>
            </a:r>
            <a:endParaRPr lang="en-A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Can the court grant custody to a person other than a parent of the child</a:t>
            </a:r>
            <a:endParaRPr lang="en-AU" dirty="0"/>
          </a:p>
        </p:txBody>
      </p:sp>
      <p:sp>
        <p:nvSpPr>
          <p:cNvPr id="3" name="Content Placeholder 2"/>
          <p:cNvSpPr>
            <a:spLocks noGrp="1"/>
          </p:cNvSpPr>
          <p:nvPr>
            <p:ph idx="1"/>
          </p:nvPr>
        </p:nvSpPr>
        <p:spPr/>
        <p:txBody>
          <a:bodyPr>
            <a:normAutofit fontScale="77500" lnSpcReduction="20000"/>
          </a:bodyPr>
          <a:lstStyle/>
          <a:p>
            <a:r>
              <a:rPr lang="en-AU" dirty="0" smtClean="0"/>
              <a:t>In limited circumstances the court may grant custody to a person not being a parent of the child in cases where it considers that the parents of the child are not fit to have custody or where the parents are dead or have become of unsound mind or is serving a term of imprisonment see </a:t>
            </a:r>
            <a:r>
              <a:rPr lang="en-AU" b="1" dirty="0" smtClean="0"/>
              <a:t>s143(3)&amp;(4) of </a:t>
            </a:r>
            <a:r>
              <a:rPr lang="en-AU" b="1" dirty="0" smtClean="0"/>
              <a:t>the </a:t>
            </a:r>
            <a:r>
              <a:rPr lang="en-AU" b="1" dirty="0" smtClean="0"/>
              <a:t>CCA, </a:t>
            </a:r>
            <a:r>
              <a:rPr lang="en-AU" b="1" dirty="0" smtClean="0"/>
              <a:t>see also s72(3</a:t>
            </a:r>
            <a:r>
              <a:rPr lang="en-AU" b="1" dirty="0" smtClean="0"/>
              <a:t>) MCA</a:t>
            </a:r>
            <a:r>
              <a:rPr lang="en-AU" dirty="0" smtClean="0"/>
              <a:t>.</a:t>
            </a:r>
            <a:endParaRPr lang="en-AU" dirty="0" smtClean="0"/>
          </a:p>
          <a:p>
            <a:r>
              <a:rPr lang="en-AU" dirty="0" smtClean="0"/>
              <a:t>See also </a:t>
            </a:r>
            <a:r>
              <a:rPr lang="en-AU" b="1" dirty="0" smtClean="0"/>
              <a:t>s145 CCA &amp; s73 </a:t>
            </a:r>
            <a:r>
              <a:rPr lang="en-AU" b="1" dirty="0" smtClean="0"/>
              <a:t>of the MCA </a:t>
            </a:r>
            <a:r>
              <a:rPr lang="en-AU" dirty="0" smtClean="0"/>
              <a:t>it grants general powers to the court to make an order where there are exceptional circumstances making it desirable that the child should be under the supervision of an independent </a:t>
            </a:r>
            <a:r>
              <a:rPr lang="en-AU" dirty="0" smtClean="0"/>
              <a:t>person</a:t>
            </a:r>
            <a:r>
              <a:rPr lang="en-AU" dirty="0" smtClean="0"/>
              <a:t>. Supervision order may be made for 3 months, after which the child welfare inspector shall submit a report to the court and the director of social welfare on suitability of custodian, where the person is deemed unfit, the custody order may be revoked and another person may be appointed as custodian, if the person is deemed fit, the custody order will be confirmed. </a:t>
            </a:r>
            <a:endParaRPr lang="en-A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Declaration of unfitness for custody</a:t>
            </a:r>
            <a:endParaRPr lang="en-AU" dirty="0"/>
          </a:p>
        </p:txBody>
      </p:sp>
      <p:sp>
        <p:nvSpPr>
          <p:cNvPr id="3" name="Content Placeholder 2"/>
          <p:cNvSpPr>
            <a:spLocks noGrp="1"/>
          </p:cNvSpPr>
          <p:nvPr>
            <p:ph idx="1"/>
          </p:nvPr>
        </p:nvSpPr>
        <p:spPr/>
        <p:txBody>
          <a:bodyPr/>
          <a:lstStyle/>
          <a:p>
            <a:r>
              <a:rPr lang="en-AU" dirty="0" smtClean="0"/>
              <a:t>The court has got the power upon making an affiliation order, maintenance order or granting decree of divorce or judicial separation to declare a party as unfit to have custody of the child. See </a:t>
            </a:r>
            <a:r>
              <a:rPr lang="en-AU" b="1" dirty="0" smtClean="0"/>
              <a:t>s143(3) &amp; (4) CCA </a:t>
            </a:r>
            <a:r>
              <a:rPr lang="en-AU" dirty="0" smtClean="0"/>
              <a:t>as </a:t>
            </a:r>
            <a:r>
              <a:rPr lang="en-AU" dirty="0" smtClean="0"/>
              <a:t>well as </a:t>
            </a:r>
            <a:r>
              <a:rPr lang="en-AU" b="1" dirty="0" smtClean="0"/>
              <a:t>s72(3) MCA</a:t>
            </a:r>
            <a:endParaRPr lang="en-AU"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Variation of custody orders</a:t>
            </a:r>
            <a:endParaRPr lang="en-GB" dirty="0"/>
          </a:p>
        </p:txBody>
      </p:sp>
      <p:sp>
        <p:nvSpPr>
          <p:cNvPr id="3" name="Content Placeholder 2"/>
          <p:cNvSpPr>
            <a:spLocks noGrp="1"/>
          </p:cNvSpPr>
          <p:nvPr>
            <p:ph idx="1"/>
          </p:nvPr>
        </p:nvSpPr>
        <p:spPr/>
        <p:txBody>
          <a:bodyPr/>
          <a:lstStyle/>
          <a:p>
            <a:r>
              <a:rPr lang="en-US" dirty="0" smtClean="0"/>
              <a:t>S72(7) MCA</a:t>
            </a:r>
          </a:p>
          <a:p>
            <a:r>
              <a:rPr lang="en-US" dirty="0" smtClean="0"/>
              <a:t>S147 CCA &amp; 149</a:t>
            </a:r>
          </a:p>
          <a:p>
            <a:pPr marL="0" indent="0">
              <a:buNone/>
            </a:pPr>
            <a:endParaRPr lang="en-US" dirty="0"/>
          </a:p>
        </p:txBody>
      </p:sp>
    </p:spTree>
    <p:extLst>
      <p:ext uri="{BB962C8B-B14F-4D97-AF65-F5344CB8AC3E}">
        <p14:creationId xmlns:p14="http://schemas.microsoft.com/office/powerpoint/2010/main" val="3876880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Guardianship</a:t>
            </a:r>
            <a:endParaRPr lang="en-AU" dirty="0"/>
          </a:p>
        </p:txBody>
      </p:sp>
      <p:sp>
        <p:nvSpPr>
          <p:cNvPr id="3" name="Content Placeholder 2"/>
          <p:cNvSpPr>
            <a:spLocks noGrp="1"/>
          </p:cNvSpPr>
          <p:nvPr>
            <p:ph idx="1"/>
          </p:nvPr>
        </p:nvSpPr>
        <p:spPr/>
        <p:txBody>
          <a:bodyPr/>
          <a:lstStyle/>
          <a:p>
            <a:r>
              <a:rPr lang="en-AU" dirty="0" smtClean="0"/>
              <a:t>This term includes parents in a strict sense, however this term is reserved for cases where parental responsibility is acquired as opposed to automatic.</a:t>
            </a:r>
          </a:p>
          <a:p>
            <a:r>
              <a:rPr lang="en-AU" dirty="0" smtClean="0"/>
              <a:t>Once a guardian is appointed most rights and duties of a parent will vest in the guardian.</a:t>
            </a:r>
          </a:p>
          <a:p>
            <a:pPr>
              <a:buNone/>
            </a:pPr>
            <a:endParaRPr lang="en-A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Appointment of a guardian</a:t>
            </a:r>
            <a:endParaRPr lang="en-AU" dirty="0"/>
          </a:p>
        </p:txBody>
      </p:sp>
      <p:sp>
        <p:nvSpPr>
          <p:cNvPr id="3" name="Content Placeholder 2"/>
          <p:cNvSpPr>
            <a:spLocks noGrp="1"/>
          </p:cNvSpPr>
          <p:nvPr>
            <p:ph idx="1"/>
          </p:nvPr>
        </p:nvSpPr>
        <p:spPr/>
        <p:txBody>
          <a:bodyPr>
            <a:normAutofit fontScale="85000" lnSpcReduction="20000"/>
          </a:bodyPr>
          <a:lstStyle/>
          <a:p>
            <a:r>
              <a:rPr lang="en-AU" dirty="0" smtClean="0"/>
              <a:t>A guardian can be appointed by:</a:t>
            </a:r>
          </a:p>
          <a:p>
            <a:pPr marL="514350" indent="-514350">
              <a:buAutoNum type="arabicPeriod"/>
            </a:pPr>
            <a:r>
              <a:rPr lang="en-AU" dirty="0" smtClean="0"/>
              <a:t>Parents under </a:t>
            </a:r>
            <a:r>
              <a:rPr lang="en-AU" dirty="0" smtClean="0"/>
              <a:t>their </a:t>
            </a:r>
            <a:r>
              <a:rPr lang="en-AU" dirty="0" smtClean="0"/>
              <a:t>will or by deed: a valid appointment must be in writing and signed by the person making it. A parent with no custody of a child loses the authority to appoint a guardian.</a:t>
            </a:r>
          </a:p>
          <a:p>
            <a:pPr marL="514350" indent="-514350">
              <a:buAutoNum type="arabicPeriod"/>
            </a:pPr>
            <a:r>
              <a:rPr lang="en-AU" dirty="0" smtClean="0"/>
              <a:t>The court, i.e. Court order: where parents have not done so or where the person appointed by the parents refuse to take up guardianship.</a:t>
            </a:r>
          </a:p>
          <a:p>
            <a:pPr marL="514350" indent="-514350">
              <a:buNone/>
            </a:pPr>
            <a:r>
              <a:rPr lang="en-AU" dirty="0" smtClean="0"/>
              <a:t>The effect of the appointment is to place guardians in the same legal position as parents with parental responsibility.</a:t>
            </a:r>
          </a:p>
          <a:p>
            <a:pPr marL="514350" indent="-514350">
              <a:buNone/>
            </a:pPr>
            <a:r>
              <a:rPr lang="en-AU" dirty="0" smtClean="0"/>
              <a:t>A guardian has a right to consent to or withdraw consent with respect to an application for adoption.</a:t>
            </a:r>
          </a:p>
          <a:p>
            <a:pPr marL="514350" indent="-514350">
              <a:buNone/>
            </a:pPr>
            <a:r>
              <a:rPr lang="en-AU" dirty="0" smtClean="0"/>
              <a:t>A guardian may not be appointed for a child who has attained the age of majority</a:t>
            </a:r>
            <a:endParaRPr lang="en-A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Termination of guardianship</a:t>
            </a:r>
            <a:endParaRPr lang="en-AU" dirty="0"/>
          </a:p>
        </p:txBody>
      </p:sp>
      <p:sp>
        <p:nvSpPr>
          <p:cNvPr id="3" name="Content Placeholder 2"/>
          <p:cNvSpPr>
            <a:spLocks noGrp="1"/>
          </p:cNvSpPr>
          <p:nvPr>
            <p:ph idx="1"/>
          </p:nvPr>
        </p:nvSpPr>
        <p:spPr/>
        <p:txBody>
          <a:bodyPr/>
          <a:lstStyle/>
          <a:p>
            <a:r>
              <a:rPr lang="en-AU" dirty="0" smtClean="0"/>
              <a:t>Guardianship terminates under the following :</a:t>
            </a:r>
          </a:p>
          <a:p>
            <a:pPr marL="514350" indent="-514350">
              <a:buAutoNum type="arabicPeriod"/>
            </a:pPr>
            <a:r>
              <a:rPr lang="en-AU" dirty="0" smtClean="0"/>
              <a:t>Death of the child</a:t>
            </a:r>
          </a:p>
          <a:p>
            <a:pPr marL="514350" indent="-514350">
              <a:buAutoNum type="arabicPeriod"/>
            </a:pPr>
            <a:r>
              <a:rPr lang="en-AU" dirty="0" smtClean="0"/>
              <a:t>Child marries</a:t>
            </a:r>
          </a:p>
          <a:p>
            <a:pPr marL="514350" indent="-514350">
              <a:buAutoNum type="arabicPeriod"/>
            </a:pPr>
            <a:r>
              <a:rPr lang="en-AU" dirty="0" smtClean="0"/>
              <a:t>Death of guardian</a:t>
            </a:r>
          </a:p>
          <a:p>
            <a:pPr marL="514350" indent="-514350">
              <a:buAutoNum type="arabicPeriod"/>
            </a:pPr>
            <a:r>
              <a:rPr lang="en-AU" dirty="0" smtClean="0"/>
              <a:t>Court may remove a guardian: whenever the welfare of the child so demands and this may be due to the actual or threatened misconduct of the guardian.</a:t>
            </a:r>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INTRODUCTION</a:t>
            </a:r>
            <a:endParaRPr lang="en-AU" dirty="0"/>
          </a:p>
        </p:txBody>
      </p:sp>
      <p:sp>
        <p:nvSpPr>
          <p:cNvPr id="3" name="Content Placeholder 2"/>
          <p:cNvSpPr>
            <a:spLocks noGrp="1"/>
          </p:cNvSpPr>
          <p:nvPr>
            <p:ph idx="1"/>
          </p:nvPr>
        </p:nvSpPr>
        <p:spPr/>
        <p:txBody>
          <a:bodyPr/>
          <a:lstStyle/>
          <a:p>
            <a:r>
              <a:rPr lang="en-AU" dirty="0" smtClean="0"/>
              <a:t>What is custody</a:t>
            </a:r>
          </a:p>
          <a:p>
            <a:r>
              <a:rPr lang="en-AU" dirty="0" smtClean="0"/>
              <a:t>Modes of application</a:t>
            </a:r>
          </a:p>
          <a:p>
            <a:r>
              <a:rPr lang="en-AU" dirty="0" smtClean="0"/>
              <a:t>Courts powers in making custody orders</a:t>
            </a:r>
          </a:p>
          <a:p>
            <a:r>
              <a:rPr lang="en-AU" dirty="0" smtClean="0"/>
              <a:t>Who is the guardian</a:t>
            </a:r>
          </a:p>
          <a:p>
            <a:r>
              <a:rPr lang="en-AU" dirty="0" smtClean="0"/>
              <a:t>How is a guardian appointed?</a:t>
            </a:r>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Modes of application</a:t>
            </a:r>
            <a:endParaRPr lang="en-AU" dirty="0"/>
          </a:p>
        </p:txBody>
      </p:sp>
      <p:sp>
        <p:nvSpPr>
          <p:cNvPr id="3" name="Content Placeholder 2"/>
          <p:cNvSpPr>
            <a:spLocks noGrp="1"/>
          </p:cNvSpPr>
          <p:nvPr>
            <p:ph idx="1"/>
          </p:nvPr>
        </p:nvSpPr>
        <p:spPr/>
        <p:txBody>
          <a:bodyPr/>
          <a:lstStyle/>
          <a:p>
            <a:pPr marL="0" indent="0">
              <a:buNone/>
            </a:pPr>
            <a:r>
              <a:rPr lang="en-AU" dirty="0" smtClean="0"/>
              <a:t>NOTE THAT PARTIES ARE AT LIBERTY AT ENTERING INTO CUSODY AGREEMENTS WHICH MAY BE REFERRED TO THE COURT. See </a:t>
            </a:r>
            <a:r>
              <a:rPr lang="en-AU" b="1" dirty="0" smtClean="0"/>
              <a:t>s 148 CCA</a:t>
            </a:r>
            <a:r>
              <a:rPr lang="en-AU" dirty="0" smtClean="0"/>
              <a:t>. If the agreement is not in the best interest of the child, the court will not enforce such agreement.</a:t>
            </a:r>
            <a:endParaRPr lang="en-AU" dirty="0" smtClean="0"/>
          </a:p>
          <a:p>
            <a:pPr marL="0" indent="0">
              <a:buNone/>
            </a:pPr>
            <a:r>
              <a:rPr lang="en-AU" dirty="0" smtClean="0"/>
              <a:t>The </a:t>
            </a:r>
            <a:r>
              <a:rPr lang="en-AU" dirty="0" smtClean="0"/>
              <a:t>court has got power to make an order for custody under:</a:t>
            </a:r>
          </a:p>
          <a:p>
            <a:pPr marL="514350" indent="-514350">
              <a:buAutoNum type="arabicPeriod"/>
            </a:pPr>
            <a:r>
              <a:rPr lang="en-AU" dirty="0" smtClean="0"/>
              <a:t>The matrimonial causes act 2007, s </a:t>
            </a:r>
            <a:r>
              <a:rPr lang="en-AU" dirty="0" smtClean="0"/>
              <a:t>72</a:t>
            </a:r>
          </a:p>
          <a:p>
            <a:pPr marL="514350" indent="-514350">
              <a:buAutoNum type="arabicPeriod"/>
            </a:pPr>
            <a:r>
              <a:rPr lang="en-AU" dirty="0" smtClean="0"/>
              <a:t>The Children’s code act s141</a:t>
            </a:r>
            <a:endParaRPr lang="en-AU"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Custody </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Matrimonial causes act s72</a:t>
            </a:r>
          </a:p>
          <a:p>
            <a:r>
              <a:rPr lang="en-AU" dirty="0"/>
              <a:t>See also </a:t>
            </a:r>
            <a:r>
              <a:rPr lang="en-AU" b="1" dirty="0"/>
              <a:t>MARY LOUISE KAKOMA v BENSON CHITONDU KAKOMA (1979) Z.R. 17 (H.C.)</a:t>
            </a:r>
          </a:p>
          <a:p>
            <a:pPr>
              <a:buNone/>
            </a:pPr>
            <a:r>
              <a:rPr lang="en-AU" dirty="0" smtClean="0"/>
              <a:t>Under s72 the court may make a custody order as it thinks fit in relation to a child below the age of 25:</a:t>
            </a:r>
          </a:p>
          <a:p>
            <a:pPr marL="514350" indent="-514350">
              <a:buAutoNum type="alphaLcParenBoth"/>
            </a:pPr>
            <a:r>
              <a:rPr lang="en-AU" dirty="0" smtClean="0"/>
              <a:t>In any proceedings for divorce, nullity of marriage or judicial separation, before or on granting a decree or any time after, before or after the decree is made absolute</a:t>
            </a:r>
          </a:p>
          <a:p>
            <a:pPr marL="514350" indent="-514350">
              <a:buAutoNum type="alphaLcParenBoth"/>
            </a:pPr>
            <a:r>
              <a:rPr lang="en-AU" dirty="0" smtClean="0"/>
              <a:t>Where the proceedings are dismissed after the beginning of the trial, either forthwith or within a reasonable period after dismissal. </a:t>
            </a:r>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Custody: </a:t>
            </a:r>
            <a:r>
              <a:rPr lang="en-AU" dirty="0" smtClean="0"/>
              <a:t>Children’s code act</a:t>
            </a:r>
            <a:endParaRPr lang="en-AU" dirty="0"/>
          </a:p>
        </p:txBody>
      </p:sp>
      <p:sp>
        <p:nvSpPr>
          <p:cNvPr id="3" name="Content Placeholder 2"/>
          <p:cNvSpPr>
            <a:spLocks noGrp="1"/>
          </p:cNvSpPr>
          <p:nvPr>
            <p:ph idx="1"/>
          </p:nvPr>
        </p:nvSpPr>
        <p:spPr/>
        <p:txBody>
          <a:bodyPr>
            <a:normAutofit fontScale="92500" lnSpcReduction="20000"/>
          </a:bodyPr>
          <a:lstStyle/>
          <a:p>
            <a:r>
              <a:rPr lang="en-AU" b="1" dirty="0" smtClean="0"/>
              <a:t>Age</a:t>
            </a:r>
            <a:r>
              <a:rPr lang="en-AU" dirty="0" smtClean="0"/>
              <a:t>: A child (18 and below) or a person below 25 (receiving instruction in an educational institution or undergoing training for trade, profession or vocation whether employed or not) or a person whom the court considers that it is desirable to make such an order.</a:t>
            </a:r>
          </a:p>
          <a:p>
            <a:r>
              <a:rPr lang="en-AU" b="1" dirty="0" smtClean="0"/>
              <a:t>Who may make an application for custody</a:t>
            </a:r>
            <a:r>
              <a:rPr lang="en-AU" dirty="0" smtClean="0"/>
              <a:t>: the father or mother of the child, the director of social welfare (or any person authorised by them in writing) or any person with sufficient interest.</a:t>
            </a:r>
          </a:p>
          <a:p>
            <a:r>
              <a:rPr lang="en-AU" b="1" dirty="0" smtClean="0"/>
              <a:t>The court may grant custody to</a:t>
            </a:r>
            <a:r>
              <a:rPr lang="en-AU" dirty="0" smtClean="0"/>
              <a:t>: parent, guardian, a person with the consent of a parent or guardian (who has had custody of the child for a period of 3 months), or any interested person that shows cause why an order should be made granting them custody. </a:t>
            </a:r>
          </a:p>
          <a:p>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Best interest of the child</a:t>
            </a:r>
            <a:endParaRPr lang="en-AU" dirty="0"/>
          </a:p>
        </p:txBody>
      </p:sp>
      <p:sp>
        <p:nvSpPr>
          <p:cNvPr id="3" name="Content Placeholder 2"/>
          <p:cNvSpPr>
            <a:spLocks noGrp="1"/>
          </p:cNvSpPr>
          <p:nvPr>
            <p:ph idx="1"/>
          </p:nvPr>
        </p:nvSpPr>
        <p:spPr/>
        <p:txBody>
          <a:bodyPr>
            <a:normAutofit lnSpcReduction="10000"/>
          </a:bodyPr>
          <a:lstStyle/>
          <a:p>
            <a:r>
              <a:rPr lang="en-AU" dirty="0" smtClean="0"/>
              <a:t>As was outlined historically children had no rights apart from the parental obligation to maintain a child no adult had responsibilities or duties towards children. </a:t>
            </a:r>
          </a:p>
          <a:p>
            <a:r>
              <a:rPr lang="en-AU" dirty="0" smtClean="0"/>
              <a:t>Previously in considering matters dealing with children, the welfare of the child was only but one consideration that the court was to have regard to.</a:t>
            </a:r>
          </a:p>
          <a:p>
            <a:r>
              <a:rPr lang="en-AU" dirty="0" smtClean="0"/>
              <a:t>However now with the coming into force and ratification of the CRC, the law has identified that children have rights and that this should be the paramount consideration in cases of custody.</a:t>
            </a:r>
          </a:p>
          <a:p>
            <a:endParaRPr lang="en-A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The best interest of the child is the overriding consideration</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Under article 3 of the CRC it states ‘in all actions concerning children, whether undertaken by public or private social welfare institutions, courts of law, administrative authorities or legislative bodies, the best interest of the child shall be a primary consideration.’</a:t>
            </a:r>
          </a:p>
          <a:p>
            <a:r>
              <a:rPr lang="en-AU" dirty="0" smtClean="0"/>
              <a:t>In relation to custody applications Zambia has followed though see s75 of the MCA ‘the best interest of the child shall be the paramount consideration’ </a:t>
            </a:r>
            <a:r>
              <a:rPr lang="en-AU" dirty="0" smtClean="0"/>
              <a:t>the court shall </a:t>
            </a:r>
            <a:r>
              <a:rPr lang="en-AU" dirty="0"/>
              <a:t>not take into account whether from any other point of view the claim of the father in respect of custody is superior to that of the mother or vice versa.</a:t>
            </a:r>
          </a:p>
          <a:p>
            <a:r>
              <a:rPr lang="en-AU" dirty="0" smtClean="0"/>
              <a:t>See </a:t>
            </a:r>
            <a:r>
              <a:rPr lang="en-AU" dirty="0" smtClean="0"/>
              <a:t>also </a:t>
            </a:r>
            <a:r>
              <a:rPr lang="en-AU" dirty="0" smtClean="0"/>
              <a:t>s3 of the CCA in all matters dealing with children the best interest of the child shall be the primary consideration. This must be read together with </a:t>
            </a:r>
            <a:r>
              <a:rPr lang="en-AU" b="1" dirty="0" smtClean="0"/>
              <a:t>s144(2)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Factors to consider in making custody orders.</a:t>
            </a:r>
            <a:endParaRPr lang="en-GB" dirty="0"/>
          </a:p>
        </p:txBody>
      </p:sp>
      <p:sp>
        <p:nvSpPr>
          <p:cNvPr id="3" name="Content Placeholder 2"/>
          <p:cNvSpPr>
            <a:spLocks noGrp="1"/>
          </p:cNvSpPr>
          <p:nvPr>
            <p:ph idx="1"/>
          </p:nvPr>
        </p:nvSpPr>
        <p:spPr/>
        <p:txBody>
          <a:bodyPr>
            <a:normAutofit fontScale="62500" lnSpcReduction="20000"/>
          </a:bodyPr>
          <a:lstStyle/>
          <a:p>
            <a:r>
              <a:rPr lang="en-US" dirty="0"/>
              <a:t>A court shall, in determining whether or not a custody order should be made in respect of a child in </a:t>
            </a:r>
            <a:r>
              <a:rPr lang="en-US" dirty="0" err="1"/>
              <a:t>favour</a:t>
            </a:r>
            <a:r>
              <a:rPr lang="en-US" dirty="0"/>
              <a:t> of the applicant, have regard to — </a:t>
            </a:r>
            <a:endParaRPr lang="en-US" dirty="0" smtClean="0"/>
          </a:p>
          <a:p>
            <a:pPr marL="0" indent="0">
              <a:buNone/>
            </a:pPr>
            <a:r>
              <a:rPr lang="en-US" dirty="0" smtClean="0"/>
              <a:t>(</a:t>
            </a:r>
            <a:r>
              <a:rPr lang="en-US" dirty="0"/>
              <a:t>a) the best interests of the </a:t>
            </a:r>
            <a:r>
              <a:rPr lang="en-US" dirty="0" smtClean="0"/>
              <a:t>child (refer to s3 CCA); </a:t>
            </a:r>
          </a:p>
          <a:p>
            <a:pPr marL="0" indent="0">
              <a:buNone/>
            </a:pPr>
            <a:r>
              <a:rPr lang="en-US" dirty="0" smtClean="0"/>
              <a:t>(</a:t>
            </a:r>
            <a:r>
              <a:rPr lang="en-US" dirty="0"/>
              <a:t>b) the ascertainable wishes of the child; </a:t>
            </a:r>
            <a:endParaRPr lang="en-US" dirty="0" smtClean="0"/>
          </a:p>
          <a:p>
            <a:pPr marL="0" indent="0">
              <a:buNone/>
            </a:pPr>
            <a:r>
              <a:rPr lang="en-US" dirty="0" smtClean="0"/>
              <a:t>(</a:t>
            </a:r>
            <a:r>
              <a:rPr lang="en-US" dirty="0"/>
              <a:t>c) the conduct and wishes of the parent or guardian of the child</a:t>
            </a:r>
            <a:r>
              <a:rPr lang="en-US" dirty="0" smtClean="0"/>
              <a:t>;</a:t>
            </a:r>
          </a:p>
          <a:p>
            <a:pPr marL="0" indent="0">
              <a:buNone/>
            </a:pPr>
            <a:r>
              <a:rPr lang="en-US" dirty="0" smtClean="0"/>
              <a:t>(</a:t>
            </a:r>
            <a:r>
              <a:rPr lang="en-US" dirty="0"/>
              <a:t>d) the ascertainable wishes of the relatives of the child; </a:t>
            </a:r>
          </a:p>
          <a:p>
            <a:pPr marL="0" indent="0">
              <a:buNone/>
            </a:pPr>
            <a:r>
              <a:rPr lang="en-US" dirty="0" smtClean="0"/>
              <a:t>(</a:t>
            </a:r>
            <a:r>
              <a:rPr lang="en-US" dirty="0"/>
              <a:t>e) the ascertainable wishes of any person having parental responsibility for the child; </a:t>
            </a:r>
            <a:endParaRPr lang="en-US" dirty="0" smtClean="0"/>
          </a:p>
          <a:p>
            <a:pPr marL="0" indent="0">
              <a:buNone/>
            </a:pPr>
            <a:r>
              <a:rPr lang="en-US" dirty="0" smtClean="0"/>
              <a:t>(</a:t>
            </a:r>
            <a:r>
              <a:rPr lang="en-US" dirty="0"/>
              <a:t>f)the ascertainable wishes of any foster parent or any person who has had custody of the child and under whom the child has made a home in the last three years preceding the application; </a:t>
            </a:r>
            <a:endParaRPr lang="en-US" dirty="0" smtClean="0"/>
          </a:p>
          <a:p>
            <a:pPr marL="0" indent="0">
              <a:buNone/>
            </a:pPr>
            <a:r>
              <a:rPr lang="en-US" dirty="0" smtClean="0"/>
              <a:t>(</a:t>
            </a:r>
            <a:r>
              <a:rPr lang="en-US" dirty="0"/>
              <a:t>g) whether the child has suffered any harm or is likely to suffer any harm if the custody order is not made; </a:t>
            </a:r>
            <a:endParaRPr lang="en-US" dirty="0" smtClean="0"/>
          </a:p>
          <a:p>
            <a:pPr marL="0" indent="0">
              <a:buNone/>
            </a:pPr>
            <a:r>
              <a:rPr lang="en-US" dirty="0" smtClean="0"/>
              <a:t>(</a:t>
            </a:r>
            <a:r>
              <a:rPr lang="en-US" dirty="0"/>
              <a:t>h) the customs of the community to which the child belongs; </a:t>
            </a:r>
            <a:endParaRPr lang="en-US" dirty="0" smtClean="0"/>
          </a:p>
          <a:p>
            <a:pPr marL="0" indent="0">
              <a:buNone/>
            </a:pPr>
            <a:r>
              <a:rPr lang="en-US" dirty="0" smtClean="0"/>
              <a:t>(</a:t>
            </a:r>
            <a:r>
              <a:rPr lang="en-US" dirty="0" err="1"/>
              <a:t>i</a:t>
            </a:r>
            <a:r>
              <a:rPr lang="en-US" dirty="0"/>
              <a:t>)the religion of the child; </a:t>
            </a:r>
          </a:p>
          <a:p>
            <a:pPr marL="0" indent="0">
              <a:buNone/>
            </a:pPr>
            <a:r>
              <a:rPr lang="en-US" dirty="0" smtClean="0"/>
              <a:t>(</a:t>
            </a:r>
            <a:r>
              <a:rPr lang="en-US" dirty="0"/>
              <a:t>j) whether a care order, supervision order, personal protection order or an exclusion order is made in relation to the child concerned and whether those orders are in force; and </a:t>
            </a:r>
            <a:endParaRPr lang="en-US" dirty="0" smtClean="0"/>
          </a:p>
          <a:p>
            <a:pPr marL="0" indent="0">
              <a:buNone/>
            </a:pPr>
            <a:r>
              <a:rPr lang="en-US" dirty="0" smtClean="0"/>
              <a:t>(</a:t>
            </a:r>
            <a:r>
              <a:rPr lang="en-US" dirty="0"/>
              <a:t>k) the circumstances of any sibling of the child concerned and of any other children of the home, if any. </a:t>
            </a:r>
            <a:endParaRPr lang="en-GB" dirty="0"/>
          </a:p>
        </p:txBody>
      </p:sp>
    </p:spTree>
    <p:extLst>
      <p:ext uri="{BB962C8B-B14F-4D97-AF65-F5344CB8AC3E}">
        <p14:creationId xmlns:p14="http://schemas.microsoft.com/office/powerpoint/2010/main" val="1740592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Zambian Cases</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smtClean="0"/>
              <a:t>Chibesa</a:t>
            </a:r>
            <a:r>
              <a:rPr lang="en-US" dirty="0" smtClean="0"/>
              <a:t> v </a:t>
            </a:r>
            <a:r>
              <a:rPr lang="en-US" dirty="0" err="1" smtClean="0"/>
              <a:t>Chibesa</a:t>
            </a:r>
            <a:r>
              <a:rPr lang="en-US" dirty="0" smtClean="0"/>
              <a:t>: In a claim for custody by the Respondent in respect of the oldest child, the court ruled that the mother should have custody of all children as it is in the social and emotional wellbeing of all children, that siblings should not be split. Further the court considered that the child in question had a chronic illness better cared for by the mother.</a:t>
            </a:r>
          </a:p>
          <a:p>
            <a:r>
              <a:rPr lang="en-US" dirty="0" err="1" smtClean="0"/>
              <a:t>Simbaya</a:t>
            </a:r>
            <a:r>
              <a:rPr lang="en-US" dirty="0" smtClean="0"/>
              <a:t> v </a:t>
            </a:r>
            <a:r>
              <a:rPr lang="en-US" dirty="0" err="1" smtClean="0"/>
              <a:t>Simbaya</a:t>
            </a:r>
            <a:r>
              <a:rPr lang="en-US" dirty="0" smtClean="0"/>
              <a:t>: court considered that the child should remain with mother in Zambia, as moving the child to America would not be in the child’s best interest due to difference in culture.</a:t>
            </a:r>
          </a:p>
          <a:p>
            <a:r>
              <a:rPr lang="en-US" dirty="0" err="1" smtClean="0"/>
              <a:t>Mponda</a:t>
            </a:r>
            <a:r>
              <a:rPr lang="en-US" dirty="0" smtClean="0"/>
              <a:t> v </a:t>
            </a:r>
            <a:r>
              <a:rPr lang="en-US" dirty="0" err="1" smtClean="0"/>
              <a:t>Mponda</a:t>
            </a:r>
            <a:r>
              <a:rPr lang="en-US" dirty="0" smtClean="0"/>
              <a:t>: the court varied a custody order pursuant to s62, as there was a change in circumstance, the parent with the custody was moving jobs, to another town and this would not be in the child’s best interest, further the mother who was a teacher would not be able to check on child’s progress.</a:t>
            </a:r>
          </a:p>
          <a:p>
            <a:r>
              <a:rPr lang="en-US" dirty="0" err="1" smtClean="0"/>
              <a:t>Kakoma</a:t>
            </a:r>
            <a:r>
              <a:rPr lang="en-US" dirty="0" smtClean="0"/>
              <a:t> v </a:t>
            </a:r>
            <a:r>
              <a:rPr lang="en-US" dirty="0" err="1" smtClean="0"/>
              <a:t>Kakoma</a:t>
            </a:r>
            <a:r>
              <a:rPr lang="en-US" dirty="0" smtClean="0"/>
              <a:t>: Petitioner was from, New Zealand, Respondent Zambian, child born in Zambia, thus Zambian court had jurisdiction and varied custody order, in light of the petitioner, committing contempt by moving child out of the jurisdiction.</a:t>
            </a:r>
          </a:p>
          <a:p>
            <a:r>
              <a:rPr lang="en-US" dirty="0" smtClean="0"/>
              <a:t>Chilekwa v </a:t>
            </a:r>
            <a:r>
              <a:rPr lang="en-US" dirty="0" err="1" smtClean="0"/>
              <a:t>Gomani</a:t>
            </a:r>
            <a:r>
              <a:rPr lang="en-US" dirty="0" smtClean="0"/>
              <a:t>: court has power to order party without custody to pay maintenance to the party with custody.</a:t>
            </a:r>
          </a:p>
          <a:p>
            <a:r>
              <a:rPr lang="en-US" dirty="0" err="1" smtClean="0"/>
              <a:t>Colange</a:t>
            </a:r>
            <a:r>
              <a:rPr lang="en-US" dirty="0" smtClean="0"/>
              <a:t> v </a:t>
            </a:r>
            <a:r>
              <a:rPr lang="en-US" dirty="0" err="1" smtClean="0"/>
              <a:t>Chikachi</a:t>
            </a:r>
            <a:r>
              <a:rPr lang="en-US" dirty="0" smtClean="0"/>
              <a:t>: Court takes a holistic approach, considers what each party is capable of doing and not just the financial needs of the child.</a:t>
            </a:r>
            <a:endParaRPr lang="en-US" dirty="0"/>
          </a:p>
        </p:txBody>
      </p:sp>
    </p:spTree>
    <p:extLst>
      <p:ext uri="{BB962C8B-B14F-4D97-AF65-F5344CB8AC3E}">
        <p14:creationId xmlns:p14="http://schemas.microsoft.com/office/powerpoint/2010/main" val="33521380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629</TotalTime>
  <Words>2507</Words>
  <Application>Microsoft Office PowerPoint</Application>
  <PresentationFormat>On-screen Show (4:3)</PresentationFormat>
  <Paragraphs>104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Constantia</vt:lpstr>
      <vt:lpstr>Wingdings 2</vt:lpstr>
      <vt:lpstr>Flow</vt:lpstr>
      <vt:lpstr>custody</vt:lpstr>
      <vt:lpstr>INTRODUCTION</vt:lpstr>
      <vt:lpstr>Modes of application</vt:lpstr>
      <vt:lpstr>Custody </vt:lpstr>
      <vt:lpstr>Custody: Children’s code act</vt:lpstr>
      <vt:lpstr>Best interest of the child</vt:lpstr>
      <vt:lpstr>The best interest of the child is the overriding consideration</vt:lpstr>
      <vt:lpstr>Factors to consider in making custody orders.</vt:lpstr>
      <vt:lpstr>Zambian Cases</vt:lpstr>
      <vt:lpstr>Best interest of the child: what will the court have regard to s3 CCA</vt:lpstr>
      <vt:lpstr>Best interest of the child: what will the court have regard to s3 CCA</vt:lpstr>
      <vt:lpstr>Physical, educational and emotional needs</vt:lpstr>
      <vt:lpstr>Applying the best interest principle</vt:lpstr>
      <vt:lpstr>Can the court grant custody to a person other than a parent of the child</vt:lpstr>
      <vt:lpstr>Declaration of unfitness for custody</vt:lpstr>
      <vt:lpstr>Variation of custody orders</vt:lpstr>
      <vt:lpstr>Guardianship</vt:lpstr>
      <vt:lpstr>Appointment of a guardian</vt:lpstr>
      <vt:lpstr>Termination of guardianship</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custody</dc:title>
  <dc:creator>mwelwa</dc:creator>
  <cp:lastModifiedBy>Exam</cp:lastModifiedBy>
  <cp:revision>61</cp:revision>
  <dcterms:created xsi:type="dcterms:W3CDTF">2012-08-24T12:12:16Z</dcterms:created>
  <dcterms:modified xsi:type="dcterms:W3CDTF">2022-10-17T15:00:29Z</dcterms:modified>
</cp:coreProperties>
</file>