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74" r:id="rId5"/>
    <p:sldId id="275" r:id="rId6"/>
    <p:sldId id="259" r:id="rId7"/>
    <p:sldId id="260" r:id="rId8"/>
    <p:sldId id="265" r:id="rId9"/>
    <p:sldId id="261" r:id="rId10"/>
    <p:sldId id="262" r:id="rId11"/>
    <p:sldId id="264" r:id="rId12"/>
    <p:sldId id="263" r:id="rId13"/>
    <p:sldId id="266" r:id="rId14"/>
    <p:sldId id="267" r:id="rId15"/>
    <p:sldId id="269" r:id="rId16"/>
    <p:sldId id="268" r:id="rId17"/>
    <p:sldId id="270" r:id="rId18"/>
    <p:sldId id="271" r:id="rId19"/>
    <p:sldId id="272" r:id="rId20"/>
    <p:sldId id="273"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828"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4E309AA-BDB7-4B72-AF8A-EA10DBE5BB75}" type="datetimeFigureOut">
              <a:rPr lang="en-AU" smtClean="0"/>
              <a:pPr/>
              <a:t>5/02/2013</a:t>
            </a:fld>
            <a:endParaRPr lang="en-AU"/>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AU"/>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F3F85A0-7EB2-4A24-8287-7984DC77021D}"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4E309AA-BDB7-4B72-AF8A-EA10DBE5BB75}" type="datetimeFigureOut">
              <a:rPr lang="en-AU" smtClean="0"/>
              <a:pPr/>
              <a:t>5/02/2013</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FF3F85A0-7EB2-4A24-8287-7984DC77021D}"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74E309AA-BDB7-4B72-AF8A-EA10DBE5BB75}" type="datetimeFigureOut">
              <a:rPr lang="en-AU" smtClean="0"/>
              <a:pPr/>
              <a:t>5/02/2013</a:t>
            </a:fld>
            <a:endParaRPr lang="en-AU"/>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AU"/>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F3F85A0-7EB2-4A24-8287-7984DC77021D}"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4E309AA-BDB7-4B72-AF8A-EA10DBE5BB75}" type="datetimeFigureOut">
              <a:rPr lang="en-AU" smtClean="0"/>
              <a:pPr/>
              <a:t>5/02/2013</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FF3F85A0-7EB2-4A24-8287-7984DC77021D}"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4E309AA-BDB7-4B72-AF8A-EA10DBE5BB75}" type="datetimeFigureOut">
              <a:rPr lang="en-AU" smtClean="0"/>
              <a:pPr/>
              <a:t>5/02/2013</a:t>
            </a:fld>
            <a:endParaRPr lang="en-AU"/>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AU"/>
          </a:p>
        </p:txBody>
      </p:sp>
      <p:sp>
        <p:nvSpPr>
          <p:cNvPr id="6" name="Slide Number Placeholder 5"/>
          <p:cNvSpPr>
            <a:spLocks noGrp="1"/>
          </p:cNvSpPr>
          <p:nvPr>
            <p:ph type="sldNum" sz="quarter" idx="12"/>
          </p:nvPr>
        </p:nvSpPr>
        <p:spPr>
          <a:xfrm>
            <a:off x="6733952" y="6555112"/>
            <a:ext cx="588336" cy="228600"/>
          </a:xfrm>
        </p:spPr>
        <p:txBody>
          <a:bodyPr/>
          <a:lstStyle>
            <a:extLst/>
          </a:lstStyle>
          <a:p>
            <a:fld id="{FF3F85A0-7EB2-4A24-8287-7984DC77021D}"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4E309AA-BDB7-4B72-AF8A-EA10DBE5BB75}" type="datetimeFigureOut">
              <a:rPr lang="en-AU" smtClean="0"/>
              <a:pPr/>
              <a:t>5/02/2013</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FF3F85A0-7EB2-4A24-8287-7984DC77021D}"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4E309AA-BDB7-4B72-AF8A-EA10DBE5BB75}" type="datetimeFigureOut">
              <a:rPr lang="en-AU" smtClean="0"/>
              <a:pPr/>
              <a:t>5/02/2013</a:t>
            </a:fld>
            <a:endParaRPr lang="en-AU"/>
          </a:p>
        </p:txBody>
      </p:sp>
      <p:sp>
        <p:nvSpPr>
          <p:cNvPr id="8" name="Footer Placeholder 7"/>
          <p:cNvSpPr>
            <a:spLocks noGrp="1"/>
          </p:cNvSpPr>
          <p:nvPr>
            <p:ph type="ftr" sz="quarter" idx="11"/>
          </p:nvPr>
        </p:nvSpPr>
        <p:spPr/>
        <p:txBody>
          <a:bodyPr/>
          <a:lstStyle>
            <a:extLst/>
          </a:lstStyle>
          <a:p>
            <a:endParaRPr lang="en-AU"/>
          </a:p>
        </p:txBody>
      </p:sp>
      <p:sp>
        <p:nvSpPr>
          <p:cNvPr id="9" name="Slide Number Placeholder 8"/>
          <p:cNvSpPr>
            <a:spLocks noGrp="1"/>
          </p:cNvSpPr>
          <p:nvPr>
            <p:ph type="sldNum" sz="quarter" idx="12"/>
          </p:nvPr>
        </p:nvSpPr>
        <p:spPr/>
        <p:txBody>
          <a:bodyPr/>
          <a:lstStyle>
            <a:extLst/>
          </a:lstStyle>
          <a:p>
            <a:fld id="{FF3F85A0-7EB2-4A24-8287-7984DC77021D}"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4E309AA-BDB7-4B72-AF8A-EA10DBE5BB75}" type="datetimeFigureOut">
              <a:rPr lang="en-AU" smtClean="0"/>
              <a:pPr/>
              <a:t>5/02/2013</a:t>
            </a:fld>
            <a:endParaRPr lang="en-AU"/>
          </a:p>
        </p:txBody>
      </p:sp>
      <p:sp>
        <p:nvSpPr>
          <p:cNvPr id="4" name="Footer Placeholder 3"/>
          <p:cNvSpPr>
            <a:spLocks noGrp="1"/>
          </p:cNvSpPr>
          <p:nvPr>
            <p:ph type="ftr" sz="quarter" idx="11"/>
          </p:nvPr>
        </p:nvSpPr>
        <p:spPr/>
        <p:txBody>
          <a:bodyPr/>
          <a:lstStyle>
            <a:extLst/>
          </a:lstStyle>
          <a:p>
            <a:endParaRPr lang="en-AU"/>
          </a:p>
        </p:txBody>
      </p:sp>
      <p:sp>
        <p:nvSpPr>
          <p:cNvPr id="5" name="Slide Number Placeholder 4"/>
          <p:cNvSpPr>
            <a:spLocks noGrp="1"/>
          </p:cNvSpPr>
          <p:nvPr>
            <p:ph type="sldNum" sz="quarter" idx="12"/>
          </p:nvPr>
        </p:nvSpPr>
        <p:spPr/>
        <p:txBody>
          <a:bodyPr/>
          <a:lstStyle>
            <a:extLst/>
          </a:lstStyle>
          <a:p>
            <a:fld id="{FF3F85A0-7EB2-4A24-8287-7984DC77021D}"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74E309AA-BDB7-4B72-AF8A-EA10DBE5BB75}" type="datetimeFigureOut">
              <a:rPr lang="en-AU" smtClean="0"/>
              <a:pPr/>
              <a:t>5/02/2013</a:t>
            </a:fld>
            <a:endParaRPr lang="en-AU"/>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AU"/>
          </a:p>
        </p:txBody>
      </p:sp>
      <p:sp>
        <p:nvSpPr>
          <p:cNvPr id="4" name="Slide Number Placeholder 3"/>
          <p:cNvSpPr>
            <a:spLocks noGrp="1"/>
          </p:cNvSpPr>
          <p:nvPr>
            <p:ph type="sldNum" sz="quarter" idx="12"/>
          </p:nvPr>
        </p:nvSpPr>
        <p:spPr/>
        <p:txBody>
          <a:bodyPr/>
          <a:lstStyle>
            <a:extLst/>
          </a:lstStyle>
          <a:p>
            <a:fld id="{FF3F85A0-7EB2-4A24-8287-7984DC77021D}"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4E309AA-BDB7-4B72-AF8A-EA10DBE5BB75}" type="datetimeFigureOut">
              <a:rPr lang="en-AU" smtClean="0"/>
              <a:pPr/>
              <a:t>5/02/2013</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FF3F85A0-7EB2-4A24-8287-7984DC77021D}"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74E309AA-BDB7-4B72-AF8A-EA10DBE5BB75}" type="datetimeFigureOut">
              <a:rPr lang="en-AU" smtClean="0"/>
              <a:pPr/>
              <a:t>5/02/2013</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FF3F85A0-7EB2-4A24-8287-7984DC77021D}" type="slidenum">
              <a:rPr lang="en-AU" smtClean="0"/>
              <a:pPr/>
              <a:t>‹#›</a:t>
            </a:fld>
            <a:endParaRPr lang="en-AU"/>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4E309AA-BDB7-4B72-AF8A-EA10DBE5BB75}" type="datetimeFigureOut">
              <a:rPr lang="en-AU" smtClean="0"/>
              <a:pPr/>
              <a:t>5/02/2013</a:t>
            </a:fld>
            <a:endParaRPr lang="en-AU"/>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AU"/>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F3F85A0-7EB2-4A24-8287-7984DC77021D}"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MARRIAGE</a:t>
            </a:r>
            <a:endParaRPr lang="en-AU" dirty="0"/>
          </a:p>
        </p:txBody>
      </p:sp>
      <p:sp>
        <p:nvSpPr>
          <p:cNvPr id="3" name="Subtitle 2"/>
          <p:cNvSpPr>
            <a:spLocks noGrp="1"/>
          </p:cNvSpPr>
          <p:nvPr>
            <p:ph type="subTitle" idx="1"/>
          </p:nvPr>
        </p:nvSpPr>
        <p:spPr/>
        <p:txBody>
          <a:bodyPr/>
          <a:lstStyle/>
          <a:p>
            <a:endParaRPr lang="en-A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0"/>
            <a:ext cx="4824536" cy="562074"/>
          </a:xfrm>
        </p:spPr>
        <p:txBody>
          <a:bodyPr>
            <a:normAutofit fontScale="90000"/>
          </a:bodyPr>
          <a:lstStyle/>
          <a:p>
            <a:r>
              <a:rPr lang="en-AU" dirty="0" smtClean="0"/>
              <a:t>Parental consent</a:t>
            </a:r>
            <a:endParaRPr lang="en-AU" dirty="0"/>
          </a:p>
        </p:txBody>
      </p:sp>
      <p:sp>
        <p:nvSpPr>
          <p:cNvPr id="3" name="Content Placeholder 2"/>
          <p:cNvSpPr>
            <a:spLocks noGrp="1"/>
          </p:cNvSpPr>
          <p:nvPr>
            <p:ph idx="1"/>
          </p:nvPr>
        </p:nvSpPr>
        <p:spPr>
          <a:xfrm>
            <a:off x="0" y="548680"/>
            <a:ext cx="8100392" cy="6309320"/>
          </a:xfrm>
        </p:spPr>
        <p:txBody>
          <a:bodyPr>
            <a:normAutofit fontScale="40000" lnSpcReduction="20000"/>
          </a:bodyPr>
          <a:lstStyle/>
          <a:p>
            <a:r>
              <a:rPr lang="en-AU" sz="3400" dirty="0" smtClean="0">
                <a:latin typeface="Arial" pitchFamily="34" charset="0"/>
                <a:cs typeface="Arial" pitchFamily="34" charset="0"/>
              </a:rPr>
              <a:t>Where one or either parties to a marriage is below the age of 21 and is not a widow or widower, a marriage certificate will not be issued unless such person has obtained parental consent. </a:t>
            </a:r>
          </a:p>
          <a:p>
            <a:pPr>
              <a:buNone/>
            </a:pPr>
            <a:r>
              <a:rPr lang="en-AU" sz="3400" dirty="0" smtClean="0">
                <a:latin typeface="Arial" pitchFamily="34" charset="0"/>
                <a:cs typeface="Arial" pitchFamily="34" charset="0"/>
              </a:rPr>
              <a:t>S10 provides that prior to issuing of a marriage certificate, the registrar must be satisfied by affidavit that:</a:t>
            </a:r>
          </a:p>
          <a:p>
            <a:pPr marL="514350" indent="-514350">
              <a:buAutoNum type="arabicPeriod"/>
            </a:pPr>
            <a:r>
              <a:rPr lang="en-AU" sz="3400" dirty="0" smtClean="0">
                <a:latin typeface="Arial" pitchFamily="34" charset="0"/>
                <a:cs typeface="Arial" pitchFamily="34" charset="0"/>
              </a:rPr>
              <a:t>The parties are above the age of 21 or</a:t>
            </a:r>
          </a:p>
          <a:p>
            <a:pPr marL="514350" indent="-514350">
              <a:buAutoNum type="arabicPeriod"/>
            </a:pPr>
            <a:r>
              <a:rPr lang="en-AU" sz="3400" dirty="0" smtClean="0">
                <a:latin typeface="Arial" pitchFamily="34" charset="0"/>
                <a:cs typeface="Arial" pitchFamily="34" charset="0"/>
              </a:rPr>
              <a:t>If either party is below 21 they are a widow or widower or</a:t>
            </a:r>
          </a:p>
          <a:p>
            <a:pPr marL="514350" indent="-514350">
              <a:buAutoNum type="arabicPeriod"/>
            </a:pPr>
            <a:r>
              <a:rPr lang="en-AU" sz="3400" dirty="0" smtClean="0">
                <a:latin typeface="Arial" pitchFamily="34" charset="0"/>
                <a:cs typeface="Arial" pitchFamily="34" charset="0"/>
              </a:rPr>
              <a:t>If they are not a widow or widower and below 21, written consent in accordance with s17 has been obtained (note that such consent is to be attached to the affidavit.</a:t>
            </a:r>
          </a:p>
          <a:p>
            <a:pPr marL="514350" indent="-514350">
              <a:buNone/>
            </a:pPr>
            <a:r>
              <a:rPr lang="en-AU" sz="3400" dirty="0" smtClean="0">
                <a:latin typeface="Arial" pitchFamily="34" charset="0"/>
                <a:cs typeface="Arial" pitchFamily="34" charset="0"/>
              </a:rPr>
              <a:t>S17 states that where either party not being a widow or widower is below 21, they must obtain written consent from:</a:t>
            </a:r>
          </a:p>
          <a:p>
            <a:pPr marL="514350" indent="-514350">
              <a:buAutoNum type="arabicPeriod"/>
            </a:pPr>
            <a:r>
              <a:rPr lang="en-AU" sz="3400" dirty="0" smtClean="0">
                <a:latin typeface="Arial" pitchFamily="34" charset="0"/>
                <a:cs typeface="Arial" pitchFamily="34" charset="0"/>
              </a:rPr>
              <a:t>The father or</a:t>
            </a:r>
          </a:p>
          <a:p>
            <a:pPr marL="514350" indent="-514350">
              <a:buAutoNum type="arabicPeriod"/>
            </a:pPr>
            <a:r>
              <a:rPr lang="en-AU" sz="3400" dirty="0" smtClean="0">
                <a:latin typeface="Arial" pitchFamily="34" charset="0"/>
                <a:cs typeface="Arial" pitchFamily="34" charset="0"/>
              </a:rPr>
              <a:t>If the father is dead, of unsound mind or not in Zambia they must obtain consent from the mother or</a:t>
            </a:r>
          </a:p>
          <a:p>
            <a:pPr marL="514350" indent="-514350">
              <a:buAutoNum type="arabicPeriod"/>
            </a:pPr>
            <a:r>
              <a:rPr lang="en-AU" sz="3400" dirty="0" smtClean="0">
                <a:latin typeface="Arial" pitchFamily="34" charset="0"/>
                <a:cs typeface="Arial" pitchFamily="34" charset="0"/>
              </a:rPr>
              <a:t>If both the father and mother are dead they must obtain the consent of their guardian.</a:t>
            </a:r>
          </a:p>
          <a:p>
            <a:pPr marL="514350" indent="-514350">
              <a:buNone/>
            </a:pPr>
            <a:endParaRPr lang="en-AU" sz="3400" dirty="0" smtClean="0">
              <a:latin typeface="Arial" pitchFamily="34" charset="0"/>
              <a:cs typeface="Arial" pitchFamily="34" charset="0"/>
            </a:endParaRPr>
          </a:p>
          <a:p>
            <a:pPr marL="514350" indent="-514350">
              <a:buNone/>
            </a:pPr>
            <a:r>
              <a:rPr lang="en-AU" sz="3400" dirty="0" smtClean="0">
                <a:latin typeface="Arial" pitchFamily="34" charset="0"/>
                <a:cs typeface="Arial" pitchFamily="34" charset="0"/>
              </a:rPr>
              <a:t>Section 19 provides for an alternative where consent in accordance with s17 cannot be obtained:</a:t>
            </a:r>
          </a:p>
          <a:p>
            <a:pPr marL="514350" indent="-514350">
              <a:buNone/>
            </a:pPr>
            <a:endParaRPr lang="en-AU" sz="3400" dirty="0" smtClean="0">
              <a:latin typeface="Arial" pitchFamily="34" charset="0"/>
              <a:cs typeface="Arial" pitchFamily="34" charset="0"/>
            </a:endParaRPr>
          </a:p>
          <a:p>
            <a:pPr marL="514350" indent="-514350">
              <a:buNone/>
            </a:pPr>
            <a:r>
              <a:rPr lang="en-AU" sz="3400" dirty="0" smtClean="0">
                <a:latin typeface="Arial" pitchFamily="34" charset="0"/>
                <a:cs typeface="Arial" pitchFamily="34" charset="0"/>
              </a:rPr>
              <a:t>1. Where any parent or guardian from whom consent is to be obtained refuses to give consent  a Judge of the High court upon application being made may consent to the marriage</a:t>
            </a:r>
          </a:p>
          <a:p>
            <a:pPr marL="514350" indent="-514350">
              <a:buNone/>
            </a:pPr>
            <a:r>
              <a:rPr lang="en-AU" sz="3400" dirty="0" smtClean="0">
                <a:latin typeface="Arial" pitchFamily="34" charset="0"/>
                <a:cs typeface="Arial" pitchFamily="34" charset="0"/>
              </a:rPr>
              <a:t>2. Where there are no parents or guardians of such a person needing consent in Zambia capable of so giving consent, a minister, judge of the HC, or a District Secretary may consent to such marriage in writing upon being satisfied there are no reasonable grounds in the interest of either parties for withholding such consent.</a:t>
            </a:r>
          </a:p>
          <a:p>
            <a:pPr marL="514350" indent="-514350">
              <a:buNone/>
            </a:pPr>
            <a:r>
              <a:rPr lang="en-AU" sz="3400" dirty="0" smtClean="0">
                <a:latin typeface="Arial" pitchFamily="34" charset="0"/>
                <a:cs typeface="Arial" pitchFamily="34" charset="0"/>
              </a:rPr>
              <a:t>NOTE THAT IF THE PERSON GIVING CONSENT CANNTO RENDER THEIR SIGNATURE DUE TO ILLITERACY THEY MAY SIGN SUCH CONSENT BY PLACING A MARK OR CROSS IN THE PRESENCE OF ANY JUDGE&lt;DISTRICT SECRETARY (see s18)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Consider</a:t>
            </a:r>
            <a:endParaRPr lang="en-AU" dirty="0"/>
          </a:p>
        </p:txBody>
      </p:sp>
      <p:sp>
        <p:nvSpPr>
          <p:cNvPr id="3" name="Content Placeholder 2"/>
          <p:cNvSpPr>
            <a:spLocks noGrp="1"/>
          </p:cNvSpPr>
          <p:nvPr>
            <p:ph idx="1"/>
          </p:nvPr>
        </p:nvSpPr>
        <p:spPr/>
        <p:txBody>
          <a:bodyPr>
            <a:normAutofit lnSpcReduction="10000"/>
          </a:bodyPr>
          <a:lstStyle/>
          <a:p>
            <a:r>
              <a:rPr lang="en-AU" dirty="0" smtClean="0"/>
              <a:t>Does failure to obtain parental consent render the marriage void? Note that the English act expressly states that failure to obtain parental consent does not render a marriage void. </a:t>
            </a:r>
          </a:p>
          <a:p>
            <a:r>
              <a:rPr lang="en-AU" dirty="0" smtClean="0"/>
              <a:t>In England the age for which consent must be obtained has been reduced from 21 to 18. Do you think Zambia must legislate to reduce the age.</a:t>
            </a:r>
          </a:p>
          <a:p>
            <a:r>
              <a:rPr lang="en-AU" dirty="0" smtClean="0"/>
              <a:t>Do you agree with the reduced parental rights, as refusal may be overridden by the court?</a:t>
            </a:r>
            <a:endParaRPr lang="en-A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NOTICE</a:t>
            </a:r>
            <a:endParaRPr lang="en-AU" dirty="0"/>
          </a:p>
        </p:txBody>
      </p:sp>
      <p:sp>
        <p:nvSpPr>
          <p:cNvPr id="3" name="Content Placeholder 2"/>
          <p:cNvSpPr>
            <a:spLocks noGrp="1"/>
          </p:cNvSpPr>
          <p:nvPr>
            <p:ph idx="1"/>
          </p:nvPr>
        </p:nvSpPr>
        <p:spPr/>
        <p:txBody>
          <a:bodyPr>
            <a:normAutofit fontScale="55000" lnSpcReduction="20000"/>
          </a:bodyPr>
          <a:lstStyle/>
          <a:p>
            <a:r>
              <a:rPr lang="en-AU" dirty="0" smtClean="0"/>
              <a:t>Under s6 of the marriage act, it is required that 21 days prior to the intended date of solemnisation, that the parties intending to marry give notice in writing indicating such an intention to the registrar of the district in which the marriage is intending to take place.</a:t>
            </a:r>
          </a:p>
          <a:p>
            <a:pPr>
              <a:buNone/>
            </a:pPr>
            <a:r>
              <a:rPr lang="en-AU" dirty="0" smtClean="0"/>
              <a:t>Reasoning:</a:t>
            </a:r>
          </a:p>
          <a:p>
            <a:pPr>
              <a:buNone/>
            </a:pPr>
            <a:r>
              <a:rPr lang="en-AU" dirty="0" smtClean="0"/>
              <a:t>When notice is given in accordance with s6, the registrar enters the notice in the ‘marriage notice book’. Further the registrar will publish such notice on the door of the office. The marriage notice book can be inspected during office hours by any member of the public without any fee. The essence is to allow any member of the public with a just cause as to why the parties should not be married to show cause why. They may do so by entering a caveat against the issue of the certificated any time before such certificate is issued. They registrar will then insert forbidden opposite the notice in the marriage notice book and refer it to the High Court. The Court will then summon the parties to the marriage as well as the person that entered the caveat. Such person must then show cause why the Registrar should not issue the certificate. The judge will then summarily pass judgement which shall be final. </a:t>
            </a:r>
          </a:p>
          <a:p>
            <a:pPr>
              <a:buNone/>
            </a:pPr>
            <a:r>
              <a:rPr lang="en-AU" dirty="0" smtClean="0"/>
              <a:t>Just cause may include :</a:t>
            </a:r>
          </a:p>
          <a:p>
            <a:pPr marL="514350" indent="-514350">
              <a:buAutoNum type="arabicPeriod"/>
            </a:pPr>
            <a:r>
              <a:rPr lang="en-AU" dirty="0" smtClean="0"/>
              <a:t>Either party is married</a:t>
            </a:r>
          </a:p>
          <a:p>
            <a:pPr marL="514350" indent="-514350">
              <a:buAutoNum type="arabicPeriod"/>
            </a:pPr>
            <a:r>
              <a:rPr lang="en-AU" dirty="0" smtClean="0"/>
              <a:t>Either party is below 16</a:t>
            </a:r>
          </a:p>
          <a:p>
            <a:pPr marL="514350" indent="-514350">
              <a:buAutoNum type="arabicPeriod"/>
            </a:pPr>
            <a:r>
              <a:rPr lang="en-AU" dirty="0" smtClean="0"/>
              <a:t>That the intentions of the parties are not bona fide e.g. They want to escape the immigration rules</a:t>
            </a:r>
          </a:p>
          <a:p>
            <a:pPr marL="514350" indent="-514350">
              <a:buNone/>
            </a:pPr>
            <a:endParaRPr lang="en-A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Solemnisation or celebration of the marriage</a:t>
            </a:r>
            <a:endParaRPr lang="en-AU" dirty="0"/>
          </a:p>
        </p:txBody>
      </p:sp>
      <p:sp>
        <p:nvSpPr>
          <p:cNvPr id="3" name="Content Placeholder 2"/>
          <p:cNvSpPr>
            <a:spLocks noGrp="1"/>
          </p:cNvSpPr>
          <p:nvPr>
            <p:ph idx="1"/>
          </p:nvPr>
        </p:nvSpPr>
        <p:spPr/>
        <p:txBody>
          <a:bodyPr>
            <a:normAutofit fontScale="70000" lnSpcReduction="20000"/>
          </a:bodyPr>
          <a:lstStyle/>
          <a:p>
            <a:pPr>
              <a:buNone/>
            </a:pPr>
            <a:r>
              <a:rPr lang="en-AU" b="1" dirty="0" smtClean="0"/>
              <a:t>Part VI of the marriage act deals with the solemnisation of marriage. The following are the requirements:</a:t>
            </a:r>
          </a:p>
          <a:p>
            <a:pPr marL="514350" indent="-514350">
              <a:buAutoNum type="arabicPeriod"/>
            </a:pPr>
            <a:r>
              <a:rPr lang="en-AU" dirty="0" smtClean="0"/>
              <a:t>The marriage must be solemnised in a licensed place of worship by any licensed minister of the church, denomination or body to which such place of worship belongs. According to the rites and rules of that body. Most marriages solemnised in church follow the banns procedure (announced on 3 consecutive services).</a:t>
            </a:r>
          </a:p>
          <a:p>
            <a:pPr marL="514350" indent="-514350">
              <a:buAutoNum type="arabicPeriod"/>
            </a:pPr>
            <a:r>
              <a:rPr lang="en-AU" dirty="0" smtClean="0"/>
              <a:t>The marriage must be solemnised between 6am and 6pm (why?) </a:t>
            </a:r>
          </a:p>
          <a:p>
            <a:pPr marL="514350" indent="-514350">
              <a:buAutoNum type="arabicPeriod"/>
            </a:pPr>
            <a:r>
              <a:rPr lang="en-AU" dirty="0" smtClean="0"/>
              <a:t>The marriage must take place in the presence of two or more witnesses in addition to the officiating minister</a:t>
            </a:r>
          </a:p>
          <a:p>
            <a:pPr marL="514350" indent="-514350">
              <a:buNone/>
            </a:pPr>
            <a:r>
              <a:rPr lang="en-AU" b="1" dirty="0" smtClean="0"/>
              <a:t>Apart from the above requirements s21 states that a minister must not solemnise the marriage where:</a:t>
            </a:r>
          </a:p>
          <a:p>
            <a:pPr marL="514350" indent="-514350">
              <a:buAutoNum type="arabicPeriod"/>
            </a:pPr>
            <a:r>
              <a:rPr lang="en-AU" dirty="0" smtClean="0"/>
              <a:t>He knows of any just impediment to such marriage</a:t>
            </a:r>
          </a:p>
          <a:p>
            <a:pPr marL="514350" indent="-514350">
              <a:buAutoNum type="arabicPeriod"/>
            </a:pPr>
            <a:r>
              <a:rPr lang="en-AU" dirty="0" smtClean="0"/>
              <a:t>The parties have not given him the certificate issued by the registrar in accordance with s10(1) or a special license where applicable</a:t>
            </a:r>
            <a:endParaRPr lang="en-A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Obtaining the registrars certificate</a:t>
            </a:r>
            <a:endParaRPr lang="en-AU" dirty="0"/>
          </a:p>
        </p:txBody>
      </p:sp>
      <p:sp>
        <p:nvSpPr>
          <p:cNvPr id="3" name="Content Placeholder 2"/>
          <p:cNvSpPr>
            <a:spLocks noGrp="1"/>
          </p:cNvSpPr>
          <p:nvPr>
            <p:ph idx="1"/>
          </p:nvPr>
        </p:nvSpPr>
        <p:spPr/>
        <p:txBody>
          <a:bodyPr>
            <a:normAutofit fontScale="77500" lnSpcReduction="20000"/>
          </a:bodyPr>
          <a:lstStyle/>
          <a:p>
            <a:r>
              <a:rPr lang="en-AU" dirty="0" smtClean="0"/>
              <a:t>After notice of the intention to marry is given in accordance with s6, the registrar within the period of 21 days and 3 months must upon payment of a prescribed fee issue a his certificate.</a:t>
            </a:r>
          </a:p>
          <a:p>
            <a:r>
              <a:rPr lang="en-AU" dirty="0" smtClean="0"/>
              <a:t>Before issuing a certificate the parties must show by affidavit that:</a:t>
            </a:r>
          </a:p>
          <a:p>
            <a:pPr marL="514350" indent="-514350">
              <a:buAutoNum type="arabicPeriod"/>
            </a:pPr>
            <a:r>
              <a:rPr lang="en-AU" dirty="0" smtClean="0"/>
              <a:t>They have obtained parental consent where applicable</a:t>
            </a:r>
          </a:p>
          <a:p>
            <a:pPr marL="514350" indent="-514350">
              <a:buAutoNum type="arabicPeriod"/>
            </a:pPr>
            <a:r>
              <a:rPr lang="en-AU" dirty="0" smtClean="0"/>
              <a:t>One party has been resident within the district in which the marriage is intended to be solemnised for 15 days immediately preceding the granting of the certificate</a:t>
            </a:r>
          </a:p>
          <a:p>
            <a:pPr marL="514350" indent="-514350">
              <a:buAutoNum type="arabicPeriod"/>
            </a:pPr>
            <a:r>
              <a:rPr lang="en-AU" dirty="0" smtClean="0"/>
              <a:t>Parties are not within the prohibited degrees of kindred or affinity or any other lawful hindrance to the marriage ( see the Schedule to s27 and 28 of the MCA 2007) </a:t>
            </a:r>
          </a:p>
          <a:p>
            <a:pPr marL="514350" indent="-514350">
              <a:buAutoNum type="arabicPeriod"/>
            </a:pPr>
            <a:r>
              <a:rPr lang="en-AU" dirty="0" smtClean="0"/>
              <a:t>Neither of the parties are married under African customary law to another person.</a:t>
            </a:r>
            <a:endParaRPr lang="en-A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Obtaining a special license</a:t>
            </a:r>
            <a:endParaRPr lang="en-AU" b="1" dirty="0"/>
          </a:p>
        </p:txBody>
      </p:sp>
      <p:sp>
        <p:nvSpPr>
          <p:cNvPr id="3" name="Content Placeholder 2"/>
          <p:cNvSpPr>
            <a:spLocks noGrp="1"/>
          </p:cNvSpPr>
          <p:nvPr>
            <p:ph idx="1"/>
          </p:nvPr>
        </p:nvSpPr>
        <p:spPr/>
        <p:txBody>
          <a:bodyPr>
            <a:normAutofit/>
          </a:bodyPr>
          <a:lstStyle/>
          <a:p>
            <a:pPr>
              <a:buNone/>
            </a:pPr>
            <a:r>
              <a:rPr lang="en-AU" b="1" dirty="0" smtClean="0"/>
              <a:t>S11</a:t>
            </a:r>
            <a:r>
              <a:rPr lang="en-AU" dirty="0" smtClean="0"/>
              <a:t> provides an alternative to giving the 21 day notice of intention to marry prior to the date of solemnisation. It allows for a special license to be issued by a minister or authorised officer( public officer designated by the minister as such). The special license authorises the parties named in it to be solemnised by a Registrar or by a licensed minister. The minister may also authorise the solemnisation of the marriage in any other place of worship not being a licensed place.</a:t>
            </a:r>
            <a:endParaRPr lang="en-A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smtClean="0"/>
              <a:t>Obtaining the marriage certificate and Registration</a:t>
            </a:r>
            <a:endParaRPr lang="en-AU" b="1" dirty="0"/>
          </a:p>
        </p:txBody>
      </p:sp>
      <p:sp>
        <p:nvSpPr>
          <p:cNvPr id="3" name="Content Placeholder 2"/>
          <p:cNvSpPr>
            <a:spLocks noGrp="1"/>
          </p:cNvSpPr>
          <p:nvPr>
            <p:ph idx="1"/>
          </p:nvPr>
        </p:nvSpPr>
        <p:spPr>
          <a:xfrm>
            <a:off x="457200" y="1600200"/>
            <a:ext cx="8229600" cy="5069160"/>
          </a:xfrm>
        </p:spPr>
        <p:txBody>
          <a:bodyPr>
            <a:normAutofit fontScale="85000" lnSpcReduction="10000"/>
          </a:bodyPr>
          <a:lstStyle/>
          <a:p>
            <a:r>
              <a:rPr lang="en-AU" dirty="0" smtClean="0"/>
              <a:t>The ceremony must take place in a place that is licensed by the minister.</a:t>
            </a:r>
          </a:p>
          <a:p>
            <a:r>
              <a:rPr lang="en-AU" dirty="0" smtClean="0"/>
              <a:t>The minister will then issue duplicate copy of a marriage certificate, the certificate is to be signed by the officiating minister, the parties and two or more witnesses to the marriage. </a:t>
            </a:r>
          </a:p>
          <a:p>
            <a:r>
              <a:rPr lang="en-AU" dirty="0" smtClean="0"/>
              <a:t>One certificate is to be delivered to the parties  in seven days after the date of solemnisation. The other copy is sent to the Registrar-General.</a:t>
            </a:r>
          </a:p>
          <a:p>
            <a:r>
              <a:rPr lang="en-AU" dirty="0" smtClean="0"/>
              <a:t>The registrar general will file the certificate in a book called the marriage register book. This book is available to the public and a search can be made upon payment of a fee. </a:t>
            </a:r>
          </a:p>
          <a:p>
            <a:r>
              <a:rPr lang="en-AU" dirty="0" smtClean="0"/>
              <a:t>Every certificate of marriage filed in the marriage register book shall be evidence of the marriage in any court of law.</a:t>
            </a:r>
            <a:endParaRPr lang="en-A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smtClean="0"/>
              <a:t>Effects of failure to comply with the formalities under the act</a:t>
            </a:r>
            <a:endParaRPr lang="en-AU" b="1" dirty="0"/>
          </a:p>
        </p:txBody>
      </p:sp>
      <p:sp>
        <p:nvSpPr>
          <p:cNvPr id="3" name="Content Placeholder 2"/>
          <p:cNvSpPr>
            <a:spLocks noGrp="1"/>
          </p:cNvSpPr>
          <p:nvPr>
            <p:ph idx="1"/>
          </p:nvPr>
        </p:nvSpPr>
        <p:spPr/>
        <p:txBody>
          <a:bodyPr>
            <a:normAutofit fontScale="77500" lnSpcReduction="20000"/>
          </a:bodyPr>
          <a:lstStyle/>
          <a:p>
            <a:r>
              <a:rPr lang="en-AU" dirty="0" smtClean="0"/>
              <a:t>S32 indicates that any marriage will be invalid if:</a:t>
            </a:r>
          </a:p>
          <a:p>
            <a:pPr marL="514350" indent="-514350">
              <a:buAutoNum type="arabicPeriod"/>
            </a:pPr>
            <a:r>
              <a:rPr lang="en-AU" dirty="0" smtClean="0"/>
              <a:t>The parties are within the prohibited degrees of affinity and kindred</a:t>
            </a:r>
          </a:p>
          <a:p>
            <a:pPr marL="514350" indent="-514350">
              <a:buAutoNum type="arabicPeriod"/>
            </a:pPr>
            <a:r>
              <a:rPr lang="en-AU" dirty="0" smtClean="0"/>
              <a:t>Either party is married under customary law</a:t>
            </a:r>
          </a:p>
          <a:p>
            <a:pPr marL="514350" indent="-514350">
              <a:buAutoNum type="arabicPeriod"/>
            </a:pPr>
            <a:r>
              <a:rPr lang="en-AU" dirty="0" smtClean="0"/>
              <a:t>Both parties </a:t>
            </a:r>
            <a:r>
              <a:rPr lang="en-AU" b="1" dirty="0" smtClean="0"/>
              <a:t>knew and wilfully acquiesced </a:t>
            </a:r>
            <a:r>
              <a:rPr lang="en-AU" dirty="0" smtClean="0"/>
              <a:t>in its solemnisation (</a:t>
            </a:r>
            <a:r>
              <a:rPr lang="en-AU" b="1" dirty="0" err="1" smtClean="0"/>
              <a:t>Siwo</a:t>
            </a:r>
            <a:r>
              <a:rPr lang="en-AU" b="1" dirty="0" smtClean="0"/>
              <a:t> v </a:t>
            </a:r>
            <a:r>
              <a:rPr lang="en-AU" b="1" dirty="0" err="1" smtClean="0"/>
              <a:t>Siwo</a:t>
            </a:r>
            <a:r>
              <a:rPr lang="en-AU" b="1" dirty="0" smtClean="0"/>
              <a:t> see also </a:t>
            </a:r>
            <a:r>
              <a:rPr lang="en-AU" b="1" dirty="0" err="1" smtClean="0"/>
              <a:t>Muyamwa</a:t>
            </a:r>
            <a:r>
              <a:rPr lang="en-AU" b="1" dirty="0" smtClean="0"/>
              <a:t> v </a:t>
            </a:r>
            <a:r>
              <a:rPr lang="en-AU" b="1" dirty="0" err="1" smtClean="0"/>
              <a:t>Muyamwa</a:t>
            </a:r>
            <a:r>
              <a:rPr lang="en-AU" b="1" dirty="0" smtClean="0"/>
              <a:t>)</a:t>
            </a:r>
          </a:p>
          <a:p>
            <a:pPr marL="514350" indent="-514350">
              <a:buAutoNum type="alphaLcParenBoth"/>
            </a:pPr>
            <a:r>
              <a:rPr lang="en-AU" dirty="0" smtClean="0"/>
              <a:t>In a place not being licensed/ the registrar’s office</a:t>
            </a:r>
          </a:p>
          <a:p>
            <a:pPr marL="514350" indent="-514350">
              <a:buAutoNum type="alphaLcParenBoth"/>
            </a:pPr>
            <a:r>
              <a:rPr lang="en-AU" dirty="0" smtClean="0"/>
              <a:t>Under a false name </a:t>
            </a:r>
          </a:p>
          <a:p>
            <a:pPr marL="514350" indent="-514350">
              <a:buAutoNum type="alphaLcParenBoth"/>
            </a:pPr>
            <a:r>
              <a:rPr lang="en-AU" dirty="0" smtClean="0"/>
              <a:t>Without the registrar’s certificate of notice or special licence having been duly issued</a:t>
            </a:r>
          </a:p>
          <a:p>
            <a:pPr marL="514350" indent="-514350">
              <a:buAutoNum type="alphaLcParenBoth"/>
            </a:pPr>
            <a:r>
              <a:rPr lang="en-AU" dirty="0" smtClean="0"/>
              <a:t>By a person not being a licensed minister of some religious denomination or body or a registrar. </a:t>
            </a:r>
          </a:p>
          <a:p>
            <a:pPr marL="514350" indent="-514350">
              <a:buNone/>
            </a:pPr>
            <a:r>
              <a:rPr lang="en-AU" dirty="0" smtClean="0"/>
              <a:t>4. S 33 where either party is under the age of 16 the marriage will be  void  unless there is consent obtained by a Judge of the High Court.</a:t>
            </a:r>
          </a:p>
          <a:p>
            <a:pPr marL="514350" indent="-514350">
              <a:buNone/>
            </a:pPr>
            <a:endParaRPr lang="en-AU" dirty="0" smtClean="0"/>
          </a:p>
          <a:p>
            <a:pPr marL="514350" indent="-514350">
              <a:buAutoNum type="arabicPeriod"/>
            </a:pPr>
            <a:endParaRPr lang="en-A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smtClean="0"/>
              <a:t>Siwo</a:t>
            </a:r>
            <a:r>
              <a:rPr lang="en-AU" dirty="0" smtClean="0"/>
              <a:t> v </a:t>
            </a:r>
            <a:r>
              <a:rPr lang="en-AU" dirty="0" err="1" smtClean="0"/>
              <a:t>Siwo</a:t>
            </a:r>
            <a:endParaRPr lang="en-AU" dirty="0"/>
          </a:p>
        </p:txBody>
      </p:sp>
      <p:sp>
        <p:nvSpPr>
          <p:cNvPr id="3" name="Content Placeholder 2"/>
          <p:cNvSpPr>
            <a:spLocks noGrp="1"/>
          </p:cNvSpPr>
          <p:nvPr>
            <p:ph idx="1"/>
          </p:nvPr>
        </p:nvSpPr>
        <p:spPr/>
        <p:txBody>
          <a:bodyPr/>
          <a:lstStyle/>
          <a:p>
            <a:endParaRPr lang="en-A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Subsequent marriages</a:t>
            </a:r>
            <a:endParaRPr lang="en-AU" b="1" dirty="0"/>
          </a:p>
        </p:txBody>
      </p:sp>
      <p:sp>
        <p:nvSpPr>
          <p:cNvPr id="3" name="Content Placeholder 2"/>
          <p:cNvSpPr>
            <a:spLocks noGrp="1"/>
          </p:cNvSpPr>
          <p:nvPr>
            <p:ph idx="1"/>
          </p:nvPr>
        </p:nvSpPr>
        <p:spPr/>
        <p:txBody>
          <a:bodyPr>
            <a:normAutofit/>
          </a:bodyPr>
          <a:lstStyle/>
          <a:p>
            <a:r>
              <a:rPr lang="en-AU" dirty="0" smtClean="0"/>
              <a:t>Note that unless there has been a decree of divorce or nullity, neither party is permitted to conduct a statutory marriage or customary marriage with another person. See s34 of the MA</a:t>
            </a:r>
          </a:p>
          <a:p>
            <a:r>
              <a:rPr lang="en-AU" dirty="0" smtClean="0"/>
              <a:t>See also s38 of the Marriage act if they do conduct customary marriage to another person this will amount to a criminal offence with a maximum sentence of 5 years</a:t>
            </a:r>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DEFINING MARRIAGE</a:t>
            </a:r>
            <a:endParaRPr lang="en-AU" dirty="0"/>
          </a:p>
        </p:txBody>
      </p:sp>
      <p:sp>
        <p:nvSpPr>
          <p:cNvPr id="3" name="Content Placeholder 2"/>
          <p:cNvSpPr>
            <a:spLocks noGrp="1"/>
          </p:cNvSpPr>
          <p:nvPr>
            <p:ph idx="1"/>
          </p:nvPr>
        </p:nvSpPr>
        <p:spPr/>
        <p:txBody>
          <a:bodyPr>
            <a:normAutofit/>
          </a:bodyPr>
          <a:lstStyle/>
          <a:p>
            <a:r>
              <a:rPr lang="en-AU" b="1" dirty="0" smtClean="0"/>
              <a:t>Lord Penzance in the case of Hyde v Hyde </a:t>
            </a:r>
            <a:r>
              <a:rPr lang="en-AU" dirty="0" smtClean="0"/>
              <a:t>decided in 1866 gave what has come to be known as the classical definition of marriage. </a:t>
            </a:r>
          </a:p>
          <a:p>
            <a:pPr>
              <a:buNone/>
            </a:pPr>
            <a:r>
              <a:rPr lang="en-AU" dirty="0" smtClean="0"/>
              <a:t>In that case marriage is defined as ‘the voluntary union for life of one man and one woman to the exclusion of all others.’</a:t>
            </a:r>
            <a:endParaRPr lang="en-AU" dirty="0"/>
          </a:p>
          <a:p>
            <a:pPr>
              <a:buNone/>
            </a:pPr>
            <a:r>
              <a:rPr lang="en-AU" dirty="0" smtClean="0"/>
              <a:t>To what extent does Lord Penza’s definition embrace what marriage is today?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Presumption of marriage</a:t>
            </a:r>
            <a:endParaRPr lang="en-AU" dirty="0"/>
          </a:p>
        </p:txBody>
      </p:sp>
      <p:sp>
        <p:nvSpPr>
          <p:cNvPr id="3" name="Content Placeholder 2"/>
          <p:cNvSpPr>
            <a:spLocks noGrp="1"/>
          </p:cNvSpPr>
          <p:nvPr>
            <p:ph idx="1"/>
          </p:nvPr>
        </p:nvSpPr>
        <p:spPr/>
        <p:txBody>
          <a:bodyPr>
            <a:normAutofit/>
          </a:bodyPr>
          <a:lstStyle/>
          <a:p>
            <a:r>
              <a:rPr lang="en-AU" dirty="0" smtClean="0"/>
              <a:t>There is no presumption of marriage recognised in Zambia, the decision of </a:t>
            </a:r>
            <a:r>
              <a:rPr lang="en-AU" dirty="0" err="1" smtClean="0"/>
              <a:t>Mafembe</a:t>
            </a:r>
            <a:r>
              <a:rPr lang="en-AU" dirty="0" smtClean="0"/>
              <a:t> v </a:t>
            </a:r>
            <a:r>
              <a:rPr lang="en-AU" dirty="0" err="1" smtClean="0"/>
              <a:t>Sitali</a:t>
            </a:r>
            <a:r>
              <a:rPr lang="en-AU" dirty="0" smtClean="0"/>
              <a:t>  overturned the courts decision of </a:t>
            </a:r>
            <a:r>
              <a:rPr lang="en-AU" b="1" dirty="0" err="1" smtClean="0"/>
              <a:t>Muyamwa</a:t>
            </a:r>
            <a:r>
              <a:rPr lang="en-AU" b="1" dirty="0" smtClean="0"/>
              <a:t> v </a:t>
            </a:r>
            <a:r>
              <a:rPr lang="en-AU" b="1" dirty="0" err="1" smtClean="0"/>
              <a:t>Muyamwa</a:t>
            </a:r>
            <a:r>
              <a:rPr lang="en-AU" b="1" dirty="0" smtClean="0"/>
              <a:t> (1976) ZR 146 </a:t>
            </a:r>
            <a:r>
              <a:rPr lang="en-AU" dirty="0" smtClean="0"/>
              <a:t>that held that where two people undergo a marriage ceremony and cohabit and hold themselves out to be man and wife notwithstanding that the formalities are not followed, there is a presumption of marriage that arises, placing the burden on the party that challenges </a:t>
            </a:r>
            <a:r>
              <a:rPr lang="en-AU" smtClean="0"/>
              <a:t>the validity </a:t>
            </a:r>
            <a:r>
              <a:rPr lang="en-AU" dirty="0" smtClean="0"/>
              <a:t>of the marriage.</a:t>
            </a:r>
            <a:endParaRPr lang="en-AU"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Customary marriages</a:t>
            </a:r>
            <a:endParaRPr lang="en-AU" dirty="0"/>
          </a:p>
        </p:txBody>
      </p:sp>
      <p:sp>
        <p:nvSpPr>
          <p:cNvPr id="3" name="Content Placeholder 2"/>
          <p:cNvSpPr>
            <a:spLocks noGrp="1"/>
          </p:cNvSpPr>
          <p:nvPr>
            <p:ph idx="1"/>
          </p:nvPr>
        </p:nvSpPr>
        <p:spPr/>
        <p:txBody>
          <a:bodyPr>
            <a:normAutofit fontScale="40000" lnSpcReduction="20000"/>
          </a:bodyPr>
          <a:lstStyle/>
          <a:p>
            <a:r>
              <a:rPr lang="en-AU" dirty="0" smtClean="0"/>
              <a:t>Procedure will depend on the particular type of custom</a:t>
            </a:r>
          </a:p>
          <a:p>
            <a:r>
              <a:rPr lang="en-AU" dirty="0" smtClean="0"/>
              <a:t>Requirements for customary marriage:</a:t>
            </a:r>
          </a:p>
          <a:p>
            <a:pPr>
              <a:buNone/>
            </a:pPr>
            <a:r>
              <a:rPr lang="en-AU" b="1" dirty="0" smtClean="0"/>
              <a:t>Common characteristics</a:t>
            </a:r>
          </a:p>
          <a:p>
            <a:pPr marL="514350" indent="-514350">
              <a:buAutoNum type="arabicPeriod"/>
            </a:pPr>
            <a:r>
              <a:rPr lang="en-AU" dirty="0" smtClean="0"/>
              <a:t>Marriage payment</a:t>
            </a:r>
          </a:p>
          <a:p>
            <a:pPr marL="514350" indent="-514350">
              <a:buAutoNum type="arabicPeriod"/>
            </a:pPr>
            <a:r>
              <a:rPr lang="en-AU" dirty="0" smtClean="0"/>
              <a:t>Consent from parents (defined widely to include grand parents, aunts and uncles)</a:t>
            </a:r>
          </a:p>
          <a:p>
            <a:pPr marL="514350" indent="-514350">
              <a:buAutoNum type="arabicPeriod"/>
            </a:pPr>
            <a:r>
              <a:rPr lang="en-AU" dirty="0" smtClean="0"/>
              <a:t>Giving away ceremony</a:t>
            </a:r>
          </a:p>
          <a:p>
            <a:pPr marL="514350" indent="-514350">
              <a:buNone/>
            </a:pPr>
            <a:r>
              <a:rPr lang="en-AU" b="1" dirty="0" smtClean="0"/>
              <a:t>What affects the validity of a customary marriage</a:t>
            </a:r>
          </a:p>
          <a:p>
            <a:pPr marL="514350" indent="-514350">
              <a:buAutoNum type="arabicPeriod"/>
            </a:pPr>
            <a:r>
              <a:rPr lang="en-AU" dirty="0" smtClean="0"/>
              <a:t>Lack of consummation of the marriage</a:t>
            </a:r>
          </a:p>
          <a:p>
            <a:pPr marL="514350" indent="-514350">
              <a:buAutoNum type="arabicPeriod"/>
            </a:pPr>
            <a:r>
              <a:rPr lang="en-AU" dirty="0" smtClean="0"/>
              <a:t>Age? Normally no age restrictions, as long as the girl has reached puberty and the man is capable to support the family</a:t>
            </a:r>
          </a:p>
          <a:p>
            <a:pPr marL="514350" indent="-514350">
              <a:buAutoNum type="arabicPeriod"/>
            </a:pPr>
            <a:r>
              <a:rPr lang="en-AU" dirty="0" smtClean="0"/>
              <a:t>Prohibited degrees of kindred? Some cultures prohibit marriage between blood relatives or people of the same clan. Lillian </a:t>
            </a:r>
            <a:r>
              <a:rPr lang="en-AU" dirty="0" err="1" smtClean="0"/>
              <a:t>Mushota</a:t>
            </a:r>
            <a:r>
              <a:rPr lang="en-AU" dirty="0" smtClean="0"/>
              <a:t> gives an example of the Nsenga that prohibit blood relatives form marrying due to fear that the child will have some abnormality. </a:t>
            </a:r>
          </a:p>
          <a:p>
            <a:pPr marL="514350" indent="-514350">
              <a:buAutoNum type="arabicPeriod"/>
            </a:pPr>
            <a:r>
              <a:rPr lang="en-AU" dirty="0" smtClean="0"/>
              <a:t>Polygamy is permitted in some tribes such as the Tonga.</a:t>
            </a:r>
          </a:p>
          <a:p>
            <a:pPr marL="514350" indent="-514350">
              <a:buNone/>
            </a:pPr>
            <a:r>
              <a:rPr lang="en-AU" b="1" dirty="0" smtClean="0"/>
              <a:t>Registration</a:t>
            </a:r>
          </a:p>
          <a:p>
            <a:pPr marL="514350" indent="-514350">
              <a:buNone/>
            </a:pPr>
            <a:r>
              <a:rPr lang="en-AU" dirty="0" smtClean="0"/>
              <a:t>A customary marriage may be registered at a local court or a council in an urban or rural area. The parties appear before the council with the wife’s parent/ guardian to confirm the validity of the marriage under the custom applicable to the parties. Notwithstanding that, there is no requirement to register a customary marriage. To dissolve one the parties may go before the local court or the parties may do so according to their custom i.e. Returning the wife to the family for instance.</a:t>
            </a:r>
          </a:p>
          <a:p>
            <a:pPr marL="514350" indent="-514350">
              <a:buAutoNum type="arabicPeriod"/>
            </a:pPr>
            <a:endParaRPr lang="en-AU" dirty="0" smtClean="0"/>
          </a:p>
          <a:p>
            <a:pPr>
              <a:buNone/>
            </a:pPr>
            <a:r>
              <a:rPr lang="en-AU" b="1" dirty="0" smtClean="0"/>
              <a:t>See </a:t>
            </a:r>
          </a:p>
          <a:p>
            <a:pPr>
              <a:buNone/>
            </a:pPr>
            <a:r>
              <a:rPr lang="en-AU" b="1" dirty="0" smtClean="0"/>
              <a:t>R v </a:t>
            </a:r>
            <a:r>
              <a:rPr lang="en-AU" b="1" dirty="0" err="1" smtClean="0"/>
              <a:t>Chinjamba</a:t>
            </a:r>
            <a:r>
              <a:rPr lang="en-AU" b="1" dirty="0" smtClean="0"/>
              <a:t> NRLR Vol V 384 (Lillian </a:t>
            </a:r>
            <a:r>
              <a:rPr lang="en-AU" b="1" dirty="0" err="1" smtClean="0"/>
              <a:t>Mushota</a:t>
            </a:r>
            <a:r>
              <a:rPr lang="en-AU" b="1" dirty="0" smtClean="0"/>
              <a:t> pg 64)</a:t>
            </a:r>
          </a:p>
          <a:p>
            <a:pPr>
              <a:buNone/>
            </a:pPr>
            <a:r>
              <a:rPr lang="en-AU" b="1" dirty="0" err="1" smtClean="0"/>
              <a:t>Sibande</a:t>
            </a:r>
            <a:r>
              <a:rPr lang="en-AU" b="1" dirty="0" smtClean="0"/>
              <a:t> v The People (1975) ZR 101 (SC)</a:t>
            </a:r>
            <a:endParaRPr lang="en-AU"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Conversion</a:t>
            </a:r>
            <a:endParaRPr lang="en-AU" dirty="0"/>
          </a:p>
        </p:txBody>
      </p:sp>
      <p:sp>
        <p:nvSpPr>
          <p:cNvPr id="3" name="Content Placeholder 2"/>
          <p:cNvSpPr>
            <a:spLocks noGrp="1"/>
          </p:cNvSpPr>
          <p:nvPr>
            <p:ph idx="1"/>
          </p:nvPr>
        </p:nvSpPr>
        <p:spPr/>
        <p:txBody>
          <a:bodyPr/>
          <a:lstStyle/>
          <a:p>
            <a:r>
              <a:rPr lang="en-AU" dirty="0" smtClean="0"/>
              <a:t>One may convert a customary marriage to a statutory one however a statutory marriage cannot be converted to a customary one, to marry under customary law first a divorce in accordance with the matrimonial causes act 2007 must be obtained. </a:t>
            </a:r>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Characteristics of Lord Penza’s definition</a:t>
            </a:r>
            <a:endParaRPr lang="en-AU" dirty="0"/>
          </a:p>
        </p:txBody>
      </p:sp>
      <p:sp>
        <p:nvSpPr>
          <p:cNvPr id="3" name="Content Placeholder 2"/>
          <p:cNvSpPr>
            <a:spLocks noGrp="1"/>
          </p:cNvSpPr>
          <p:nvPr>
            <p:ph idx="1"/>
          </p:nvPr>
        </p:nvSpPr>
        <p:spPr/>
        <p:txBody>
          <a:bodyPr>
            <a:normAutofit fontScale="77500" lnSpcReduction="20000"/>
          </a:bodyPr>
          <a:lstStyle/>
          <a:p>
            <a:pPr marL="514350" indent="-514350">
              <a:buAutoNum type="arabicPeriod"/>
            </a:pPr>
            <a:endParaRPr lang="en-AU" dirty="0" smtClean="0"/>
          </a:p>
          <a:p>
            <a:pPr marL="514350" indent="-514350">
              <a:buAutoNum type="arabicPeriod"/>
            </a:pPr>
            <a:r>
              <a:rPr lang="en-AU" b="1" dirty="0" smtClean="0"/>
              <a:t>The voluntary union</a:t>
            </a:r>
            <a:r>
              <a:rPr lang="en-AU" dirty="0" smtClean="0"/>
              <a:t>: this entails that both parties must freely consent to the marriage</a:t>
            </a:r>
          </a:p>
          <a:p>
            <a:pPr marL="514350" indent="-514350">
              <a:buAutoNum type="arabicPeriod"/>
            </a:pPr>
            <a:r>
              <a:rPr lang="en-AU" b="1" dirty="0" smtClean="0"/>
              <a:t>For life</a:t>
            </a:r>
            <a:r>
              <a:rPr lang="en-AU" dirty="0" smtClean="0"/>
              <a:t>: this entails that once married always married. However in Zambia a marriage can be dissolved by divorce. </a:t>
            </a:r>
          </a:p>
          <a:p>
            <a:pPr marL="514350" indent="-514350">
              <a:buAutoNum type="arabicPeriod"/>
            </a:pPr>
            <a:r>
              <a:rPr lang="en-AU" b="1" dirty="0" smtClean="0"/>
              <a:t>Union of one man and woman</a:t>
            </a:r>
            <a:r>
              <a:rPr lang="en-AU" dirty="0" smtClean="0"/>
              <a:t>: this entails that marriage is between two people of the opposite sex: This is true in Zambia as same sex marriages are not recognised, any purported marriage celebration between people of the same sex will be null and void.</a:t>
            </a:r>
          </a:p>
          <a:p>
            <a:pPr marL="514350" indent="-514350">
              <a:buAutoNum type="arabicPeriod"/>
            </a:pPr>
            <a:r>
              <a:rPr lang="en-AU" b="1" dirty="0" smtClean="0"/>
              <a:t>To the exclusion of others</a:t>
            </a:r>
            <a:r>
              <a:rPr lang="en-AU" dirty="0" smtClean="0"/>
              <a:t>: this means that there are only two parties to a marriage. This is true for statutory marriages, however customary marriages are recognised in Zambia. Note also that a person is not permitted to re-marry. If they do their second purported marriage is void </a:t>
            </a:r>
            <a:r>
              <a:rPr lang="en-AU" dirty="0" err="1" smtClean="0"/>
              <a:t>ab</a:t>
            </a:r>
            <a:r>
              <a:rPr lang="en-AU" dirty="0" smtClean="0"/>
              <a:t> initio</a:t>
            </a:r>
          </a:p>
          <a:p>
            <a:pPr marL="514350" indent="-514350">
              <a:buAutoNum type="arabicPeriod"/>
            </a:pPr>
            <a:endParaRPr lang="en-A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contract of marriage</a:t>
            </a:r>
            <a:endParaRPr lang="en-AU" dirty="0"/>
          </a:p>
        </p:txBody>
      </p:sp>
      <p:sp>
        <p:nvSpPr>
          <p:cNvPr id="3" name="Content Placeholder 2"/>
          <p:cNvSpPr>
            <a:spLocks noGrp="1"/>
          </p:cNvSpPr>
          <p:nvPr>
            <p:ph idx="1"/>
          </p:nvPr>
        </p:nvSpPr>
        <p:spPr/>
        <p:txBody>
          <a:bodyPr/>
          <a:lstStyle/>
          <a:p>
            <a:r>
              <a:rPr lang="en-AU" dirty="0" smtClean="0"/>
              <a:t>Marriage is a contract between one woman and one man creating mutual rights and duties. </a:t>
            </a:r>
          </a:p>
          <a:p>
            <a:r>
              <a:rPr lang="en-AU" dirty="0" smtClean="0"/>
              <a:t>The contract of marriage confers a legal status on the parties of marriage which has a number of consequences.</a:t>
            </a:r>
          </a:p>
          <a:p>
            <a:r>
              <a:rPr lang="en-AU" dirty="0" smtClean="0"/>
              <a:t>Unlike simple contracts marriage requires a number of formalities to be valid and secondly the parties must have the capacity to marry.</a:t>
            </a:r>
          </a:p>
          <a:p>
            <a:endParaRPr lang="en-AU"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Distinction between marriage and other contracts</a:t>
            </a:r>
            <a:endParaRPr lang="en-AU" dirty="0"/>
          </a:p>
        </p:txBody>
      </p:sp>
      <p:sp>
        <p:nvSpPr>
          <p:cNvPr id="3" name="Content Placeholder 2"/>
          <p:cNvSpPr>
            <a:spLocks noGrp="1"/>
          </p:cNvSpPr>
          <p:nvPr>
            <p:ph idx="1"/>
          </p:nvPr>
        </p:nvSpPr>
        <p:spPr/>
        <p:txBody>
          <a:bodyPr>
            <a:normAutofit fontScale="70000" lnSpcReduction="20000"/>
          </a:bodyPr>
          <a:lstStyle/>
          <a:p>
            <a:pPr marL="514350" indent="-514350">
              <a:buAutoNum type="arabicPeriod"/>
            </a:pPr>
            <a:r>
              <a:rPr lang="en-AU" dirty="0" smtClean="0"/>
              <a:t>The law relating to capacity to marry is different from that of any other contract. In Zambia any marriage will be void if either party is under the age of 16 unless it is shown that consent was obtained from a judge.</a:t>
            </a:r>
          </a:p>
          <a:p>
            <a:pPr marL="514350" indent="-514350">
              <a:buAutoNum type="arabicPeriod"/>
            </a:pPr>
            <a:r>
              <a:rPr lang="en-AU" dirty="0" smtClean="0"/>
              <a:t>There are preliminary requirements that must be fulfilled as well as a number of formalities that are to be fulfilled for a marriage to be valid</a:t>
            </a:r>
          </a:p>
          <a:p>
            <a:pPr marL="514350" indent="-514350">
              <a:buAutoNum type="arabicPeriod"/>
            </a:pPr>
            <a:r>
              <a:rPr lang="en-AU" dirty="0" smtClean="0"/>
              <a:t>The grounds on which a marriage will be void or voidable are different from those of other contracts.</a:t>
            </a:r>
          </a:p>
          <a:p>
            <a:pPr marL="514350" indent="-514350">
              <a:buAutoNum type="arabicPeriod"/>
            </a:pPr>
            <a:r>
              <a:rPr lang="en-AU" dirty="0" smtClean="0"/>
              <a:t>Unlike other voidable contracts, a voidable marriage cannot be declared void </a:t>
            </a:r>
            <a:r>
              <a:rPr lang="en-AU" dirty="0" err="1" smtClean="0"/>
              <a:t>ab</a:t>
            </a:r>
            <a:r>
              <a:rPr lang="en-AU" dirty="0" smtClean="0"/>
              <a:t> </a:t>
            </a:r>
            <a:r>
              <a:rPr lang="en-AU" dirty="0" err="1" smtClean="0"/>
              <a:t>inito</a:t>
            </a:r>
            <a:r>
              <a:rPr lang="en-AU" dirty="0" smtClean="0"/>
              <a:t> by rescission by one of the parties, in a marriage one will have to obtain a decree of nullity first from the court.</a:t>
            </a:r>
          </a:p>
          <a:p>
            <a:pPr marL="514350" indent="-514350">
              <a:buAutoNum type="arabicPeriod"/>
            </a:pPr>
            <a:r>
              <a:rPr lang="en-AU" dirty="0" smtClean="0"/>
              <a:t>A contract of marriage can only be discharged by divorce being a formal court order i.e. Decree absolute never by agreement or frustration. </a:t>
            </a:r>
          </a:p>
          <a:p>
            <a:pPr marL="514350" indent="-514350">
              <a:buAutoNum type="arabicPeriod"/>
            </a:pPr>
            <a:r>
              <a:rPr lang="en-AU" dirty="0" smtClean="0"/>
              <a:t>The terms of contracts are normally set by the parties to it, but by large the duties in a marriage contract are imposed by law.</a:t>
            </a: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Types of marriages</a:t>
            </a:r>
            <a:endParaRPr lang="en-AU" dirty="0"/>
          </a:p>
        </p:txBody>
      </p:sp>
      <p:sp>
        <p:nvSpPr>
          <p:cNvPr id="3" name="Content Placeholder 2"/>
          <p:cNvSpPr>
            <a:spLocks noGrp="1"/>
          </p:cNvSpPr>
          <p:nvPr>
            <p:ph idx="1"/>
          </p:nvPr>
        </p:nvSpPr>
        <p:spPr/>
        <p:txBody>
          <a:bodyPr>
            <a:normAutofit fontScale="77500" lnSpcReduction="20000"/>
          </a:bodyPr>
          <a:lstStyle/>
          <a:p>
            <a:r>
              <a:rPr lang="en-AU" dirty="0" smtClean="0"/>
              <a:t>Customary marriage: this is a marriage conducted in accordance with a particular tribe. It may be polygamous and will include essential elements such as consent of parents (which counts more than that of the parties to the intended marriage), payment of lobola and other marriage payments and rites that have to be performed. A lack of these essential elements will invalidate a marriage. </a:t>
            </a:r>
          </a:p>
          <a:p>
            <a:r>
              <a:rPr lang="en-AU" dirty="0" smtClean="0"/>
              <a:t>Customary law is applicable in Zambia provided the same is not repugnant to natural justice or in contradiction of written law see, </a:t>
            </a:r>
            <a:r>
              <a:rPr lang="en-AU" b="1" dirty="0" smtClean="0"/>
              <a:t>Kaniki v Jarius</a:t>
            </a:r>
            <a:r>
              <a:rPr lang="en-AU" dirty="0" smtClean="0"/>
              <a:t>. As a consequence, customary marriages are recognised as valid in Zambia as such any person who undergoes a statutory marriage being subject to a customary marriage will have committed an offence of bigamy, </a:t>
            </a:r>
            <a:r>
              <a:rPr lang="en-AU" b="1" dirty="0" smtClean="0"/>
              <a:t>see The people v Paul Nkhoma (1978) Z. R. P4 see also s32 and 34 of the Marriage act cap50 of the laws of Zambia. See also 12(1) of the local court act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Common law marriage</a:t>
            </a:r>
            <a:endParaRPr lang="en-AU" dirty="0"/>
          </a:p>
        </p:txBody>
      </p:sp>
      <p:sp>
        <p:nvSpPr>
          <p:cNvPr id="3" name="Content Placeholder 2"/>
          <p:cNvSpPr>
            <a:spLocks noGrp="1"/>
          </p:cNvSpPr>
          <p:nvPr>
            <p:ph idx="1"/>
          </p:nvPr>
        </p:nvSpPr>
        <p:spPr/>
        <p:txBody>
          <a:bodyPr>
            <a:normAutofit/>
          </a:bodyPr>
          <a:lstStyle/>
          <a:p>
            <a:r>
              <a:rPr lang="en-AU" dirty="0" smtClean="0"/>
              <a:t>A common law marriage is a marriage that has not been conducted in accordance with the formal requirements as requested under English law for instance without a licensed minister. It is not based upon custom or licence or other formality but rather upon the couple’s agreement to have a marital relationship.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Statutory marriages</a:t>
            </a:r>
            <a:endParaRPr lang="en-AU" dirty="0"/>
          </a:p>
        </p:txBody>
      </p:sp>
      <p:sp>
        <p:nvSpPr>
          <p:cNvPr id="3" name="Content Placeholder 2"/>
          <p:cNvSpPr>
            <a:spLocks noGrp="1"/>
          </p:cNvSpPr>
          <p:nvPr>
            <p:ph idx="1"/>
          </p:nvPr>
        </p:nvSpPr>
        <p:spPr/>
        <p:txBody>
          <a:bodyPr>
            <a:normAutofit/>
          </a:bodyPr>
          <a:lstStyle/>
          <a:p>
            <a:r>
              <a:rPr lang="en-AU" dirty="0" smtClean="0"/>
              <a:t>A statutory marriage is one that is conducted in accordance with the marriage act cap 50 of the laws of Zambia. For such a marriage to be valid it must comply with the provisions under the marriage act see s27 (1) a of the matrimonial causes act:</a:t>
            </a:r>
          </a:p>
          <a:p>
            <a:pPr marL="514350" indent="-514350">
              <a:buNone/>
            </a:pPr>
            <a:r>
              <a:rPr lang="en-AU" dirty="0" smtClean="0"/>
              <a:t>The marriage act has the following requirements:</a:t>
            </a:r>
          </a:p>
          <a:p>
            <a:pPr marL="514350" indent="-514350">
              <a:buAutoNum type="alphaLcParenBoth"/>
            </a:pPr>
            <a:r>
              <a:rPr lang="en-AU" dirty="0" smtClean="0"/>
              <a:t>Preliminary requirements</a:t>
            </a:r>
          </a:p>
          <a:p>
            <a:pPr marL="514350" indent="-514350">
              <a:buAutoNum type="alphaLcParenBoth"/>
            </a:pPr>
            <a:r>
              <a:rPr lang="en-AU" dirty="0" smtClean="0"/>
              <a:t>Formalities for the ceremony</a:t>
            </a:r>
          </a:p>
          <a:p>
            <a:pPr marL="514350" indent="-514350">
              <a:buAutoNum type="alphaLcParenBoth"/>
            </a:pPr>
            <a:r>
              <a:rPr lang="en-AU" dirty="0" smtClean="0"/>
              <a:t>The registration of the marriage</a:t>
            </a:r>
            <a:endParaRPr lang="en-A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Statutory marriage</a:t>
            </a:r>
            <a:endParaRPr lang="en-AU" dirty="0"/>
          </a:p>
        </p:txBody>
      </p:sp>
      <p:sp>
        <p:nvSpPr>
          <p:cNvPr id="3" name="Content Placeholder 2"/>
          <p:cNvSpPr>
            <a:spLocks noGrp="1"/>
          </p:cNvSpPr>
          <p:nvPr>
            <p:ph idx="1"/>
          </p:nvPr>
        </p:nvSpPr>
        <p:spPr/>
        <p:txBody>
          <a:bodyPr/>
          <a:lstStyle/>
          <a:p>
            <a:r>
              <a:rPr lang="en-AU" dirty="0" smtClean="0"/>
              <a:t>Preliminaries to marriage</a:t>
            </a:r>
          </a:p>
          <a:p>
            <a:pPr marL="514350" indent="-514350">
              <a:buAutoNum type="arabicParenBoth"/>
            </a:pPr>
            <a:r>
              <a:rPr lang="en-AU" dirty="0" smtClean="0"/>
              <a:t>Parental consent (sometimes) required</a:t>
            </a:r>
          </a:p>
          <a:p>
            <a:pPr marL="514350" indent="-514350">
              <a:buAutoNum type="arabicParenBoth"/>
            </a:pPr>
            <a:r>
              <a:rPr lang="en-AU" dirty="0" smtClean="0"/>
              <a:t>Notice (21 days)</a:t>
            </a:r>
            <a:endParaRPr lang="en-A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1367</TotalTime>
  <Words>2551</Words>
  <Application>Microsoft Office PowerPoint</Application>
  <PresentationFormat>On-screen Show (4:3)</PresentationFormat>
  <Paragraphs>124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Opulent</vt:lpstr>
      <vt:lpstr>MARRIAGE</vt:lpstr>
      <vt:lpstr>DEFINING MARRIAGE</vt:lpstr>
      <vt:lpstr>Characteristics of Lord Penza’s definition</vt:lpstr>
      <vt:lpstr>The contract of marriage</vt:lpstr>
      <vt:lpstr>Distinction between marriage and other contracts</vt:lpstr>
      <vt:lpstr>Types of marriages</vt:lpstr>
      <vt:lpstr>Common law marriage</vt:lpstr>
      <vt:lpstr>Statutory marriages</vt:lpstr>
      <vt:lpstr>Statutory marriage</vt:lpstr>
      <vt:lpstr>Parental consent</vt:lpstr>
      <vt:lpstr>Consider</vt:lpstr>
      <vt:lpstr>NOTICE</vt:lpstr>
      <vt:lpstr>Solemnisation or celebration of the marriage</vt:lpstr>
      <vt:lpstr>Obtaining the registrars certificate</vt:lpstr>
      <vt:lpstr>Obtaining a special license</vt:lpstr>
      <vt:lpstr>Obtaining the marriage certificate and Registration</vt:lpstr>
      <vt:lpstr>Effects of failure to comply with the formalities under the act</vt:lpstr>
      <vt:lpstr>Siwo v Siwo</vt:lpstr>
      <vt:lpstr>Subsequent marriages</vt:lpstr>
      <vt:lpstr>Presumption of marriage</vt:lpstr>
      <vt:lpstr>Customary marriages</vt:lpstr>
      <vt:lpstr>Conversion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MARRIAGE</dc:title>
  <dc:creator>mwelwa</dc:creator>
  <cp:lastModifiedBy>mwelwa</cp:lastModifiedBy>
  <cp:revision>58</cp:revision>
  <dcterms:created xsi:type="dcterms:W3CDTF">2012-07-24T13:44:38Z</dcterms:created>
  <dcterms:modified xsi:type="dcterms:W3CDTF">2013-02-05T07:39:55Z</dcterms:modified>
</cp:coreProperties>
</file>