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594" y="6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13737616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33509528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9366576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2184261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41377141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9" name="Footer Placeholder 8"/>
          <p:cNvSpPr>
            <a:spLocks noGrp="1"/>
          </p:cNvSpPr>
          <p:nvPr>
            <p:ph type="ftr" sz="quarter" idx="11"/>
          </p:nvPr>
        </p:nvSpPr>
        <p:spPr/>
        <p:txBody>
          <a:bodyPr/>
          <a:lstStyle/>
          <a:p>
            <a:endParaRPr lang="en-AU"/>
          </a:p>
        </p:txBody>
      </p:sp>
      <p:sp>
        <p:nvSpPr>
          <p:cNvPr id="10" name="Slide Number Placeholder 9"/>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42923495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11" name="Footer Placeholder 10"/>
          <p:cNvSpPr>
            <a:spLocks noGrp="1"/>
          </p:cNvSpPr>
          <p:nvPr>
            <p:ph type="ftr" sz="quarter" idx="11"/>
          </p:nvPr>
        </p:nvSpPr>
        <p:spPr/>
        <p:txBody>
          <a:bodyPr/>
          <a:lstStyle/>
          <a:p>
            <a:endParaRPr lang="en-AU"/>
          </a:p>
        </p:txBody>
      </p:sp>
      <p:sp>
        <p:nvSpPr>
          <p:cNvPr id="12" name="Slide Number Placeholder 11"/>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125191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7" name="Footer Placeholder 6"/>
          <p:cNvSpPr>
            <a:spLocks noGrp="1"/>
          </p:cNvSpPr>
          <p:nvPr>
            <p:ph type="ftr" sz="quarter" idx="11"/>
          </p:nvPr>
        </p:nvSpPr>
        <p:spPr/>
        <p:txBody>
          <a:bodyPr/>
          <a:lstStyle/>
          <a:p>
            <a:endParaRPr lang="en-AU"/>
          </a:p>
        </p:txBody>
      </p:sp>
      <p:sp>
        <p:nvSpPr>
          <p:cNvPr id="8" name="Slide Number Placeholder 7"/>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24680213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524059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9" name="Footer Placeholder 8"/>
          <p:cNvSpPr>
            <a:spLocks noGrp="1"/>
          </p:cNvSpPr>
          <p:nvPr>
            <p:ph type="ftr" sz="quarter" idx="11"/>
          </p:nvPr>
        </p:nvSpPr>
        <p:spPr/>
        <p:txBody>
          <a:bodyPr/>
          <a:lstStyle/>
          <a:p>
            <a:endParaRPr lang="en-AU"/>
          </a:p>
        </p:txBody>
      </p:sp>
      <p:sp>
        <p:nvSpPr>
          <p:cNvPr id="10" name="Slide Number Placeholder 9"/>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8740707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63F49A-8EC7-4B0B-AA10-892F213FADFE}" type="datetimeFigureOut">
              <a:rPr lang="en-AU" smtClean="0"/>
              <a:pPr/>
              <a:t>15/06/2019</a:t>
            </a:fld>
            <a:endParaRPr lang="en-AU"/>
          </a:p>
        </p:txBody>
      </p:sp>
      <p:sp>
        <p:nvSpPr>
          <p:cNvPr id="9" name="Footer Placeholder 8"/>
          <p:cNvSpPr>
            <a:spLocks noGrp="1"/>
          </p:cNvSpPr>
          <p:nvPr>
            <p:ph type="ftr" sz="quarter" idx="11"/>
          </p:nvPr>
        </p:nvSpPr>
        <p:spPr>
          <a:xfrm>
            <a:off x="3499101" y="6356350"/>
            <a:ext cx="5911517" cy="365125"/>
          </a:xfrm>
        </p:spPr>
        <p:txBody>
          <a:bodyPr/>
          <a:lstStyle/>
          <a:p>
            <a:endParaRPr lang="en-AU"/>
          </a:p>
        </p:txBody>
      </p:sp>
      <p:sp>
        <p:nvSpPr>
          <p:cNvPr id="10" name="Slide Number Placeholder 9"/>
          <p:cNvSpPr>
            <a:spLocks noGrp="1"/>
          </p:cNvSpPr>
          <p:nvPr>
            <p:ph type="sldNum" sz="quarter" idx="12"/>
          </p:nvPr>
        </p:nvSpPr>
        <p:spPr/>
        <p:txBody>
          <a:bodyPr/>
          <a:lstStyle/>
          <a:p>
            <a:fld id="{C9E7DCB3-1428-494C-8511-0871EFD5121D}" type="slidenum">
              <a:rPr lang="en-AU" smtClean="0"/>
              <a:pPr/>
              <a:t>‹#›</a:t>
            </a:fld>
            <a:endParaRPr lang="en-AU"/>
          </a:p>
        </p:txBody>
      </p:sp>
    </p:spTree>
    <p:extLst>
      <p:ext uri="{BB962C8B-B14F-4D97-AF65-F5344CB8AC3E}">
        <p14:creationId xmlns:p14="http://schemas.microsoft.com/office/powerpoint/2010/main" val="9016524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AF63F49A-8EC7-4B0B-AA10-892F213FADFE}" type="datetimeFigureOut">
              <a:rPr lang="en-AU" smtClean="0"/>
              <a:pPr/>
              <a:t>15/06/2019</a:t>
            </a:fld>
            <a:endParaRPr lang="en-AU"/>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AU"/>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C9E7DCB3-1428-494C-8511-0871EFD5121D}" type="slidenum">
              <a:rPr lang="en-AU" smtClean="0"/>
              <a:pPr/>
              <a:t>‹#›</a:t>
            </a:fld>
            <a:endParaRPr lang="en-AU"/>
          </a:p>
        </p:txBody>
      </p:sp>
    </p:spTree>
    <p:extLst>
      <p:ext uri="{BB962C8B-B14F-4D97-AF65-F5344CB8AC3E}">
        <p14:creationId xmlns:p14="http://schemas.microsoft.com/office/powerpoint/2010/main" val="1341666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reeform: Shape 11">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084398" y="1298448"/>
            <a:ext cx="7315200" cy="3255264"/>
          </a:xfrm>
        </p:spPr>
        <p:txBody>
          <a:bodyPr>
            <a:normAutofit/>
          </a:bodyPr>
          <a:lstStyle/>
          <a:p>
            <a:r>
              <a:rPr lang="en-AU">
                <a:solidFill>
                  <a:schemeClr val="tx1"/>
                </a:solidFill>
              </a:rPr>
              <a:t>PROPERTY AND FINANCIAL PROVISIONS</a:t>
            </a:r>
          </a:p>
        </p:txBody>
      </p:sp>
      <p:sp>
        <p:nvSpPr>
          <p:cNvPr id="3" name="Subtitle 2"/>
          <p:cNvSpPr>
            <a:spLocks noGrp="1"/>
          </p:cNvSpPr>
          <p:nvPr>
            <p:ph type="subTitle" idx="1"/>
          </p:nvPr>
        </p:nvSpPr>
        <p:spPr>
          <a:xfrm>
            <a:off x="4084397" y="4670246"/>
            <a:ext cx="6714232" cy="914400"/>
          </a:xfrm>
        </p:spPr>
        <p:txBody>
          <a:bodyPr>
            <a:normAutofit/>
          </a:bodyPr>
          <a:lstStyle/>
          <a:p>
            <a:endParaRPr lang="en-AU">
              <a:solidFill>
                <a:schemeClr val="tx2"/>
              </a:solidFill>
            </a:endParaRP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Contracts</a:t>
            </a:r>
            <a:br>
              <a:rPr lang="en-AU" dirty="0"/>
            </a:br>
            <a:endParaRPr lang="en-AU" dirty="0"/>
          </a:p>
        </p:txBody>
      </p:sp>
      <p:sp>
        <p:nvSpPr>
          <p:cNvPr id="3" name="Content Placeholder 2"/>
          <p:cNvSpPr>
            <a:spLocks noGrp="1"/>
          </p:cNvSpPr>
          <p:nvPr>
            <p:ph idx="1"/>
          </p:nvPr>
        </p:nvSpPr>
        <p:spPr/>
        <p:txBody>
          <a:bodyPr/>
          <a:lstStyle/>
          <a:p>
            <a:r>
              <a:rPr lang="en-AU" dirty="0"/>
              <a:t>The courts are unlikely to uphold a contract between spouses on grounds that there is no intention to create a legal agreement.</a:t>
            </a:r>
          </a:p>
          <a:p>
            <a:r>
              <a:rPr lang="en-AU" b="1" dirty="0"/>
              <a:t> </a:t>
            </a:r>
            <a:endParaRPr lang="en-AU" dirty="0"/>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r>
              <a:rPr lang="en-AU" b="1" dirty="0"/>
              <a:t>RIGHT TO OCCUPATION</a:t>
            </a:r>
            <a:endParaRPr lang="en-AU" dirty="0"/>
          </a:p>
          <a:p>
            <a:br>
              <a:rPr lang="en-AU" dirty="0"/>
            </a:br>
            <a:r>
              <a:rPr lang="en-AU" dirty="0"/>
              <a:t>Each party has the right to occupy and use the furniture in the matrimonial home. Where one spouse is being abused the court can oust the other party from the house see MCA as well as the GBV act. </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fontScale="92500" lnSpcReduction="10000"/>
          </a:bodyPr>
          <a:lstStyle/>
          <a:p>
            <a:r>
              <a:rPr lang="en-AU" b="1" dirty="0"/>
              <a:t>Personal property</a:t>
            </a:r>
            <a:endParaRPr lang="en-AU" dirty="0"/>
          </a:p>
          <a:p>
            <a:r>
              <a:rPr lang="en-AU" dirty="0"/>
              <a:t>Each party is personally entitled to property bought for personal use. Property bought for the use of the home will belong to both parties. If there is a joint account, the account as well as the property bought for joint purposes will belong to both parties. See </a:t>
            </a:r>
            <a:r>
              <a:rPr lang="en-AU" b="1" dirty="0"/>
              <a:t>Paul v Constance (1977) and Re Bishop (deceased) 1965</a:t>
            </a:r>
            <a:r>
              <a:rPr lang="en-AU" dirty="0"/>
              <a:t>.</a:t>
            </a:r>
          </a:p>
          <a:p>
            <a:r>
              <a:rPr lang="en-AU" b="1" dirty="0"/>
              <a:t>Gifts</a:t>
            </a:r>
            <a:r>
              <a:rPr lang="en-AU" dirty="0"/>
              <a:t>: an exception will be gifts, irrespective if personal funds were given the property will belong to the donee.</a:t>
            </a:r>
          </a:p>
          <a:p>
            <a:r>
              <a:rPr lang="en-AU" dirty="0"/>
              <a:t>When it comes to personal property the courts are inclined to uphold an oral trust created. </a:t>
            </a:r>
          </a:p>
          <a:p>
            <a:r>
              <a:rPr lang="en-AU" dirty="0"/>
              <a:t>In </a:t>
            </a:r>
            <a:r>
              <a:rPr lang="en-AU" b="1" dirty="0"/>
              <a:t>Paul v Constance</a:t>
            </a:r>
            <a:r>
              <a:rPr lang="en-AU" dirty="0"/>
              <a:t>, the man received 950 pounds as damages for personal injuries which he deposited in a bank account in his sole name. He told the lady that she could draw on the account with his signed agreement and that the money was as much hers as it was his.</a:t>
            </a:r>
          </a:p>
          <a:p>
            <a:r>
              <a:rPr lang="en-AU" dirty="0"/>
              <a:t>This was sufficient to create an express trust.</a:t>
            </a:r>
          </a:p>
          <a:p>
            <a:r>
              <a:rPr lang="en-AU" dirty="0"/>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18058"/>
          </a:xfrm>
        </p:spPr>
        <p:txBody>
          <a:bodyPr>
            <a:normAutofit fontScale="90000"/>
          </a:bodyPr>
          <a:lstStyle/>
          <a:p>
            <a:br>
              <a:rPr lang="en-AU" dirty="0"/>
            </a:br>
            <a:r>
              <a:rPr lang="en-AU" b="1" dirty="0"/>
              <a:t>Right to maintenance during the marriage</a:t>
            </a:r>
            <a:br>
              <a:rPr lang="en-AU" dirty="0"/>
            </a:br>
            <a:endParaRPr lang="en-AU" dirty="0"/>
          </a:p>
        </p:txBody>
      </p:sp>
      <p:sp>
        <p:nvSpPr>
          <p:cNvPr id="3" name="Content Placeholder 2"/>
          <p:cNvSpPr>
            <a:spLocks noGrp="1"/>
          </p:cNvSpPr>
          <p:nvPr>
            <p:ph idx="1"/>
          </p:nvPr>
        </p:nvSpPr>
        <p:spPr>
          <a:xfrm>
            <a:off x="1524000" y="1052736"/>
            <a:ext cx="9144000" cy="5805264"/>
          </a:xfrm>
        </p:spPr>
        <p:txBody>
          <a:bodyPr>
            <a:normAutofit fontScale="92500" lnSpcReduction="20000"/>
          </a:bodyPr>
          <a:lstStyle/>
          <a:p>
            <a:r>
              <a:rPr lang="en-AU" dirty="0"/>
              <a:t> Parties to a marriage have a duty to maintain each other as well as the children of the family (see the MCA for expansive definition of the children of the family). The spouse having a stronger financial position is obliged to provide for the other with a weaker financial position. </a:t>
            </a:r>
          </a:p>
          <a:p>
            <a:r>
              <a:rPr lang="en-AU" dirty="0"/>
              <a:t>Where one party fails to maintain the other party and the children, the party needing maintenance can sue for wilful neglect to maintain </a:t>
            </a:r>
            <a:r>
              <a:rPr lang="en-AU" b="1" dirty="0"/>
              <a:t>under s58 of the MCA 2007</a:t>
            </a:r>
            <a:r>
              <a:rPr lang="en-AU" dirty="0"/>
              <a:t>.</a:t>
            </a:r>
          </a:p>
          <a:p>
            <a:r>
              <a:rPr lang="en-AU" dirty="0"/>
              <a:t>Where it is the wife applying under s58, she must show that:</a:t>
            </a:r>
          </a:p>
          <a:p>
            <a:pPr lvl="0"/>
            <a:r>
              <a:rPr lang="en-AU" dirty="0"/>
              <a:t>the husband has wilfully neglected to provide reasonable maintenance for the applicant or</a:t>
            </a:r>
          </a:p>
          <a:p>
            <a:pPr lvl="0"/>
            <a:r>
              <a:rPr lang="en-AU" dirty="0"/>
              <a:t>To provide or to make a proper contribution towards, reasonable maintenance for any child of the family</a:t>
            </a:r>
          </a:p>
          <a:p>
            <a:r>
              <a:rPr lang="en-AU" dirty="0"/>
              <a:t>If it is the husband applying he must show that</a:t>
            </a:r>
          </a:p>
          <a:p>
            <a:pPr lvl="0"/>
            <a:r>
              <a:rPr lang="en-AU" dirty="0"/>
              <a:t>The wife has wilfully neglected to provide or to make a proper contribution towards, reasonable maintenance</a:t>
            </a:r>
          </a:p>
          <a:p>
            <a:pPr lvl="0"/>
            <a:r>
              <a:rPr lang="en-AU" dirty="0"/>
              <a:t>For the applicant in a case where by reason of impairment of the applicants earning capacity through age, illness or disability of mind or body, having regard to any resources of the applicant and the respondent respectively which are or should properly be made, available for the purpose, it is reasonable in all the circumstances to expect the respondent so to provide or contribute or </a:t>
            </a:r>
          </a:p>
          <a:p>
            <a:pPr lvl="0"/>
            <a:r>
              <a:rPr lang="en-AU" dirty="0"/>
              <a:t>For any child of the family to whom this section applies</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Maintenance: Marital children</a:t>
            </a:r>
          </a:p>
        </p:txBody>
      </p:sp>
      <p:sp>
        <p:nvSpPr>
          <p:cNvPr id="3" name="Content Placeholder 2"/>
          <p:cNvSpPr>
            <a:spLocks noGrp="1"/>
          </p:cNvSpPr>
          <p:nvPr>
            <p:ph idx="1"/>
          </p:nvPr>
        </p:nvSpPr>
        <p:spPr/>
        <p:txBody>
          <a:bodyPr>
            <a:normAutofit/>
          </a:bodyPr>
          <a:lstStyle/>
          <a:p>
            <a:r>
              <a:rPr lang="en-AU" b="1" dirty="0"/>
              <a:t>Maintenance provisions for children</a:t>
            </a:r>
            <a:endParaRPr lang="en-AU" dirty="0"/>
          </a:p>
          <a:p>
            <a:r>
              <a:rPr lang="en-AU" dirty="0"/>
              <a:t>Where either one of the parties fails to maintain a child the other can apply for maintenance</a:t>
            </a:r>
          </a:p>
          <a:p>
            <a:pPr lvl="0"/>
            <a:r>
              <a:rPr lang="en-AU" dirty="0"/>
              <a:t>Upon divorce, judicial separation or nullity under the MCA as well as the affiliation and maintenance provisions act see s9 in relation to a marital child.</a:t>
            </a:r>
          </a:p>
          <a:p>
            <a:pPr lvl="0"/>
            <a:r>
              <a:rPr lang="en-AU" dirty="0"/>
              <a:t>Whilst married under the affiliation and maintenance provisions act s8 (either party to a marriage can apply for a maintenance order on the ground that the other party to the marriage has failed to provide or to make a proper contribution towards, reasonable maintenance of a marital child)</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Maintenance: non marital child</a:t>
            </a:r>
          </a:p>
        </p:txBody>
      </p:sp>
      <p:sp>
        <p:nvSpPr>
          <p:cNvPr id="3" name="Content Placeholder 2"/>
          <p:cNvSpPr>
            <a:spLocks noGrp="1"/>
          </p:cNvSpPr>
          <p:nvPr>
            <p:ph idx="1"/>
          </p:nvPr>
        </p:nvSpPr>
        <p:spPr>
          <a:xfrm>
            <a:off x="1524000" y="1124744"/>
            <a:ext cx="8964488" cy="5733256"/>
          </a:xfrm>
        </p:spPr>
        <p:txBody>
          <a:bodyPr>
            <a:normAutofit fontScale="92500" lnSpcReduction="10000"/>
          </a:bodyPr>
          <a:lstStyle/>
          <a:p>
            <a:r>
              <a:rPr lang="en-AU" dirty="0"/>
              <a:t>As a non married father does not automatically acquire parental responsibility, where the parties are not married the single mother (or other person on behalf of the child </a:t>
            </a:r>
            <a:r>
              <a:rPr lang="en-AU" b="1" dirty="0"/>
              <a:t>see s5</a:t>
            </a:r>
            <a:r>
              <a:rPr lang="en-AU" dirty="0"/>
              <a:t>) must first apply for an affiliation order.</a:t>
            </a:r>
          </a:p>
          <a:p>
            <a:r>
              <a:rPr lang="en-AU" dirty="0"/>
              <a:t>Provision for the same is found </a:t>
            </a:r>
            <a:r>
              <a:rPr lang="en-AU" b="1" dirty="0"/>
              <a:t>under s3 </a:t>
            </a:r>
            <a:r>
              <a:rPr lang="en-AU" dirty="0"/>
              <a:t>of the Affiliation and maintenance of children act.</a:t>
            </a:r>
          </a:p>
          <a:p>
            <a:r>
              <a:rPr lang="en-AU" dirty="0"/>
              <a:t>The application must be made within 12 months of the birth of the non marital child or 12 months since the last date that the father paid for the child’s maintenance or 12 months after the return to Zambia of the putative father of the non marital child, upon proof that he ceased to reside in Zambia within the period of 12 months after the birth of the non-marital child.</a:t>
            </a:r>
          </a:p>
          <a:p>
            <a:r>
              <a:rPr lang="en-AU" dirty="0"/>
              <a:t>The application is by way of complaint after which the putative will be summoned to show proof why he should not be ordered to pay maintenance. The affiliation order may be made at the same time as the maintenance order. </a:t>
            </a:r>
          </a:p>
          <a:p>
            <a:r>
              <a:rPr lang="en-AU" dirty="0"/>
              <a:t>Under </a:t>
            </a:r>
            <a:r>
              <a:rPr lang="en-AU" b="1" dirty="0"/>
              <a:t>s4 </a:t>
            </a:r>
            <a:r>
              <a:rPr lang="en-AU" dirty="0"/>
              <a:t>a single woman to a void marriage may apply for an affiliation order upon proof that the marriage would have been valid had both parties been of legal age to consent to marriage.</a:t>
            </a:r>
          </a:p>
          <a:p>
            <a:r>
              <a:rPr lang="en-AU" dirty="0"/>
              <a:t>Note that it is required that any evidence of the mother must be corroborated.</a:t>
            </a:r>
          </a:p>
          <a:p>
            <a:r>
              <a:rPr lang="en-AU" dirty="0"/>
              <a:t>The affiliation order then links the putative father to the child. Upon making such an order the court may make a maintenance order under s7 of the affiliation and maintenance provisions act. </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a:bodyPr>
          <a:lstStyle/>
          <a:p>
            <a:r>
              <a:rPr lang="en-AU" b="1" dirty="0"/>
              <a:t>Types of Maintenance orders see s10</a:t>
            </a:r>
            <a:endParaRPr lang="en-AU" dirty="0"/>
          </a:p>
          <a:p>
            <a:r>
              <a:rPr lang="en-AU" b="1" dirty="0"/>
              <a:t>Periodic payments: </a:t>
            </a:r>
            <a:r>
              <a:rPr lang="en-AU" dirty="0"/>
              <a:t>the order may specify the duration of such payments </a:t>
            </a:r>
          </a:p>
          <a:p>
            <a:r>
              <a:rPr lang="en-AU" b="1" dirty="0"/>
              <a:t>Lump sum orders: </a:t>
            </a:r>
            <a:r>
              <a:rPr lang="en-AU" dirty="0"/>
              <a:t>this may however be paid in instalments and the court may order that an interest accrues. </a:t>
            </a:r>
          </a:p>
          <a:p>
            <a:r>
              <a:rPr lang="en-AU" b="1" dirty="0"/>
              <a:t>Security payments: the court may request the party to pay maintenance to give security for such payments to a certain value.</a:t>
            </a:r>
            <a:endParaRPr lang="en-AU" dirty="0"/>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Factors to consider see s11</a:t>
            </a:r>
            <a:br>
              <a:rPr lang="en-AU" dirty="0"/>
            </a:br>
            <a:endParaRPr lang="en-AU" dirty="0"/>
          </a:p>
        </p:txBody>
      </p:sp>
      <p:sp>
        <p:nvSpPr>
          <p:cNvPr id="3" name="Content Placeholder 2"/>
          <p:cNvSpPr>
            <a:spLocks noGrp="1"/>
          </p:cNvSpPr>
          <p:nvPr>
            <p:ph idx="1"/>
          </p:nvPr>
        </p:nvSpPr>
        <p:spPr>
          <a:xfrm>
            <a:off x="1524000" y="908720"/>
            <a:ext cx="9144000" cy="5949280"/>
          </a:xfrm>
        </p:spPr>
        <p:txBody>
          <a:bodyPr>
            <a:normAutofit fontScale="92500" lnSpcReduction="10000"/>
          </a:bodyPr>
          <a:lstStyle/>
          <a:p>
            <a:pPr marL="514350" indent="-514350">
              <a:buFont typeface="+mj-lt"/>
              <a:buAutoNum type="arabicPeriod"/>
            </a:pPr>
            <a:r>
              <a:rPr lang="en-AU" dirty="0"/>
              <a:t>The welfare of the child including any preliminary expenses</a:t>
            </a:r>
          </a:p>
          <a:p>
            <a:pPr marL="514350" indent="-514350">
              <a:buFont typeface="+mj-lt"/>
              <a:buAutoNum type="arabicPeriod"/>
            </a:pPr>
            <a:r>
              <a:rPr lang="en-AU" dirty="0"/>
              <a:t>The income, earning capacity, property and other financial resources which each interested person has or is likely to have, in the foreseeable future, including in the case of earning capacity any increase in that capacity which it would in the opinion of the court, be reasonable to expect a person to take steps to acquire</a:t>
            </a:r>
          </a:p>
          <a:p>
            <a:pPr marL="514350" indent="-514350">
              <a:buFont typeface="+mj-lt"/>
              <a:buAutoNum type="arabicPeriod"/>
            </a:pPr>
            <a:r>
              <a:rPr lang="en-AU" dirty="0"/>
              <a:t>The financial needs, obligations and responsibilities which each interested person has or is likely to have in the foreseeable future;</a:t>
            </a:r>
          </a:p>
          <a:p>
            <a:pPr marL="514350" indent="-514350">
              <a:buFont typeface="+mj-lt"/>
              <a:buAutoNum type="arabicPeriod"/>
            </a:pPr>
            <a:r>
              <a:rPr lang="en-AU" dirty="0"/>
              <a:t>The standard of living enjoyed by the family before the breakdown of the marriage, in the case of persons who are divorcing. </a:t>
            </a:r>
          </a:p>
          <a:p>
            <a:pPr marL="514350" indent="-514350">
              <a:buFont typeface="+mj-lt"/>
              <a:buAutoNum type="arabicPeriod"/>
            </a:pPr>
            <a:r>
              <a:rPr lang="en-AU" dirty="0"/>
              <a:t>The age of the child and of each interested person</a:t>
            </a:r>
          </a:p>
          <a:p>
            <a:pPr marL="514350" indent="-514350">
              <a:buFont typeface="+mj-lt"/>
              <a:buAutoNum type="arabicPeriod"/>
            </a:pPr>
            <a:r>
              <a:rPr lang="en-AU" dirty="0"/>
              <a:t>Any physical or mental disability of the child</a:t>
            </a:r>
          </a:p>
          <a:p>
            <a:pPr marL="514350" indent="-514350">
              <a:buFont typeface="+mj-lt"/>
              <a:buAutoNum type="arabicPeriod"/>
            </a:pPr>
            <a:r>
              <a:rPr lang="en-AU" dirty="0"/>
              <a:t>The contributions which each person has made, or is likely in the foreseeable future to make, to the welfare of the child, including any contributions made or to be made by looking after the home or caring for the child;</a:t>
            </a:r>
          </a:p>
          <a:p>
            <a:pPr marL="514350" indent="-514350">
              <a:buFont typeface="+mj-lt"/>
              <a:buAutoNum type="arabicPeriod"/>
            </a:pPr>
            <a:r>
              <a:rPr lang="en-AU" dirty="0"/>
              <a:t>The financial needs of the child</a:t>
            </a:r>
          </a:p>
          <a:p>
            <a:pPr marL="514350" indent="-514350">
              <a:buFont typeface="+mj-lt"/>
              <a:buAutoNum type="arabicPeriod"/>
            </a:pPr>
            <a:r>
              <a:rPr lang="en-AU" dirty="0"/>
              <a:t>The income, earning capacity, property and other financial resources if any of the child and</a:t>
            </a:r>
          </a:p>
          <a:p>
            <a:pPr marL="514350" indent="-514350">
              <a:buFont typeface="+mj-lt"/>
              <a:buAutoNum type="arabicPeriod"/>
            </a:pPr>
            <a:r>
              <a:rPr lang="en-AU" dirty="0"/>
              <a:t>The manner in which the child was being and in which its parents expected it to be or trained.</a:t>
            </a:r>
          </a:p>
          <a:p>
            <a:pPr marL="514350" indent="-514350">
              <a:buFont typeface="+mj-lt"/>
              <a:buAutoNum type="arabicPeriod"/>
            </a:pPr>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a:t>Duration see s12</a:t>
            </a:r>
            <a:br>
              <a:rPr lang="en-AU"/>
            </a:br>
            <a:endParaRPr lang="en-AU"/>
          </a:p>
        </p:txBody>
      </p:sp>
      <p:sp>
        <p:nvSpPr>
          <p:cNvPr id="3" name="Content Placeholder 2"/>
          <p:cNvSpPr>
            <a:spLocks noGrp="1"/>
          </p:cNvSpPr>
          <p:nvPr>
            <p:ph idx="1"/>
          </p:nvPr>
        </p:nvSpPr>
        <p:spPr/>
        <p:txBody>
          <a:bodyPr>
            <a:normAutofit/>
          </a:bodyPr>
          <a:lstStyle/>
          <a:p>
            <a:r>
              <a:rPr lang="en-AU" dirty="0"/>
              <a:t>The maintenance order shall not be made in favour of a child who has attained the age of 18. If periodic payments are made they will seize upon the child turning 18 or the death of the child. This is so unless the court considers that the child will be in school or college or that there other special circumstances which justify the making of an order. </a:t>
            </a:r>
          </a:p>
          <a:p>
            <a:r>
              <a:rPr lang="en-AU" dirty="0"/>
              <a:t>The court may vary or discharge the maintenance order see s13.</a:t>
            </a:r>
          </a:p>
          <a:p>
            <a:r>
              <a:rPr lang="en-AU" dirty="0"/>
              <a:t>Only the child’s mother, father or custodian can be entitled to any money for the child’s maintenance see s14.</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RIGHTS IN PROPERTY CREATED AND AFFECTED BY THE RELATIONSHIP OF THE SPOUSES</a:t>
            </a:r>
          </a:p>
        </p:txBody>
      </p:sp>
      <p:sp>
        <p:nvSpPr>
          <p:cNvPr id="3" name="Content Placeholder 2"/>
          <p:cNvSpPr>
            <a:spLocks noGrp="1"/>
          </p:cNvSpPr>
          <p:nvPr>
            <p:ph idx="1"/>
          </p:nvPr>
        </p:nvSpPr>
        <p:spPr/>
        <p:txBody>
          <a:bodyPr>
            <a:normAutofit/>
          </a:bodyPr>
          <a:lstStyle/>
          <a:p>
            <a:r>
              <a:rPr lang="en-AU" dirty="0"/>
              <a:t>Previously a woman upon marriage surrendered her property to her husband as she was viewed as his subject, at the end of the marriage she left with no property.</a:t>
            </a:r>
          </a:p>
          <a:p>
            <a:r>
              <a:rPr lang="en-AU" dirty="0"/>
              <a:t>The general rule that a woman would retain her property upon marriage was developed. </a:t>
            </a:r>
          </a:p>
          <a:p>
            <a:r>
              <a:rPr lang="en-AU" dirty="0"/>
              <a:t>It thus became a cardinal rule of English law that marriage had no impact on the property rights of the spouses. </a:t>
            </a:r>
          </a:p>
          <a:p>
            <a:r>
              <a:rPr lang="en-AU" dirty="0"/>
              <a:t>In contrast to the separation of property during a marriage, the courts have the powers to reallocate property upon divorce or dissolution of marriage. </a:t>
            </a:r>
          </a:p>
          <a:p>
            <a:r>
              <a:rPr lang="en-AU" dirty="0"/>
              <a:t>Where the relationship ends as a result of death, the laws of testate and intestate succession will apply.</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FINANCIAL PROVISIONS WHILST MARRIED</a:t>
            </a:r>
          </a:p>
        </p:txBody>
      </p:sp>
      <p:sp>
        <p:nvSpPr>
          <p:cNvPr id="3" name="Content Placeholder 2"/>
          <p:cNvSpPr>
            <a:spLocks noGrp="1"/>
          </p:cNvSpPr>
          <p:nvPr>
            <p:ph idx="1"/>
          </p:nvPr>
        </p:nvSpPr>
        <p:spPr/>
        <p:txBody>
          <a:bodyPr>
            <a:normAutofit/>
          </a:bodyPr>
          <a:lstStyle/>
          <a:p>
            <a:r>
              <a:rPr lang="en-AU" dirty="0"/>
              <a:t>Under common law the position is that each party maintains their personal property, unless an agreement to the contrary is ascertained on the facts of the case.</a:t>
            </a:r>
          </a:p>
          <a:p>
            <a:r>
              <a:rPr lang="en-AU" dirty="0"/>
              <a:t>When the couple is living in harmony who owns what may not be a relevant consideration. Problems will normally arise when there is conflict or any claim from a third party e.g. creditor or trustee in bankruptcy. Problems may also arise once a party dies to determine what constitutes a part of his or her estate.</a:t>
            </a:r>
          </a:p>
          <a:p>
            <a:r>
              <a:rPr lang="en-AU" dirty="0"/>
              <a:t>The rules relating to ownership of matrimonial assets and the powers granted to the court to make orders to transfer or make provisions of the parties will only apply to married couples. </a:t>
            </a:r>
          </a:p>
          <a:p>
            <a:endParaRPr lang="en-AU" dirty="0"/>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REAL PROPERTY</a:t>
            </a:r>
          </a:p>
        </p:txBody>
      </p:sp>
      <p:sp>
        <p:nvSpPr>
          <p:cNvPr id="3" name="Content Placeholder 2"/>
          <p:cNvSpPr>
            <a:spLocks noGrp="1"/>
          </p:cNvSpPr>
          <p:nvPr>
            <p:ph idx="1"/>
          </p:nvPr>
        </p:nvSpPr>
        <p:spPr/>
        <p:txBody>
          <a:bodyPr>
            <a:normAutofit fontScale="92500" lnSpcReduction="10000"/>
          </a:bodyPr>
          <a:lstStyle/>
          <a:p>
            <a:r>
              <a:rPr lang="en-AU" b="1" dirty="0"/>
              <a:t>Real property</a:t>
            </a:r>
            <a:endParaRPr lang="en-AU" dirty="0"/>
          </a:p>
          <a:p>
            <a:r>
              <a:rPr lang="en-AU" dirty="0"/>
              <a:t>A person that registers their name at the land and Deeds registry is deemed to be the legal owner of the property. There is a difference between the legal owner and the beneficial owner. The legal owner will have the right to sell the property, mortgage it etc. The beneficial owner on the other hand will have the right to the proceeds. Any transfer of land must be evidenced in writing.</a:t>
            </a:r>
          </a:p>
          <a:p>
            <a:r>
              <a:rPr lang="en-AU" b="1" dirty="0"/>
              <a:t>Both parties are registered as legal owners on the certificate of title</a:t>
            </a:r>
            <a:endParaRPr lang="en-AU" dirty="0"/>
          </a:p>
          <a:p>
            <a:r>
              <a:rPr lang="en-AU" dirty="0"/>
              <a:t>Where both parties have their names appearing on the certificate of title they will both be the legal owners. They must specify if they hold jointly as joint tenants or tenants in common.</a:t>
            </a:r>
          </a:p>
          <a:p>
            <a:r>
              <a:rPr lang="en-AU" dirty="0"/>
              <a:t>Where they hold as joint tenants, they are both entitled to the whole of the property. The right of survivorship will operate, so that upon death of one party the other will be entitled to the whole property. Where they hold as tenants in common they are entitled to a share of the property that can be severed. Each party can mortgage or sell off their share. Upon death of one of the party, their share will constitute a part of their estate.</a:t>
            </a:r>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Real property</a:t>
            </a:r>
          </a:p>
        </p:txBody>
      </p:sp>
      <p:sp>
        <p:nvSpPr>
          <p:cNvPr id="3" name="Content Placeholder 2"/>
          <p:cNvSpPr>
            <a:spLocks noGrp="1"/>
          </p:cNvSpPr>
          <p:nvPr>
            <p:ph idx="1"/>
          </p:nvPr>
        </p:nvSpPr>
        <p:spPr/>
        <p:txBody>
          <a:bodyPr>
            <a:normAutofit/>
          </a:bodyPr>
          <a:lstStyle/>
          <a:p>
            <a:r>
              <a:rPr lang="en-AU" dirty="0"/>
              <a:t> </a:t>
            </a:r>
            <a:r>
              <a:rPr lang="en-AU" b="1" dirty="0"/>
              <a:t>Where only one party is registered as the legal owner</a:t>
            </a:r>
            <a:endParaRPr lang="en-AU" dirty="0"/>
          </a:p>
          <a:p>
            <a:pPr>
              <a:buNone/>
            </a:pPr>
            <a:r>
              <a:rPr lang="en-AU" b="1" dirty="0"/>
              <a:t> </a:t>
            </a:r>
            <a:endParaRPr lang="en-AU" dirty="0"/>
          </a:p>
          <a:p>
            <a:r>
              <a:rPr lang="en-AU" dirty="0"/>
              <a:t>As state in this case the sole owner has got the right to lease, mortgage or even sale. The other party will only be entitled to the proceeds if they are the beneficial owner or if a contract is found that illustrates to the contrary.</a:t>
            </a:r>
          </a:p>
          <a:p>
            <a:pPr>
              <a:buNone/>
            </a:pPr>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Trusts</a:t>
            </a:r>
          </a:p>
        </p:txBody>
      </p:sp>
      <p:sp>
        <p:nvSpPr>
          <p:cNvPr id="3" name="Content Placeholder 2"/>
          <p:cNvSpPr>
            <a:spLocks noGrp="1"/>
          </p:cNvSpPr>
          <p:nvPr>
            <p:ph idx="1"/>
          </p:nvPr>
        </p:nvSpPr>
        <p:spPr/>
        <p:txBody>
          <a:bodyPr>
            <a:normAutofit/>
          </a:bodyPr>
          <a:lstStyle/>
          <a:p>
            <a:r>
              <a:rPr lang="en-AU" b="1" dirty="0"/>
              <a:t>Trusts</a:t>
            </a:r>
            <a:endParaRPr lang="en-AU" dirty="0"/>
          </a:p>
          <a:p>
            <a:r>
              <a:rPr lang="en-AU" dirty="0"/>
              <a:t>Under property law any transfer of land must be registered in writing. However where a trust can be ascertained from the facts of the case, the other party may be entitled to an equitable right, which unless evidenced and registered against the title may be hard to prove (must be inserted in the memorials).</a:t>
            </a:r>
          </a:p>
          <a:p>
            <a:r>
              <a:rPr lang="en-AU" dirty="0"/>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a:xfrm>
            <a:off x="1524000" y="1600200"/>
            <a:ext cx="9144000" cy="5257800"/>
          </a:xfrm>
        </p:spPr>
        <p:txBody>
          <a:bodyPr>
            <a:normAutofit fontScale="85000" lnSpcReduction="10000"/>
          </a:bodyPr>
          <a:lstStyle/>
          <a:p>
            <a:r>
              <a:rPr lang="en-AU" b="1" dirty="0"/>
              <a:t>Resulting trusts</a:t>
            </a:r>
            <a:endParaRPr lang="en-AU" dirty="0"/>
          </a:p>
          <a:p>
            <a:r>
              <a:rPr lang="en-AU" dirty="0"/>
              <a:t>Where a monetary contribution towards the purchase to the property is made, equity presumes that the person is entitled to a beneficial interest in proportion to their contribution in the absence of evidence to the contrary.  If it is shown on the facts that the contribution was a loan or a gift the presumption will not apply. This is so where the husband provides money for the purchase of property of the wife or child, the presumption is that the same was a gift.</a:t>
            </a:r>
            <a:r>
              <a:rPr lang="en-AU" b="1" dirty="0"/>
              <a:t> See Anne Scott v Oliver Scott.</a:t>
            </a:r>
            <a:endParaRPr lang="en-AU" dirty="0"/>
          </a:p>
          <a:p>
            <a:r>
              <a:rPr lang="en-AU" dirty="0"/>
              <a:t> </a:t>
            </a:r>
          </a:p>
          <a:p>
            <a:r>
              <a:rPr lang="en-AU" b="1" dirty="0" err="1"/>
              <a:t>Springette</a:t>
            </a:r>
            <a:r>
              <a:rPr lang="en-AU" b="1" dirty="0"/>
              <a:t> v Defoe</a:t>
            </a:r>
            <a:endParaRPr lang="en-AU" dirty="0"/>
          </a:p>
          <a:p>
            <a:r>
              <a:rPr lang="en-AU" dirty="0"/>
              <a:t>In this case where Ms </a:t>
            </a:r>
            <a:r>
              <a:rPr lang="en-AU" dirty="0" err="1"/>
              <a:t>Springette</a:t>
            </a:r>
            <a:r>
              <a:rPr lang="en-AU" dirty="0"/>
              <a:t> and Mr Defoe began to cohabit, he moved in to Ms S’s council flat and paid half of the rent. Three years later they moved into another council property and became joint tenants. They were offered the right to purchase the house at a discount, which Ms S had earned because she had been a council tenant for more than 11 years. She could not </a:t>
            </a:r>
            <a:r>
              <a:rPr lang="en-AU" dirty="0" err="1"/>
              <a:t>affort</a:t>
            </a:r>
            <a:r>
              <a:rPr lang="en-AU" dirty="0"/>
              <a:t> to take advantage of </a:t>
            </a:r>
            <a:r>
              <a:rPr lang="en-AU" dirty="0" err="1"/>
              <a:t>teh</a:t>
            </a:r>
            <a:r>
              <a:rPr lang="en-AU" dirty="0"/>
              <a:t> discount and by the house on her own, so she arranged to buy it jointly with Mr D. The house was </a:t>
            </a:r>
            <a:r>
              <a:rPr lang="en-AU" dirty="0" err="1"/>
              <a:t>valied</a:t>
            </a:r>
            <a:r>
              <a:rPr lang="en-AU" dirty="0"/>
              <a:t> at 24,500 pounds but the discount reduced the price to 14,445.</a:t>
            </a:r>
          </a:p>
          <a:p>
            <a:r>
              <a:rPr lang="en-AU" dirty="0"/>
              <a:t>Three years later the relationship broke down and Mr D left the family home. Proceedings were started to determine each of their entitlements. They were registered as joint owners but the title did not state their shares. The court held that their shares were in accordance with their contributions. Ms S contributed the reduction in price (discount) as well as a half of the mortgage loan and also a cash contribution at the time of the purchase. Her share in the property came to 75.2 percent.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332656"/>
          </a:xfrm>
        </p:spPr>
        <p:txBody>
          <a:bodyPr>
            <a:normAutofit fontScale="90000"/>
          </a:bodyPr>
          <a:lstStyle/>
          <a:p>
            <a:r>
              <a:rPr lang="en-AU" b="1" dirty="0"/>
              <a:t>Constructive trusts</a:t>
            </a:r>
            <a:endParaRPr lang="en-AU" dirty="0"/>
          </a:p>
        </p:txBody>
      </p:sp>
      <p:sp>
        <p:nvSpPr>
          <p:cNvPr id="3" name="Content Placeholder 2"/>
          <p:cNvSpPr>
            <a:spLocks noGrp="1"/>
          </p:cNvSpPr>
          <p:nvPr>
            <p:ph idx="1"/>
          </p:nvPr>
        </p:nvSpPr>
        <p:spPr>
          <a:xfrm>
            <a:off x="1524000" y="476672"/>
            <a:ext cx="9144000" cy="6381328"/>
          </a:xfrm>
        </p:spPr>
        <p:txBody>
          <a:bodyPr>
            <a:normAutofit fontScale="70000" lnSpcReduction="20000"/>
          </a:bodyPr>
          <a:lstStyle/>
          <a:p>
            <a:pPr algn="just"/>
            <a:r>
              <a:rPr lang="en-AU" dirty="0"/>
              <a:t>How about in cases where no financial contribution was made to the family home at the time of purchase but other contributions say in buying property or in making renovations. Here the principal of constructive trusts will apply and the courts will look to any </a:t>
            </a:r>
            <a:r>
              <a:rPr lang="en-AU" dirty="0">
                <a:highlight>
                  <a:srgbClr val="FFFF00"/>
                </a:highlight>
              </a:rPr>
              <a:t>implied or express agreements </a:t>
            </a:r>
            <a:r>
              <a:rPr lang="en-AU" dirty="0"/>
              <a:t>made or come to by the parties illustrating that the other is to have a share in the beneficial interest. </a:t>
            </a:r>
            <a:r>
              <a:rPr lang="en-AU" b="1" dirty="0"/>
              <a:t>See Anne </a:t>
            </a:r>
            <a:r>
              <a:rPr lang="en-AU" b="1" dirty="0" err="1"/>
              <a:t>bailes</a:t>
            </a:r>
            <a:r>
              <a:rPr lang="en-AU" b="1" dirty="0"/>
              <a:t> v Charles </a:t>
            </a:r>
            <a:r>
              <a:rPr lang="en-AU" b="1" dirty="0" err="1"/>
              <a:t>stacy</a:t>
            </a:r>
            <a:r>
              <a:rPr lang="en-AU" b="1" dirty="0"/>
              <a:t> &amp; Another</a:t>
            </a:r>
            <a:endParaRPr lang="en-AU" dirty="0"/>
          </a:p>
          <a:p>
            <a:pPr algn="just"/>
            <a:r>
              <a:rPr lang="en-AU" dirty="0"/>
              <a:t> </a:t>
            </a:r>
          </a:p>
          <a:p>
            <a:pPr algn="just"/>
            <a:r>
              <a:rPr lang="en-AU" dirty="0"/>
              <a:t>In the case of </a:t>
            </a:r>
            <a:r>
              <a:rPr lang="en-AU" b="1" dirty="0"/>
              <a:t>Lloyds Bank plc v </a:t>
            </a:r>
            <a:r>
              <a:rPr lang="en-AU" b="1" dirty="0" err="1"/>
              <a:t>Rosset</a:t>
            </a:r>
            <a:r>
              <a:rPr lang="en-AU" dirty="0"/>
              <a:t> where the husband purchased property in his name and the wife did not provide any funds at the time of the purchase but nonetheless had overseen the building, bought material for the renovation. She did this for a period of four months and took care of the children whilst her husband was away. </a:t>
            </a:r>
          </a:p>
          <a:p>
            <a:pPr algn="just"/>
            <a:r>
              <a:rPr lang="en-AU" dirty="0"/>
              <a:t>The husband obtained a bank overdraft and mortgaged the property. The wife claimed that she was entitled to a beneficial interest. On the question of whether she was entitle to a beneficial interest, the court stated that there has to be shown</a:t>
            </a:r>
          </a:p>
          <a:p>
            <a:pPr lvl="0" algn="just"/>
            <a:r>
              <a:rPr lang="en-AU" dirty="0">
                <a:highlight>
                  <a:srgbClr val="FFFF00"/>
                </a:highlight>
              </a:rPr>
              <a:t>Prior to the purchase there must be some sort of agreement formal or informal indicating that the other party is entitled to a beneficial interest</a:t>
            </a:r>
          </a:p>
          <a:p>
            <a:pPr lvl="0" algn="just"/>
            <a:r>
              <a:rPr lang="en-AU" dirty="0">
                <a:highlight>
                  <a:srgbClr val="FFFF00"/>
                </a:highlight>
              </a:rPr>
              <a:t>The other party must have acted to their detriment in reliance of such an agreement.</a:t>
            </a:r>
          </a:p>
          <a:p>
            <a:pPr lvl="0" algn="just"/>
            <a:r>
              <a:rPr lang="en-AU" dirty="0"/>
              <a:t>the only proof recognised of such an agreement and detriment will only be in the form </a:t>
            </a:r>
            <a:r>
              <a:rPr lang="en-AU" dirty="0">
                <a:highlight>
                  <a:srgbClr val="FFFF00"/>
                </a:highlight>
              </a:rPr>
              <a:t>of financial contributions towards the of the property. </a:t>
            </a:r>
          </a:p>
          <a:p>
            <a:pPr algn="just"/>
            <a:r>
              <a:rPr lang="en-AU" dirty="0"/>
              <a:t>In the alternative the following will establish a constructive trust where there is no evidence to support a finding of an agreement or arrangement to share</a:t>
            </a:r>
            <a:r>
              <a:rPr lang="en-AU" dirty="0">
                <a:highlight>
                  <a:srgbClr val="FFFF00"/>
                </a:highlight>
              </a:rPr>
              <a:t>, here the court will look at the conduct of the parties both as the basis from which to infer a common intention to share the property beneficially and as the conduct relied on to give rise to a constructive trust. </a:t>
            </a:r>
          </a:p>
          <a:p>
            <a:pPr algn="just"/>
            <a:r>
              <a:rPr lang="en-AU" dirty="0"/>
              <a:t>The court found no such agreement and the court failed to find any such conduct illustrating a constructive trust. Mrs </a:t>
            </a:r>
            <a:r>
              <a:rPr lang="en-AU" dirty="0" err="1"/>
              <a:t>Rossett’s</a:t>
            </a:r>
            <a:r>
              <a:rPr lang="en-AU" dirty="0"/>
              <a:t> claim failed.</a:t>
            </a:r>
          </a:p>
          <a:p>
            <a:pPr algn="just"/>
            <a:r>
              <a:rPr lang="en-AU" dirty="0"/>
              <a:t>This decision limits the possibility of claims of constructive trusts as normally women will make non financial contributions. People whilst married rarely discuss beneficial interests and even more will not understand what they are. </a:t>
            </a:r>
          </a:p>
          <a:p>
            <a:pPr algn="just"/>
            <a:r>
              <a:rPr lang="en-AU" dirty="0"/>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dirty="0"/>
            </a:br>
            <a:r>
              <a:rPr lang="en-AU" b="1" dirty="0"/>
              <a:t>Proprietary estoppels</a:t>
            </a:r>
            <a:br>
              <a:rPr lang="en-AU" dirty="0"/>
            </a:br>
            <a:endParaRPr lang="en-AU" dirty="0"/>
          </a:p>
        </p:txBody>
      </p:sp>
      <p:sp>
        <p:nvSpPr>
          <p:cNvPr id="3" name="Content Placeholder 2"/>
          <p:cNvSpPr>
            <a:spLocks noGrp="1"/>
          </p:cNvSpPr>
          <p:nvPr>
            <p:ph idx="1"/>
          </p:nvPr>
        </p:nvSpPr>
        <p:spPr>
          <a:xfrm>
            <a:off x="1524000" y="1600200"/>
            <a:ext cx="9144000" cy="5257800"/>
          </a:xfrm>
        </p:spPr>
        <p:txBody>
          <a:bodyPr>
            <a:normAutofit/>
          </a:bodyPr>
          <a:lstStyle/>
          <a:p>
            <a:r>
              <a:rPr lang="en-AU" b="1" dirty="0"/>
              <a:t>Express evidence of agreements and detrimental reliance</a:t>
            </a:r>
            <a:endParaRPr lang="en-AU" dirty="0"/>
          </a:p>
          <a:p>
            <a:r>
              <a:rPr lang="en-AU" dirty="0"/>
              <a:t>Where one person makes an excuse about his motivation for purchasing the family home in his own name and thus leading his partner to believe that he would have liked her to have a share in the property had the circumstances been slightly different, the court has held that such a party will be entitled to a share in the property. See </a:t>
            </a:r>
            <a:r>
              <a:rPr lang="en-AU" b="1" dirty="0"/>
              <a:t>Eves v Eves and Grant v Edwards</a:t>
            </a:r>
            <a:r>
              <a:rPr lang="en-AU" dirty="0"/>
              <a:t>. </a:t>
            </a:r>
          </a:p>
          <a:p>
            <a:r>
              <a:rPr lang="en-AU" dirty="0"/>
              <a:t> Where one party promises the other a share in the house and the other acts in reliance of such a promise to their detriment, the other party will be stopped from going back on their promise. </a:t>
            </a:r>
          </a:p>
          <a:p>
            <a:r>
              <a:rPr lang="en-AU" dirty="0"/>
              <a:t> </a:t>
            </a:r>
          </a:p>
          <a:p>
            <a:r>
              <a:rPr lang="en-AU" b="1" dirty="0"/>
              <a:t> </a:t>
            </a:r>
            <a:endParaRPr lang="en-AU" dirty="0"/>
          </a:p>
          <a:p>
            <a:endParaRPr lang="en-AU" dirty="0"/>
          </a:p>
          <a:p>
            <a:endParaRPr lang="en-AU" dirty="0"/>
          </a:p>
          <a:p>
            <a:endParaRPr lang="en-AU" dirty="0"/>
          </a:p>
          <a:p>
            <a:endParaRPr lang="en-AU"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228</TotalTime>
  <Words>1765</Words>
  <Application>Microsoft Office PowerPoint</Application>
  <PresentationFormat>Widescreen</PresentationFormat>
  <Paragraphs>105</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Corbel</vt:lpstr>
      <vt:lpstr>Wingdings 2</vt:lpstr>
      <vt:lpstr>Frame</vt:lpstr>
      <vt:lpstr>PROPERTY AND FINANCIAL PROVISIONS</vt:lpstr>
      <vt:lpstr>RIGHTS IN PROPERTY CREATED AND AFFECTED BY THE RELATIONSHIP OF THE SPOUSES</vt:lpstr>
      <vt:lpstr>FINANCIAL PROVISIONS WHILST MARRIED</vt:lpstr>
      <vt:lpstr>REAL PROPERTY</vt:lpstr>
      <vt:lpstr>Real property</vt:lpstr>
      <vt:lpstr>Trusts</vt:lpstr>
      <vt:lpstr>PowerPoint Presentation</vt:lpstr>
      <vt:lpstr>Constructive trusts</vt:lpstr>
      <vt:lpstr> Proprietary estoppels </vt:lpstr>
      <vt:lpstr>Contracts </vt:lpstr>
      <vt:lpstr>PowerPoint Presentation</vt:lpstr>
      <vt:lpstr>PowerPoint Presentation</vt:lpstr>
      <vt:lpstr> Right to maintenance during the marriage </vt:lpstr>
      <vt:lpstr>Maintenance: Marital children</vt:lpstr>
      <vt:lpstr>Maintenance: non marital child</vt:lpstr>
      <vt:lpstr>PowerPoint Presentation</vt:lpstr>
      <vt:lpstr>Factors to consider see s11 </vt:lpstr>
      <vt:lpstr>Duration see s12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PROPERTY AND FINANCIAL PROVISIONS</dc:title>
  <dc:creator>Joseph Ndandula</dc:creator>
  <cp:lastModifiedBy>Joseph Ndandula</cp:lastModifiedBy>
  <cp:revision>7</cp:revision>
  <dcterms:created xsi:type="dcterms:W3CDTF">2019-05-21T08:42:50Z</dcterms:created>
  <dcterms:modified xsi:type="dcterms:W3CDTF">2019-06-16T00:26:08Z</dcterms:modified>
</cp:coreProperties>
</file>