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0" r:id="rId13"/>
    <p:sldId id="267"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74" d="100"/>
          <a:sy n="74" d="100"/>
        </p:scale>
        <p:origin x="4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48293E2-F76F-47BF-8D4C-6022DC994A5A}" type="datetimeFigureOut">
              <a:rPr lang="en-US" smtClean="0"/>
              <a:t>11/24/2020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3895752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8293E2-F76F-47BF-8D4C-6022DC994A5A}"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2819353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8293E2-F76F-47BF-8D4C-6022DC994A5A}"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2528367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8293E2-F76F-47BF-8D4C-6022DC994A5A}"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2142950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8293E2-F76F-47BF-8D4C-6022DC994A5A}"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2424538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48293E2-F76F-47BF-8D4C-6022DC994A5A}" type="datetimeFigureOut">
              <a:rPr lang="en-US" smtClean="0"/>
              <a:t>11/24/2020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1533303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48293E2-F76F-47BF-8D4C-6022DC994A5A}" type="datetimeFigureOut">
              <a:rPr lang="en-US" smtClean="0"/>
              <a:t>11/24/2020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32720756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48293E2-F76F-47BF-8D4C-6022DC994A5A}"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21663141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48293E2-F76F-47BF-8D4C-6022DC994A5A}"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4061752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8293E2-F76F-47BF-8D4C-6022DC994A5A}"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2496173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8293E2-F76F-47BF-8D4C-6022DC994A5A}"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128781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48293E2-F76F-47BF-8D4C-6022DC994A5A}"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2699247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48293E2-F76F-47BF-8D4C-6022DC994A5A}" type="datetimeFigureOut">
              <a:rPr lang="en-US" smtClean="0"/>
              <a:t>11/24/2020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312475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48293E2-F76F-47BF-8D4C-6022DC994A5A}" type="datetimeFigureOut">
              <a:rPr lang="en-US" smtClean="0"/>
              <a:t>11/24/2020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559909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8293E2-F76F-47BF-8D4C-6022DC994A5A}" type="datetimeFigureOut">
              <a:rPr lang="en-US" smtClean="0"/>
              <a:t>11/24/2020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2956327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8293E2-F76F-47BF-8D4C-6022DC994A5A}"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4047337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8293E2-F76F-47BF-8D4C-6022DC994A5A}"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D7FE70-66F6-414A-BBB0-AC63A3616451}" type="slidenum">
              <a:rPr lang="en-US" smtClean="0"/>
              <a:t>‹#›</a:t>
            </a:fld>
            <a:endParaRPr lang="en-US"/>
          </a:p>
        </p:txBody>
      </p:sp>
    </p:spTree>
    <p:extLst>
      <p:ext uri="{BB962C8B-B14F-4D97-AF65-F5344CB8AC3E}">
        <p14:creationId xmlns:p14="http://schemas.microsoft.com/office/powerpoint/2010/main" val="1938079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48293E2-F76F-47BF-8D4C-6022DC994A5A}" type="datetimeFigureOut">
              <a:rPr lang="en-US" smtClean="0"/>
              <a:t>11/24/2020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ED7FE70-66F6-414A-BBB0-AC63A3616451}" type="slidenum">
              <a:rPr lang="en-US" smtClean="0"/>
              <a:t>‹#›</a:t>
            </a:fld>
            <a:endParaRPr lang="en-US"/>
          </a:p>
        </p:txBody>
      </p:sp>
    </p:spTree>
    <p:extLst>
      <p:ext uri="{BB962C8B-B14F-4D97-AF65-F5344CB8AC3E}">
        <p14:creationId xmlns:p14="http://schemas.microsoft.com/office/powerpoint/2010/main" val="11225948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Testate and intestate succession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39448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Revocation s13</a:t>
            </a:r>
            <a:endParaRPr lang="en-US" b="1" dirty="0"/>
          </a:p>
        </p:txBody>
      </p:sp>
      <p:sp>
        <p:nvSpPr>
          <p:cNvPr id="3" name="Content Placeholder 2"/>
          <p:cNvSpPr>
            <a:spLocks noGrp="1"/>
          </p:cNvSpPr>
          <p:nvPr>
            <p:ph idx="1"/>
          </p:nvPr>
        </p:nvSpPr>
        <p:spPr/>
        <p:txBody>
          <a:bodyPr/>
          <a:lstStyle/>
          <a:p>
            <a:r>
              <a:rPr lang="en-US" dirty="0" smtClean="0"/>
              <a:t>Written Declaration</a:t>
            </a:r>
          </a:p>
          <a:p>
            <a:r>
              <a:rPr lang="en-US" dirty="0" smtClean="0"/>
              <a:t>Burning or tearing with the intention</a:t>
            </a:r>
          </a:p>
          <a:p>
            <a:r>
              <a:rPr lang="en-US" dirty="0" smtClean="0"/>
              <a:t>Will or codicil that contradicts the existing will</a:t>
            </a:r>
            <a:endParaRPr lang="en-US" dirty="0"/>
          </a:p>
        </p:txBody>
      </p:sp>
    </p:spTree>
    <p:extLst>
      <p:ext uri="{BB962C8B-B14F-4D97-AF65-F5344CB8AC3E}">
        <p14:creationId xmlns:p14="http://schemas.microsoft.com/office/powerpoint/2010/main" val="1361132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Adjustments: s20-24</a:t>
            </a:r>
            <a:endParaRPr lang="en-US" dirty="0"/>
          </a:p>
        </p:txBody>
      </p:sp>
      <p:sp>
        <p:nvSpPr>
          <p:cNvPr id="3" name="Content Placeholder 2"/>
          <p:cNvSpPr>
            <a:spLocks noGrp="1"/>
          </p:cNvSpPr>
          <p:nvPr>
            <p:ph idx="1"/>
          </p:nvPr>
        </p:nvSpPr>
        <p:spPr>
          <a:xfrm>
            <a:off x="1154954" y="2603499"/>
            <a:ext cx="8825659" cy="3964725"/>
          </a:xfrm>
        </p:spPr>
        <p:txBody>
          <a:bodyPr/>
          <a:lstStyle/>
          <a:p>
            <a:r>
              <a:rPr lang="en-US" sz="2400" b="1" dirty="0"/>
              <a:t>ISAAC TANTAMENI C. CHALI (Executor of the Will of the late MWALLA MWALLA)  v LISELI MWALA (Single woman) (1997) S.J. 22 (S.C</a:t>
            </a:r>
            <a:r>
              <a:rPr lang="en-US" sz="2400" b="1" dirty="0" smtClean="0"/>
              <a:t>.)</a:t>
            </a:r>
          </a:p>
          <a:p>
            <a:r>
              <a:rPr lang="en-US" sz="2400" b="1" dirty="0"/>
              <a:t>DIAMOND v THE STANDARD BANK OF SOUTH AFRICA LIMITED (EXECUTOR) AND FOUR OTHERS (1965) Z.R. 61 (C.A</a:t>
            </a:r>
            <a:r>
              <a:rPr lang="en-US" sz="2400" b="1" dirty="0" smtClean="0"/>
              <a:t>.)</a:t>
            </a:r>
          </a:p>
          <a:p>
            <a:r>
              <a:rPr lang="en-US" sz="2400" b="1" dirty="0" err="1"/>
              <a:t>Mutale</a:t>
            </a:r>
            <a:r>
              <a:rPr lang="en-US" sz="2400" b="1" dirty="0"/>
              <a:t> v </a:t>
            </a:r>
            <a:r>
              <a:rPr lang="en-US" sz="2400" b="1" dirty="0" err="1"/>
              <a:t>Mubanga</a:t>
            </a:r>
            <a:r>
              <a:rPr lang="en-US" sz="2400" b="1" dirty="0"/>
              <a:t> and </a:t>
            </a:r>
            <a:r>
              <a:rPr lang="en-US" sz="2400" b="1" dirty="0" err="1"/>
              <a:t>Nyembele</a:t>
            </a:r>
            <a:r>
              <a:rPr lang="en-US" sz="2400" b="1" dirty="0"/>
              <a:t> (Appeal No. 78 of 2010) [2012] ZMSC 4 (22 January 2012);</a:t>
            </a:r>
            <a:endParaRPr lang="en-US" sz="2400" dirty="0"/>
          </a:p>
          <a:p>
            <a:endParaRPr lang="en-US" dirty="0"/>
          </a:p>
        </p:txBody>
      </p:sp>
    </p:spTree>
    <p:extLst>
      <p:ext uri="{BB962C8B-B14F-4D97-AF65-F5344CB8AC3E}">
        <p14:creationId xmlns:p14="http://schemas.microsoft.com/office/powerpoint/2010/main" val="2726493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Jurisdiction: s66 CAP 60 and S43 CAP 59</a:t>
            </a:r>
            <a:endParaRPr lang="en-US" dirty="0"/>
          </a:p>
        </p:txBody>
      </p:sp>
      <p:sp>
        <p:nvSpPr>
          <p:cNvPr id="3" name="Content Placeholder 2"/>
          <p:cNvSpPr>
            <a:spLocks noGrp="1"/>
          </p:cNvSpPr>
          <p:nvPr>
            <p:ph idx="1"/>
          </p:nvPr>
        </p:nvSpPr>
        <p:spPr/>
        <p:txBody>
          <a:bodyPr/>
          <a:lstStyle/>
          <a:p>
            <a:r>
              <a:rPr lang="en-US" b="1" dirty="0" smtClean="0"/>
              <a:t>The High Court</a:t>
            </a:r>
          </a:p>
          <a:p>
            <a:pPr marL="0" indent="0">
              <a:buNone/>
            </a:pPr>
            <a:r>
              <a:rPr lang="en-US" dirty="0" smtClean="0"/>
              <a:t>See also s64 CAP 60 and s42 CAP 59</a:t>
            </a:r>
          </a:p>
          <a:p>
            <a:pPr marL="0" indent="0">
              <a:buNone/>
            </a:pPr>
            <a:r>
              <a:rPr lang="en-US" b="1" dirty="0" smtClean="0"/>
              <a:t>REMOVAL</a:t>
            </a:r>
          </a:p>
          <a:p>
            <a:pPr marL="0" indent="0">
              <a:buNone/>
            </a:pPr>
            <a:r>
              <a:rPr lang="en-US" dirty="0" smtClean="0"/>
              <a:t>S51 CAP 60 and 29 CAP 59</a:t>
            </a:r>
            <a:endParaRPr lang="en-US" dirty="0"/>
          </a:p>
        </p:txBody>
      </p:sp>
    </p:spTree>
    <p:extLst>
      <p:ext uri="{BB962C8B-B14F-4D97-AF65-F5344CB8AC3E}">
        <p14:creationId xmlns:p14="http://schemas.microsoft.com/office/powerpoint/2010/main" val="2331243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Intestacy: Appointment of PR</a:t>
            </a:r>
            <a:endParaRPr lang="en-US" dirty="0"/>
          </a:p>
        </p:txBody>
      </p:sp>
      <p:sp>
        <p:nvSpPr>
          <p:cNvPr id="3" name="Content Placeholder 2"/>
          <p:cNvSpPr>
            <a:spLocks noGrp="1"/>
          </p:cNvSpPr>
          <p:nvPr>
            <p:ph idx="1"/>
          </p:nvPr>
        </p:nvSpPr>
        <p:spPr/>
        <p:txBody>
          <a:bodyPr/>
          <a:lstStyle/>
          <a:p>
            <a:r>
              <a:rPr lang="en-US" dirty="0" smtClean="0"/>
              <a:t>S15: Appointment of Administrator</a:t>
            </a:r>
          </a:p>
          <a:p>
            <a:r>
              <a:rPr lang="en-US" dirty="0" smtClean="0"/>
              <a:t>S15(2): where more than one applies see </a:t>
            </a:r>
            <a:r>
              <a:rPr lang="en-ZA" dirty="0"/>
              <a:t>LINDIWE KATE CHINYANTA v DOREEN CHIWELE JUDITH TEMBO</a:t>
            </a:r>
            <a:endParaRPr lang="en-US" dirty="0"/>
          </a:p>
          <a:p>
            <a:endParaRPr lang="en-US" dirty="0" smtClean="0"/>
          </a:p>
          <a:p>
            <a:endParaRPr lang="en-US" dirty="0"/>
          </a:p>
        </p:txBody>
      </p:sp>
    </p:spTree>
    <p:extLst>
      <p:ext uri="{BB962C8B-B14F-4D97-AF65-F5344CB8AC3E}">
        <p14:creationId xmlns:p14="http://schemas.microsoft.com/office/powerpoint/2010/main" val="1106081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Intestacy: Distribution</a:t>
            </a:r>
            <a:endParaRPr lang="en-US" dirty="0"/>
          </a:p>
        </p:txBody>
      </p:sp>
      <p:sp>
        <p:nvSpPr>
          <p:cNvPr id="3" name="Content Placeholder 2"/>
          <p:cNvSpPr>
            <a:spLocks noGrp="1"/>
          </p:cNvSpPr>
          <p:nvPr>
            <p:ph idx="1"/>
          </p:nvPr>
        </p:nvSpPr>
        <p:spPr/>
        <p:txBody>
          <a:bodyPr/>
          <a:lstStyle/>
          <a:p>
            <a:r>
              <a:rPr lang="en-US" dirty="0" smtClean="0"/>
              <a:t>S5, 6, 7</a:t>
            </a:r>
          </a:p>
          <a:p>
            <a:r>
              <a:rPr lang="en-US" dirty="0" smtClean="0"/>
              <a:t>S8-10</a:t>
            </a:r>
          </a:p>
          <a:p>
            <a:r>
              <a:rPr lang="en-US" dirty="0" smtClean="0"/>
              <a:t>Personal chattels and house to be reserved for spouse and children</a:t>
            </a:r>
          </a:p>
          <a:p>
            <a:r>
              <a:rPr lang="en-US" dirty="0" smtClean="0"/>
              <a:t>See </a:t>
            </a:r>
            <a:r>
              <a:rPr lang="en-US" dirty="0"/>
              <a:t>Musopelo (administrator) and Others v </a:t>
            </a:r>
            <a:r>
              <a:rPr lang="en-US" dirty="0" err="1"/>
              <a:t>Hardson</a:t>
            </a:r>
            <a:r>
              <a:rPr lang="en-US" dirty="0"/>
              <a:t> Musopelo (2012/HP/0808) [2014] ZMHC 5 (27 January 2014</a:t>
            </a:r>
            <a:r>
              <a:rPr lang="en-US" dirty="0" smtClean="0"/>
              <a:t>);</a:t>
            </a:r>
          </a:p>
          <a:p>
            <a:r>
              <a:rPr lang="en-US" dirty="0" smtClean="0"/>
              <a:t>See also Phiri v Phiri defining beneficiary contrast with</a:t>
            </a:r>
          </a:p>
          <a:p>
            <a:r>
              <a:rPr lang="en-US" b="1" dirty="0"/>
              <a:t>CHARITY OPARAOCHA </a:t>
            </a:r>
            <a:r>
              <a:rPr lang="en-US" b="1" dirty="0" err="1"/>
              <a:t>Vs</a:t>
            </a:r>
            <a:r>
              <a:rPr lang="en-US" b="1" dirty="0"/>
              <a:t> WINFRIDA MURAMBIWA (2004) Z.R. 141 (S.C.)</a:t>
            </a:r>
          </a:p>
          <a:p>
            <a:endParaRPr lang="en-US" dirty="0"/>
          </a:p>
        </p:txBody>
      </p:sp>
    </p:spTree>
    <p:extLst>
      <p:ext uri="{BB962C8B-B14F-4D97-AF65-F5344CB8AC3E}">
        <p14:creationId xmlns:p14="http://schemas.microsoft.com/office/powerpoint/2010/main" val="605518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Duties and Powers s19&amp;24</a:t>
            </a:r>
            <a:endParaRPr lang="en-US" dirty="0"/>
          </a:p>
        </p:txBody>
      </p:sp>
      <p:sp>
        <p:nvSpPr>
          <p:cNvPr id="3" name="Content Placeholder 2"/>
          <p:cNvSpPr>
            <a:spLocks noGrp="1"/>
          </p:cNvSpPr>
          <p:nvPr>
            <p:ph idx="1"/>
          </p:nvPr>
        </p:nvSpPr>
        <p:spPr/>
        <p:txBody>
          <a:bodyPr/>
          <a:lstStyle/>
          <a:p>
            <a:r>
              <a:rPr lang="en-US" b="1" dirty="0"/>
              <a:t>Phiri (Administratrix) v Phiri and Another (Administrator) (2013/HP/0593) [2014] ZMHC 9 (13 February 2014);</a:t>
            </a:r>
            <a:endParaRPr lang="en-US" dirty="0"/>
          </a:p>
          <a:p>
            <a:r>
              <a:rPr lang="en-US" dirty="0"/>
              <a:t>LINDIWE KATE CHINYANTA v DOREEN CHIWELE JUDITH TEMBO</a:t>
            </a:r>
          </a:p>
        </p:txBody>
      </p:sp>
    </p:spTree>
    <p:extLst>
      <p:ext uri="{BB962C8B-B14F-4D97-AF65-F5344CB8AC3E}">
        <p14:creationId xmlns:p14="http://schemas.microsoft.com/office/powerpoint/2010/main" val="2278443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515156" y="2603499"/>
            <a:ext cx="9465458" cy="3835937"/>
          </a:xfrm>
        </p:spPr>
        <p:txBody>
          <a:bodyPr>
            <a:normAutofit fontScale="92500" lnSpcReduction="20000"/>
          </a:bodyPr>
          <a:lstStyle/>
          <a:p>
            <a:r>
              <a:rPr lang="en-US" dirty="0" smtClean="0"/>
              <a:t>Estate</a:t>
            </a:r>
          </a:p>
          <a:p>
            <a:r>
              <a:rPr lang="en-US" dirty="0" smtClean="0"/>
              <a:t>Assets</a:t>
            </a:r>
          </a:p>
          <a:p>
            <a:r>
              <a:rPr lang="en-US" dirty="0" smtClean="0"/>
              <a:t>Liabilities</a:t>
            </a:r>
          </a:p>
          <a:p>
            <a:r>
              <a:rPr lang="en-US" dirty="0" smtClean="0"/>
              <a:t>Intestate</a:t>
            </a:r>
          </a:p>
          <a:p>
            <a:r>
              <a:rPr lang="en-US" dirty="0" smtClean="0"/>
              <a:t>Testate</a:t>
            </a:r>
          </a:p>
          <a:p>
            <a:r>
              <a:rPr lang="en-US" dirty="0" smtClean="0"/>
              <a:t>Testator</a:t>
            </a:r>
          </a:p>
          <a:p>
            <a:r>
              <a:rPr lang="en-US" dirty="0" smtClean="0"/>
              <a:t>Personal Representative: </a:t>
            </a:r>
            <a:r>
              <a:rPr lang="en-US" b="1" dirty="0" smtClean="0"/>
              <a:t>s44 Cap 60 s24 Cap 59</a:t>
            </a:r>
          </a:p>
          <a:p>
            <a:pPr>
              <a:buAutoNum type="alphaLcParenBoth"/>
            </a:pPr>
            <a:r>
              <a:rPr lang="en-US" dirty="0" smtClean="0"/>
              <a:t>Executor</a:t>
            </a:r>
          </a:p>
          <a:p>
            <a:pPr>
              <a:buAutoNum type="alphaLcParenBoth"/>
            </a:pPr>
            <a:r>
              <a:rPr lang="en-US" dirty="0" smtClean="0"/>
              <a:t>Administrator</a:t>
            </a:r>
          </a:p>
          <a:p>
            <a:r>
              <a:rPr lang="en-US" dirty="0" smtClean="0"/>
              <a:t>Grant of probate: s35</a:t>
            </a:r>
          </a:p>
          <a:p>
            <a:r>
              <a:rPr lang="en-US" dirty="0" smtClean="0"/>
              <a:t>Intermeddler: s65 Cap 60, s 6 Administrator Generals Act</a:t>
            </a:r>
            <a:endParaRPr lang="en-US" dirty="0"/>
          </a:p>
        </p:txBody>
      </p:sp>
    </p:spTree>
    <p:extLst>
      <p:ext uri="{BB962C8B-B14F-4D97-AF65-F5344CB8AC3E}">
        <p14:creationId xmlns:p14="http://schemas.microsoft.com/office/powerpoint/2010/main" val="3268740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Testate succession</a:t>
            </a:r>
            <a:endParaRPr lang="en-US" dirty="0"/>
          </a:p>
        </p:txBody>
      </p:sp>
      <p:sp>
        <p:nvSpPr>
          <p:cNvPr id="3" name="Content Placeholder 2"/>
          <p:cNvSpPr>
            <a:spLocks noGrp="1"/>
          </p:cNvSpPr>
          <p:nvPr>
            <p:ph idx="1"/>
          </p:nvPr>
        </p:nvSpPr>
        <p:spPr>
          <a:xfrm>
            <a:off x="373487" y="2073499"/>
            <a:ext cx="9607127" cy="4468969"/>
          </a:xfrm>
        </p:spPr>
        <p:txBody>
          <a:bodyPr>
            <a:noAutofit/>
          </a:bodyPr>
          <a:lstStyle/>
          <a:p>
            <a:r>
              <a:rPr lang="en-US" sz="1600" dirty="0" smtClean="0"/>
              <a:t>Did the deceased leave a valid will</a:t>
            </a:r>
          </a:p>
          <a:p>
            <a:pPr marL="0" indent="0">
              <a:buNone/>
            </a:pPr>
            <a:r>
              <a:rPr lang="en-US" sz="1600" b="1" dirty="0" smtClean="0"/>
              <a:t>S6(1)</a:t>
            </a:r>
          </a:p>
          <a:p>
            <a:pPr marL="0" indent="0">
              <a:buNone/>
            </a:pPr>
            <a:r>
              <a:rPr lang="en-US" sz="1600" b="1" dirty="0" smtClean="0"/>
              <a:t>S6(4)</a:t>
            </a:r>
          </a:p>
          <a:p>
            <a:pPr marL="0" indent="0">
              <a:buNone/>
            </a:pPr>
            <a:r>
              <a:rPr lang="en-US" sz="1600" b="1" dirty="0" smtClean="0"/>
              <a:t>S6(2)</a:t>
            </a:r>
          </a:p>
          <a:p>
            <a:pPr marL="0" indent="0">
              <a:buNone/>
            </a:pPr>
            <a:r>
              <a:rPr lang="en-US" sz="1600" dirty="0"/>
              <a:t>In another case</a:t>
            </a:r>
            <a:r>
              <a:rPr lang="en-US" sz="1600" b="1" dirty="0"/>
              <a:t>, Pearson v. Pearson </a:t>
            </a:r>
            <a:r>
              <a:rPr lang="en-US" sz="1600" dirty="0"/>
              <a:t>[(1871) L.R.2P. &amp; D.451] the deceased called a man who was illiterate to his room and asked the man to make his mark to a paper, which he did.  At the deceased’s desire, the illiterate man fetched his wife who was living in the house and also illiterate.  At the request of the deceased she also placed her mark on the same paper.  There was no evidence the deceased’s signature was on the paper </a:t>
            </a:r>
            <a:r>
              <a:rPr lang="en-US" sz="1600" dirty="0" err="1"/>
              <a:t>atthe</a:t>
            </a:r>
            <a:r>
              <a:rPr lang="en-US" sz="1600" dirty="0"/>
              <a:t> time the marks were made nor did the deceased in any way explain to the witnesses the nature of the document they had made their marks </a:t>
            </a:r>
            <a:r>
              <a:rPr lang="en-US" sz="1600" dirty="0" smtClean="0"/>
              <a:t>on. It </a:t>
            </a:r>
            <a:r>
              <a:rPr lang="en-US" sz="1600" dirty="0"/>
              <a:t>was held that the execution was not valid as the witnesses did not know the deceased’s name or signature were on that paper before they made their marks as they could not read.</a:t>
            </a:r>
            <a:endParaRPr lang="en-US" sz="1600" b="1" u="sng" dirty="0"/>
          </a:p>
          <a:p>
            <a:r>
              <a:rPr lang="en-US" sz="1600" b="1" dirty="0"/>
              <a:t> </a:t>
            </a:r>
            <a:r>
              <a:rPr lang="en-US" sz="1600" b="1" dirty="0" smtClean="0"/>
              <a:t>S6(3)</a:t>
            </a:r>
            <a:endParaRPr lang="en-US" sz="1600" b="1" dirty="0"/>
          </a:p>
        </p:txBody>
      </p:sp>
    </p:spTree>
    <p:extLst>
      <p:ext uri="{BB962C8B-B14F-4D97-AF65-F5344CB8AC3E}">
        <p14:creationId xmlns:p14="http://schemas.microsoft.com/office/powerpoint/2010/main" val="1750116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Capacity to make a will</a:t>
            </a:r>
            <a:endParaRPr lang="en-US" dirty="0"/>
          </a:p>
        </p:txBody>
      </p:sp>
      <p:sp>
        <p:nvSpPr>
          <p:cNvPr id="3" name="Content Placeholder 2"/>
          <p:cNvSpPr>
            <a:spLocks noGrp="1"/>
          </p:cNvSpPr>
          <p:nvPr>
            <p:ph idx="1"/>
          </p:nvPr>
        </p:nvSpPr>
        <p:spPr/>
        <p:txBody>
          <a:bodyPr/>
          <a:lstStyle/>
          <a:p>
            <a:r>
              <a:rPr lang="en-US" b="1" dirty="0" smtClean="0"/>
              <a:t>S4</a:t>
            </a:r>
          </a:p>
          <a:p>
            <a:pPr marL="0" indent="0">
              <a:buNone/>
            </a:pPr>
            <a:r>
              <a:rPr lang="en-US" dirty="0" smtClean="0"/>
              <a:t>Sound Mind</a:t>
            </a:r>
          </a:p>
          <a:p>
            <a:pPr marL="0" indent="0">
              <a:buNone/>
            </a:pPr>
            <a:r>
              <a:rPr lang="en-US" dirty="0" smtClean="0"/>
              <a:t>Not a minor </a:t>
            </a:r>
            <a:endParaRPr lang="en-US" dirty="0"/>
          </a:p>
        </p:txBody>
      </p:sp>
    </p:spTree>
    <p:extLst>
      <p:ext uri="{BB962C8B-B14F-4D97-AF65-F5344CB8AC3E}">
        <p14:creationId xmlns:p14="http://schemas.microsoft.com/office/powerpoint/2010/main" val="1405998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Powers of Testator s5</a:t>
            </a:r>
            <a:endParaRPr lang="en-US" b="1" dirty="0"/>
          </a:p>
        </p:txBody>
      </p:sp>
      <p:sp>
        <p:nvSpPr>
          <p:cNvPr id="3" name="Content Placeholder 2"/>
          <p:cNvSpPr>
            <a:spLocks noGrp="1"/>
          </p:cNvSpPr>
          <p:nvPr>
            <p:ph idx="1"/>
          </p:nvPr>
        </p:nvSpPr>
        <p:spPr/>
        <p:txBody>
          <a:bodyPr/>
          <a:lstStyle/>
          <a:p>
            <a:r>
              <a:rPr lang="en-US" dirty="0" smtClean="0"/>
              <a:t>Appoint a guardian</a:t>
            </a:r>
          </a:p>
          <a:p>
            <a:r>
              <a:rPr lang="en-US" dirty="0" smtClean="0"/>
              <a:t>Appoint an executor</a:t>
            </a:r>
          </a:p>
          <a:p>
            <a:r>
              <a:rPr lang="en-US" dirty="0" smtClean="0"/>
              <a:t>Dispose of property</a:t>
            </a:r>
            <a:endParaRPr lang="en-US" dirty="0"/>
          </a:p>
        </p:txBody>
      </p:sp>
    </p:spTree>
    <p:extLst>
      <p:ext uri="{BB962C8B-B14F-4D97-AF65-F5344CB8AC3E}">
        <p14:creationId xmlns:p14="http://schemas.microsoft.com/office/powerpoint/2010/main" val="349582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Appoint an executor: who can act</a:t>
            </a:r>
            <a:endParaRPr lang="en-US" b="1" dirty="0"/>
          </a:p>
        </p:txBody>
      </p:sp>
      <p:sp>
        <p:nvSpPr>
          <p:cNvPr id="3" name="Content Placeholder 2"/>
          <p:cNvSpPr>
            <a:spLocks noGrp="1"/>
          </p:cNvSpPr>
          <p:nvPr>
            <p:ph idx="1"/>
          </p:nvPr>
        </p:nvSpPr>
        <p:spPr/>
        <p:txBody>
          <a:bodyPr>
            <a:normAutofit/>
          </a:bodyPr>
          <a:lstStyle/>
          <a:p>
            <a:r>
              <a:rPr lang="en-US" b="1" dirty="0" smtClean="0"/>
              <a:t>S25</a:t>
            </a:r>
          </a:p>
          <a:p>
            <a:r>
              <a:rPr lang="en-US" b="1" dirty="0" smtClean="0"/>
              <a:t>S29</a:t>
            </a:r>
          </a:p>
          <a:p>
            <a:r>
              <a:rPr lang="en-US" b="1" dirty="0" smtClean="0"/>
              <a:t>S3</a:t>
            </a:r>
          </a:p>
          <a:p>
            <a:pPr marL="0" indent="0">
              <a:buNone/>
            </a:pPr>
            <a:r>
              <a:rPr lang="en-US" b="1" dirty="0" smtClean="0"/>
              <a:t>See also</a:t>
            </a:r>
            <a:endParaRPr lang="en-US" b="1" dirty="0"/>
          </a:p>
          <a:p>
            <a:pPr marL="0" indent="0">
              <a:buNone/>
            </a:pPr>
            <a:r>
              <a:rPr lang="en-US" dirty="0"/>
              <a:t>36.  (1</a:t>
            </a:r>
            <a:r>
              <a:rPr lang="en-US" dirty="0" smtClean="0"/>
              <a:t>)</a:t>
            </a:r>
            <a:endParaRPr lang="en-US" dirty="0"/>
          </a:p>
        </p:txBody>
      </p:sp>
    </p:spTree>
    <p:extLst>
      <p:ext uri="{BB962C8B-B14F-4D97-AF65-F5344CB8AC3E}">
        <p14:creationId xmlns:p14="http://schemas.microsoft.com/office/powerpoint/2010/main" val="1533030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S44 Powers of the PR</a:t>
            </a:r>
            <a:endParaRPr lang="en-US" dirty="0"/>
          </a:p>
        </p:txBody>
      </p:sp>
      <p:sp>
        <p:nvSpPr>
          <p:cNvPr id="3" name="Content Placeholder 2"/>
          <p:cNvSpPr>
            <a:spLocks noGrp="1"/>
          </p:cNvSpPr>
          <p:nvPr>
            <p:ph idx="1"/>
          </p:nvPr>
        </p:nvSpPr>
        <p:spPr/>
        <p:txBody>
          <a:bodyPr>
            <a:normAutofit fontScale="62500" lnSpcReduction="20000"/>
          </a:bodyPr>
          <a:lstStyle/>
          <a:p>
            <a:r>
              <a:rPr lang="en-US" sz="2600" b="1" dirty="0" smtClean="0"/>
              <a:t> </a:t>
            </a:r>
            <a:r>
              <a:rPr lang="en-US" sz="2600" b="1" dirty="0"/>
              <a:t>Williams v. Holland 1965 1 WLR </a:t>
            </a:r>
            <a:r>
              <a:rPr lang="en-US" sz="2600" b="1" dirty="0" smtClean="0"/>
              <a:t>739</a:t>
            </a:r>
            <a:endParaRPr lang="en-US" sz="2600" b="1" u="sng" dirty="0"/>
          </a:p>
          <a:p>
            <a:r>
              <a:rPr lang="en-US" dirty="0"/>
              <a:t> </a:t>
            </a:r>
            <a:endParaRPr lang="en-US" b="1" u="sng" dirty="0"/>
          </a:p>
          <a:p>
            <a:r>
              <a:rPr lang="en-US" dirty="0"/>
              <a:t>In that case, a Testator appointed the Plaintiff as one of his executors and gave a particular house to, inter alia, his four children in equal shares.</a:t>
            </a:r>
            <a:endParaRPr lang="en-US" b="1" u="sng" dirty="0"/>
          </a:p>
          <a:p>
            <a:r>
              <a:rPr lang="en-US" dirty="0"/>
              <a:t> </a:t>
            </a:r>
            <a:endParaRPr lang="en-US" b="1" u="sng" dirty="0"/>
          </a:p>
          <a:p>
            <a:r>
              <a:rPr lang="en-US" dirty="0"/>
              <a:t>The Will contained a provision that as long as his widow and any of his children made the house their principal residence, the executors were not to sell that house without the consent of all the beneficiaries.  The defendant was one of the beneficiaries and was living in the house.</a:t>
            </a:r>
            <a:endParaRPr lang="en-US" b="1" u="sng" dirty="0"/>
          </a:p>
          <a:p>
            <a:r>
              <a:rPr lang="en-US" dirty="0"/>
              <a:t>The plaintiff, who was a brother of the defendant, as executor gave notice to the defendant to quit and claimed possession for purposes of administration and also claimed rent from the date of the death of the T.</a:t>
            </a:r>
            <a:endParaRPr lang="en-US" b="1" u="sng" dirty="0"/>
          </a:p>
          <a:p>
            <a:r>
              <a:rPr lang="en-US" i="1" dirty="0"/>
              <a:t> </a:t>
            </a:r>
            <a:endParaRPr lang="en-US" b="1" u="sng" dirty="0"/>
          </a:p>
          <a:p>
            <a:r>
              <a:rPr lang="en-US" i="1" dirty="0"/>
              <a:t>It was held</a:t>
            </a:r>
            <a:r>
              <a:rPr lang="en-US" dirty="0"/>
              <a:t> that the Plaintiff was entitled to possession for purposes of</a:t>
            </a:r>
            <a:endParaRPr lang="en-US" b="1" u="sng" dirty="0"/>
          </a:p>
          <a:p>
            <a:r>
              <a:rPr lang="en-US" dirty="0"/>
              <a:t>administration as against a beneficiary and was entitled to rent from the date of the expiration of the Notice to Quit.</a:t>
            </a:r>
            <a:endParaRPr lang="en-US" b="1" u="sng" dirty="0"/>
          </a:p>
          <a:p>
            <a:endParaRPr lang="en-US" dirty="0"/>
          </a:p>
        </p:txBody>
      </p:sp>
    </p:spTree>
    <p:extLst>
      <p:ext uri="{BB962C8B-B14F-4D97-AF65-F5344CB8AC3E}">
        <p14:creationId xmlns:p14="http://schemas.microsoft.com/office/powerpoint/2010/main" val="376153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S45 Duties of PR</a:t>
            </a:r>
            <a:endParaRPr lang="en-US" dirty="0"/>
          </a:p>
        </p:txBody>
      </p:sp>
      <p:sp>
        <p:nvSpPr>
          <p:cNvPr id="3" name="Content Placeholder 2"/>
          <p:cNvSpPr>
            <a:spLocks noGrp="1"/>
          </p:cNvSpPr>
          <p:nvPr>
            <p:ph idx="1"/>
          </p:nvPr>
        </p:nvSpPr>
        <p:spPr/>
        <p:txBody>
          <a:bodyPr/>
          <a:lstStyle/>
          <a:p>
            <a:r>
              <a:rPr lang="en-US" b="1" dirty="0"/>
              <a:t>(1)</a:t>
            </a:r>
            <a:r>
              <a:rPr lang="en-US" dirty="0"/>
              <a:t>    </a:t>
            </a:r>
            <a:r>
              <a:rPr lang="en-US" b="1" dirty="0"/>
              <a:t>Possession and Control over Assets</a:t>
            </a:r>
            <a:endParaRPr lang="en-US" b="1" u="sng" dirty="0"/>
          </a:p>
          <a:p>
            <a:r>
              <a:rPr lang="en-US" b="1" dirty="0"/>
              <a:t>(2)</a:t>
            </a:r>
            <a:r>
              <a:rPr lang="en-US" dirty="0"/>
              <a:t>    </a:t>
            </a:r>
            <a:r>
              <a:rPr lang="en-US" b="1" dirty="0"/>
              <a:t>Payment of Debts</a:t>
            </a:r>
            <a:endParaRPr lang="en-US" b="1" u="sng" dirty="0"/>
          </a:p>
          <a:p>
            <a:r>
              <a:rPr lang="en-US" b="1" dirty="0"/>
              <a:t>4.   Distribution of Assets</a:t>
            </a:r>
            <a:endParaRPr lang="en-US" b="1" u="sng" dirty="0"/>
          </a:p>
          <a:p>
            <a:r>
              <a:rPr lang="en-US" dirty="0" smtClean="0"/>
              <a:t>Provide an account of distribution</a:t>
            </a:r>
            <a:endParaRPr lang="en-US" dirty="0"/>
          </a:p>
        </p:txBody>
      </p:sp>
    </p:spTree>
    <p:extLst>
      <p:ext uri="{BB962C8B-B14F-4D97-AF65-F5344CB8AC3E}">
        <p14:creationId xmlns:p14="http://schemas.microsoft.com/office/powerpoint/2010/main" val="2750524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Alteration s12</a:t>
            </a:r>
            <a:endParaRPr lang="en-US" b="1" dirty="0"/>
          </a:p>
        </p:txBody>
      </p:sp>
      <p:sp>
        <p:nvSpPr>
          <p:cNvPr id="3" name="Content Placeholder 2"/>
          <p:cNvSpPr>
            <a:spLocks noGrp="1"/>
          </p:cNvSpPr>
          <p:nvPr>
            <p:ph idx="1"/>
          </p:nvPr>
        </p:nvSpPr>
        <p:spPr/>
        <p:txBody>
          <a:bodyPr/>
          <a:lstStyle/>
          <a:p>
            <a:r>
              <a:rPr lang="en-US" dirty="0" smtClean="0"/>
              <a:t>Must be signed for in accordance with s6(1) Wills act</a:t>
            </a:r>
            <a:endParaRPr lang="en-US" dirty="0"/>
          </a:p>
        </p:txBody>
      </p:sp>
    </p:spTree>
    <p:extLst>
      <p:ext uri="{BB962C8B-B14F-4D97-AF65-F5344CB8AC3E}">
        <p14:creationId xmlns:p14="http://schemas.microsoft.com/office/powerpoint/2010/main" val="38497856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65</TotalTime>
  <Words>561</Words>
  <Application>Microsoft Office PowerPoint</Application>
  <PresentationFormat>Widescreen</PresentationFormat>
  <Paragraphs>77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Ion Boardroom</vt:lpstr>
      <vt:lpstr>Testate and intestate succession</vt:lpstr>
      <vt:lpstr>Definitions</vt:lpstr>
      <vt:lpstr>Testate succession</vt:lpstr>
      <vt:lpstr>Capacity to make a will</vt:lpstr>
      <vt:lpstr>Powers of Testator s5</vt:lpstr>
      <vt:lpstr>Appoint an executor: who can act</vt:lpstr>
      <vt:lpstr>S44 Powers of the PR</vt:lpstr>
      <vt:lpstr>S45 Duties of PR</vt:lpstr>
      <vt:lpstr>Alteration s12</vt:lpstr>
      <vt:lpstr>Revocation s13</vt:lpstr>
      <vt:lpstr>Adjustments: s20-24</vt:lpstr>
      <vt:lpstr>Jurisdiction: s66 CAP 60 and S43 CAP 59</vt:lpstr>
      <vt:lpstr>Intestacy: Appointment of PR</vt:lpstr>
      <vt:lpstr>Intestacy: Distribution</vt:lpstr>
      <vt:lpstr>Duties and Powers s19&amp;24</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Testate and intestate succession</dc:title>
  <dc:creator>Exam</dc:creator>
  <cp:lastModifiedBy>Exam</cp:lastModifiedBy>
  <cp:revision>19</cp:revision>
  <dcterms:created xsi:type="dcterms:W3CDTF">2020-11-24T06:50:00Z</dcterms:created>
  <dcterms:modified xsi:type="dcterms:W3CDTF">2020-11-24T07:55:19Z</dcterms:modified>
</cp:coreProperties>
</file>