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71" r:id="rId6"/>
    <p:sldId id="270" r:id="rId7"/>
    <p:sldId id="260" r:id="rId8"/>
    <p:sldId id="264" r:id="rId9"/>
    <p:sldId id="287" r:id="rId10"/>
    <p:sldId id="265" r:id="rId11"/>
    <p:sldId id="266" r:id="rId12"/>
    <p:sldId id="267" r:id="rId13"/>
    <p:sldId id="288" r:id="rId14"/>
    <p:sldId id="261" r:id="rId15"/>
    <p:sldId id="269" r:id="rId16"/>
    <p:sldId id="272" r:id="rId17"/>
    <p:sldId id="273" r:id="rId18"/>
    <p:sldId id="275" r:id="rId19"/>
    <p:sldId id="289" r:id="rId20"/>
    <p:sldId id="274" r:id="rId21"/>
    <p:sldId id="276" r:id="rId22"/>
    <p:sldId id="278" r:id="rId23"/>
    <p:sldId id="277" r:id="rId24"/>
    <p:sldId id="281" r:id="rId25"/>
    <p:sldId id="280" r:id="rId26"/>
    <p:sldId id="282" r:id="rId27"/>
    <p:sldId id="283" r:id="rId28"/>
    <p:sldId id="284" r:id="rId29"/>
    <p:sldId id="285" r:id="rId30"/>
    <p:sldId id="286" r:id="rId31"/>
    <p:sldId id="262" r:id="rId32"/>
    <p:sldId id="263"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828"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1E8D6928-58E5-4DFC-997A-A88FBFB04CFC}" type="datetimeFigureOut">
              <a:rPr lang="en-AU" smtClean="0"/>
              <a:pPr/>
              <a:t>18/02/2013</a:t>
            </a:fld>
            <a:endParaRPr lang="en-AU"/>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AU"/>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AB43D1F8-E71E-4EF1-9684-228D8FCE7C89}" type="slidenum">
              <a:rPr lang="en-AU" smtClean="0"/>
              <a:pPr/>
              <a:t>‹#›</a:t>
            </a:fld>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E8D6928-58E5-4DFC-997A-A88FBFB04CFC}" type="datetimeFigureOut">
              <a:rPr lang="en-AU" smtClean="0"/>
              <a:pPr/>
              <a:t>18/02/2013</a:t>
            </a:fld>
            <a:endParaRPr lang="en-AU"/>
          </a:p>
        </p:txBody>
      </p:sp>
      <p:sp>
        <p:nvSpPr>
          <p:cNvPr id="5" name="Footer Placeholder 4"/>
          <p:cNvSpPr>
            <a:spLocks noGrp="1"/>
          </p:cNvSpPr>
          <p:nvPr>
            <p:ph type="ftr" sz="quarter" idx="11"/>
          </p:nvPr>
        </p:nvSpPr>
        <p:spPr/>
        <p:txBody>
          <a:bodyPr/>
          <a:lstStyle>
            <a:extLst/>
          </a:lstStyle>
          <a:p>
            <a:endParaRPr lang="en-AU"/>
          </a:p>
        </p:txBody>
      </p:sp>
      <p:sp>
        <p:nvSpPr>
          <p:cNvPr id="6" name="Slide Number Placeholder 5"/>
          <p:cNvSpPr>
            <a:spLocks noGrp="1"/>
          </p:cNvSpPr>
          <p:nvPr>
            <p:ph type="sldNum" sz="quarter" idx="12"/>
          </p:nvPr>
        </p:nvSpPr>
        <p:spPr/>
        <p:txBody>
          <a:bodyPr/>
          <a:lstStyle>
            <a:extLst/>
          </a:lstStyle>
          <a:p>
            <a:fld id="{AB43D1F8-E71E-4EF1-9684-228D8FCE7C89}"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1E8D6928-58E5-4DFC-997A-A88FBFB04CFC}" type="datetimeFigureOut">
              <a:rPr lang="en-AU" smtClean="0"/>
              <a:pPr/>
              <a:t>18/02/2013</a:t>
            </a:fld>
            <a:endParaRPr lang="en-AU"/>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AU"/>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AB43D1F8-E71E-4EF1-9684-228D8FCE7C89}"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E8D6928-58E5-4DFC-997A-A88FBFB04CFC}" type="datetimeFigureOut">
              <a:rPr lang="en-AU" smtClean="0"/>
              <a:pPr/>
              <a:t>18/02/2013</a:t>
            </a:fld>
            <a:endParaRPr lang="en-AU"/>
          </a:p>
        </p:txBody>
      </p:sp>
      <p:sp>
        <p:nvSpPr>
          <p:cNvPr id="5" name="Footer Placeholder 4"/>
          <p:cNvSpPr>
            <a:spLocks noGrp="1"/>
          </p:cNvSpPr>
          <p:nvPr>
            <p:ph type="ftr" sz="quarter" idx="11"/>
          </p:nvPr>
        </p:nvSpPr>
        <p:spPr/>
        <p:txBody>
          <a:bodyPr/>
          <a:lstStyle>
            <a:extLst/>
          </a:lstStyle>
          <a:p>
            <a:endParaRPr lang="en-AU"/>
          </a:p>
        </p:txBody>
      </p:sp>
      <p:sp>
        <p:nvSpPr>
          <p:cNvPr id="6" name="Slide Number Placeholder 5"/>
          <p:cNvSpPr>
            <a:spLocks noGrp="1"/>
          </p:cNvSpPr>
          <p:nvPr>
            <p:ph type="sldNum" sz="quarter" idx="12"/>
          </p:nvPr>
        </p:nvSpPr>
        <p:spPr/>
        <p:txBody>
          <a:bodyPr/>
          <a:lstStyle>
            <a:extLst/>
          </a:lstStyle>
          <a:p>
            <a:fld id="{AB43D1F8-E71E-4EF1-9684-228D8FCE7C89}" type="slidenum">
              <a:rPr lang="en-AU" smtClean="0"/>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1E8D6928-58E5-4DFC-997A-A88FBFB04CFC}" type="datetimeFigureOut">
              <a:rPr lang="en-AU" smtClean="0"/>
              <a:pPr/>
              <a:t>18/02/2013</a:t>
            </a:fld>
            <a:endParaRPr lang="en-AU"/>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AU"/>
          </a:p>
        </p:txBody>
      </p:sp>
      <p:sp>
        <p:nvSpPr>
          <p:cNvPr id="6" name="Slide Number Placeholder 5"/>
          <p:cNvSpPr>
            <a:spLocks noGrp="1"/>
          </p:cNvSpPr>
          <p:nvPr>
            <p:ph type="sldNum" sz="quarter" idx="12"/>
          </p:nvPr>
        </p:nvSpPr>
        <p:spPr>
          <a:xfrm>
            <a:off x="6733952" y="6555112"/>
            <a:ext cx="588336" cy="228600"/>
          </a:xfrm>
        </p:spPr>
        <p:txBody>
          <a:bodyPr/>
          <a:lstStyle>
            <a:extLst/>
          </a:lstStyle>
          <a:p>
            <a:fld id="{AB43D1F8-E71E-4EF1-9684-228D8FCE7C89}" type="slidenum">
              <a:rPr lang="en-AU" smtClean="0"/>
              <a:pPr/>
              <a:t>‹#›</a:t>
            </a:fld>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E8D6928-58E5-4DFC-997A-A88FBFB04CFC}" type="datetimeFigureOut">
              <a:rPr lang="en-AU" smtClean="0"/>
              <a:pPr/>
              <a:t>18/02/2013</a:t>
            </a:fld>
            <a:endParaRPr lang="en-AU"/>
          </a:p>
        </p:txBody>
      </p:sp>
      <p:sp>
        <p:nvSpPr>
          <p:cNvPr id="6" name="Footer Placeholder 5"/>
          <p:cNvSpPr>
            <a:spLocks noGrp="1"/>
          </p:cNvSpPr>
          <p:nvPr>
            <p:ph type="ftr" sz="quarter" idx="11"/>
          </p:nvPr>
        </p:nvSpPr>
        <p:spPr/>
        <p:txBody>
          <a:bodyPr/>
          <a:lstStyle>
            <a:extLst/>
          </a:lstStyle>
          <a:p>
            <a:endParaRPr lang="en-AU"/>
          </a:p>
        </p:txBody>
      </p:sp>
      <p:sp>
        <p:nvSpPr>
          <p:cNvPr id="7" name="Slide Number Placeholder 6"/>
          <p:cNvSpPr>
            <a:spLocks noGrp="1"/>
          </p:cNvSpPr>
          <p:nvPr>
            <p:ph type="sldNum" sz="quarter" idx="12"/>
          </p:nvPr>
        </p:nvSpPr>
        <p:spPr/>
        <p:txBody>
          <a:bodyPr/>
          <a:lstStyle>
            <a:extLst/>
          </a:lstStyle>
          <a:p>
            <a:fld id="{AB43D1F8-E71E-4EF1-9684-228D8FCE7C89}" type="slidenum">
              <a:rPr lang="en-AU" smtClean="0"/>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E8D6928-58E5-4DFC-997A-A88FBFB04CFC}" type="datetimeFigureOut">
              <a:rPr lang="en-AU" smtClean="0"/>
              <a:pPr/>
              <a:t>18/02/2013</a:t>
            </a:fld>
            <a:endParaRPr lang="en-AU"/>
          </a:p>
        </p:txBody>
      </p:sp>
      <p:sp>
        <p:nvSpPr>
          <p:cNvPr id="8" name="Footer Placeholder 7"/>
          <p:cNvSpPr>
            <a:spLocks noGrp="1"/>
          </p:cNvSpPr>
          <p:nvPr>
            <p:ph type="ftr" sz="quarter" idx="11"/>
          </p:nvPr>
        </p:nvSpPr>
        <p:spPr/>
        <p:txBody>
          <a:bodyPr/>
          <a:lstStyle>
            <a:extLst/>
          </a:lstStyle>
          <a:p>
            <a:endParaRPr lang="en-AU"/>
          </a:p>
        </p:txBody>
      </p:sp>
      <p:sp>
        <p:nvSpPr>
          <p:cNvPr id="9" name="Slide Number Placeholder 8"/>
          <p:cNvSpPr>
            <a:spLocks noGrp="1"/>
          </p:cNvSpPr>
          <p:nvPr>
            <p:ph type="sldNum" sz="quarter" idx="12"/>
          </p:nvPr>
        </p:nvSpPr>
        <p:spPr/>
        <p:txBody>
          <a:bodyPr/>
          <a:lstStyle>
            <a:extLst/>
          </a:lstStyle>
          <a:p>
            <a:fld id="{AB43D1F8-E71E-4EF1-9684-228D8FCE7C89}"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E8D6928-58E5-4DFC-997A-A88FBFB04CFC}" type="datetimeFigureOut">
              <a:rPr lang="en-AU" smtClean="0"/>
              <a:pPr/>
              <a:t>18/02/2013</a:t>
            </a:fld>
            <a:endParaRPr lang="en-AU"/>
          </a:p>
        </p:txBody>
      </p:sp>
      <p:sp>
        <p:nvSpPr>
          <p:cNvPr id="4" name="Footer Placeholder 3"/>
          <p:cNvSpPr>
            <a:spLocks noGrp="1"/>
          </p:cNvSpPr>
          <p:nvPr>
            <p:ph type="ftr" sz="quarter" idx="11"/>
          </p:nvPr>
        </p:nvSpPr>
        <p:spPr/>
        <p:txBody>
          <a:bodyPr/>
          <a:lstStyle>
            <a:extLst/>
          </a:lstStyle>
          <a:p>
            <a:endParaRPr lang="en-AU"/>
          </a:p>
        </p:txBody>
      </p:sp>
      <p:sp>
        <p:nvSpPr>
          <p:cNvPr id="5" name="Slide Number Placeholder 4"/>
          <p:cNvSpPr>
            <a:spLocks noGrp="1"/>
          </p:cNvSpPr>
          <p:nvPr>
            <p:ph type="sldNum" sz="quarter" idx="12"/>
          </p:nvPr>
        </p:nvSpPr>
        <p:spPr/>
        <p:txBody>
          <a:bodyPr/>
          <a:lstStyle>
            <a:extLst/>
          </a:lstStyle>
          <a:p>
            <a:fld id="{AB43D1F8-E71E-4EF1-9684-228D8FCE7C89}"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1E8D6928-58E5-4DFC-997A-A88FBFB04CFC}" type="datetimeFigureOut">
              <a:rPr lang="en-AU" smtClean="0"/>
              <a:pPr/>
              <a:t>18/02/2013</a:t>
            </a:fld>
            <a:endParaRPr lang="en-AU"/>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AU"/>
          </a:p>
        </p:txBody>
      </p:sp>
      <p:sp>
        <p:nvSpPr>
          <p:cNvPr id="4" name="Slide Number Placeholder 3"/>
          <p:cNvSpPr>
            <a:spLocks noGrp="1"/>
          </p:cNvSpPr>
          <p:nvPr>
            <p:ph type="sldNum" sz="quarter" idx="12"/>
          </p:nvPr>
        </p:nvSpPr>
        <p:spPr/>
        <p:txBody>
          <a:bodyPr/>
          <a:lstStyle>
            <a:extLst/>
          </a:lstStyle>
          <a:p>
            <a:fld id="{AB43D1F8-E71E-4EF1-9684-228D8FCE7C89}"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E8D6928-58E5-4DFC-997A-A88FBFB04CFC}" type="datetimeFigureOut">
              <a:rPr lang="en-AU" smtClean="0"/>
              <a:pPr/>
              <a:t>18/02/2013</a:t>
            </a:fld>
            <a:endParaRPr lang="en-AU"/>
          </a:p>
        </p:txBody>
      </p:sp>
      <p:sp>
        <p:nvSpPr>
          <p:cNvPr id="6" name="Footer Placeholder 5"/>
          <p:cNvSpPr>
            <a:spLocks noGrp="1"/>
          </p:cNvSpPr>
          <p:nvPr>
            <p:ph type="ftr" sz="quarter" idx="11"/>
          </p:nvPr>
        </p:nvSpPr>
        <p:spPr/>
        <p:txBody>
          <a:bodyPr/>
          <a:lstStyle>
            <a:extLst/>
          </a:lstStyle>
          <a:p>
            <a:endParaRPr lang="en-AU"/>
          </a:p>
        </p:txBody>
      </p:sp>
      <p:sp>
        <p:nvSpPr>
          <p:cNvPr id="7" name="Slide Number Placeholder 6"/>
          <p:cNvSpPr>
            <a:spLocks noGrp="1"/>
          </p:cNvSpPr>
          <p:nvPr>
            <p:ph type="sldNum" sz="quarter" idx="12"/>
          </p:nvPr>
        </p:nvSpPr>
        <p:spPr/>
        <p:txBody>
          <a:bodyPr/>
          <a:lstStyle>
            <a:extLst/>
          </a:lstStyle>
          <a:p>
            <a:fld id="{AB43D1F8-E71E-4EF1-9684-228D8FCE7C89}" type="slidenum">
              <a:rPr lang="en-AU" smtClean="0"/>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1E8D6928-58E5-4DFC-997A-A88FBFB04CFC}" type="datetimeFigureOut">
              <a:rPr lang="en-AU" smtClean="0"/>
              <a:pPr/>
              <a:t>18/02/2013</a:t>
            </a:fld>
            <a:endParaRPr lang="en-AU"/>
          </a:p>
        </p:txBody>
      </p:sp>
      <p:sp>
        <p:nvSpPr>
          <p:cNvPr id="6" name="Footer Placeholder 5"/>
          <p:cNvSpPr>
            <a:spLocks noGrp="1"/>
          </p:cNvSpPr>
          <p:nvPr>
            <p:ph type="ftr" sz="quarter" idx="11"/>
          </p:nvPr>
        </p:nvSpPr>
        <p:spPr/>
        <p:txBody>
          <a:bodyPr/>
          <a:lstStyle>
            <a:extLst/>
          </a:lstStyle>
          <a:p>
            <a:endParaRPr lang="en-AU"/>
          </a:p>
        </p:txBody>
      </p:sp>
      <p:sp>
        <p:nvSpPr>
          <p:cNvPr id="7" name="Slide Number Placeholder 6"/>
          <p:cNvSpPr>
            <a:spLocks noGrp="1"/>
          </p:cNvSpPr>
          <p:nvPr>
            <p:ph type="sldNum" sz="quarter" idx="12"/>
          </p:nvPr>
        </p:nvSpPr>
        <p:spPr/>
        <p:txBody>
          <a:bodyPr/>
          <a:lstStyle>
            <a:extLst/>
          </a:lstStyle>
          <a:p>
            <a:fld id="{AB43D1F8-E71E-4EF1-9684-228D8FCE7C89}" type="slidenum">
              <a:rPr lang="en-AU" smtClean="0"/>
              <a:pPr/>
              <a:t>‹#›</a:t>
            </a:fld>
            <a:endParaRPr lang="en-AU"/>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1E8D6928-58E5-4DFC-997A-A88FBFB04CFC}" type="datetimeFigureOut">
              <a:rPr lang="en-AU" smtClean="0"/>
              <a:pPr/>
              <a:t>18/02/2013</a:t>
            </a:fld>
            <a:endParaRPr lang="en-AU"/>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AU"/>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AB43D1F8-E71E-4EF1-9684-228D8FCE7C89}" type="slidenum">
              <a:rPr lang="en-AU" smtClean="0"/>
              <a:pPr/>
              <a:t>‹#›</a:t>
            </a:fld>
            <a:endParaRPr lang="en-A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Nullity</a:t>
            </a:r>
            <a:endParaRPr lang="en-AU" dirty="0"/>
          </a:p>
        </p:txBody>
      </p:sp>
      <p:sp>
        <p:nvSpPr>
          <p:cNvPr id="3" name="Subtitle 2"/>
          <p:cNvSpPr>
            <a:spLocks noGrp="1"/>
          </p:cNvSpPr>
          <p:nvPr>
            <p:ph type="subTitle" idx="1"/>
          </p:nvPr>
        </p:nvSpPr>
        <p:spPr/>
        <p:txBody>
          <a:bodyPr/>
          <a:lstStyle/>
          <a:p>
            <a:endParaRPr lang="en-A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Void Marriages: party below 16</a:t>
            </a:r>
            <a:endParaRPr lang="en-AU" dirty="0"/>
          </a:p>
        </p:txBody>
      </p:sp>
      <p:sp>
        <p:nvSpPr>
          <p:cNvPr id="3" name="Content Placeholder 2"/>
          <p:cNvSpPr>
            <a:spLocks noGrp="1"/>
          </p:cNvSpPr>
          <p:nvPr>
            <p:ph idx="1"/>
          </p:nvPr>
        </p:nvSpPr>
        <p:spPr/>
        <p:txBody>
          <a:bodyPr>
            <a:normAutofit fontScale="92500" lnSpcReduction="10000"/>
          </a:bodyPr>
          <a:lstStyle/>
          <a:p>
            <a:r>
              <a:rPr lang="en-AU" dirty="0" smtClean="0"/>
              <a:t>Here it is important to distinguish with the need for parties below the age of 21 to get parental consent. In England the act expressly provides that failure to obtain parental consent will not render the marriage void. The Zambian marriage act does not expressly provide this. </a:t>
            </a:r>
          </a:p>
          <a:p>
            <a:pPr>
              <a:buNone/>
            </a:pPr>
            <a:r>
              <a:rPr lang="en-AU" dirty="0" smtClean="0"/>
              <a:t>See </a:t>
            </a:r>
            <a:r>
              <a:rPr lang="en-AU" b="1" dirty="0" smtClean="0"/>
              <a:t>Muyamwa v Muyamwa</a:t>
            </a:r>
            <a:r>
              <a:rPr lang="en-AU" dirty="0" smtClean="0"/>
              <a:t>: in this case the court stated that the requirement to obtain parental consent, is merely a prerequisite  to obtaining the registrar’s certificate however this in itself will not render the marriage void as the act does not expressly state so. Consider s 32 (2)(c) does not invalidate the marriage however the law in</a:t>
            </a:r>
            <a:endParaRPr lang="en-A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Void marriage: either party is already married</a:t>
            </a:r>
            <a:endParaRPr lang="en-AU" dirty="0"/>
          </a:p>
        </p:txBody>
      </p:sp>
      <p:sp>
        <p:nvSpPr>
          <p:cNvPr id="3" name="Content Placeholder 2"/>
          <p:cNvSpPr>
            <a:spLocks noGrp="1"/>
          </p:cNvSpPr>
          <p:nvPr>
            <p:ph idx="1"/>
          </p:nvPr>
        </p:nvSpPr>
        <p:spPr/>
        <p:txBody>
          <a:bodyPr>
            <a:normAutofit fontScale="92500" lnSpcReduction="10000"/>
          </a:bodyPr>
          <a:lstStyle/>
          <a:p>
            <a:pPr>
              <a:buNone/>
            </a:pPr>
            <a:r>
              <a:rPr lang="en-AU" dirty="0" smtClean="0"/>
              <a:t>Where a person is married either under the MA or customary law and decides to marry under the MA, this amounts to bigamy and is a criminal offence. Further the second marriage is considered void </a:t>
            </a:r>
            <a:r>
              <a:rPr lang="en-AU" dirty="0" err="1" smtClean="0"/>
              <a:t>ab</a:t>
            </a:r>
            <a:r>
              <a:rPr lang="en-AU" dirty="0" smtClean="0"/>
              <a:t> initio. The marriage remains void even if the first wife subsequently dies, provided she was alive at the time of the marriage</a:t>
            </a:r>
          </a:p>
          <a:p>
            <a:r>
              <a:rPr lang="en-AU" dirty="0" smtClean="0"/>
              <a:t>See s32(1) b</a:t>
            </a:r>
          </a:p>
          <a:p>
            <a:pPr>
              <a:buNone/>
            </a:pPr>
            <a:r>
              <a:rPr lang="en-AU" dirty="0" smtClean="0"/>
              <a:t>CASES:</a:t>
            </a:r>
          </a:p>
          <a:p>
            <a:pPr>
              <a:buNone/>
            </a:pPr>
            <a:r>
              <a:rPr lang="en-GB" b="1" dirty="0" smtClean="0"/>
              <a:t>THE PEOPLE V CHITAMBALA (1969) ZR 142 HC</a:t>
            </a:r>
          </a:p>
          <a:p>
            <a:pPr>
              <a:buNone/>
            </a:pPr>
            <a:r>
              <a:rPr lang="en-GB" b="1" dirty="0" smtClean="0"/>
              <a:t>THE PEOPLE V KATONGO (1974) Z.R. 290 (H.C.)</a:t>
            </a:r>
          </a:p>
          <a:p>
            <a:pPr>
              <a:buNone/>
            </a:pPr>
            <a:r>
              <a:rPr lang="en-GB" b="1" dirty="0" smtClean="0"/>
              <a:t>THE PEOPLE v PAUL NKHOMA (1978) Z.R. 4 (H.C.)</a:t>
            </a:r>
          </a:p>
          <a:p>
            <a:pPr>
              <a:buNone/>
            </a:pPr>
            <a:endParaRPr lang="en-A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Void marriage: parties of the same sex</a:t>
            </a:r>
            <a:endParaRPr lang="en-AU" dirty="0"/>
          </a:p>
        </p:txBody>
      </p:sp>
      <p:sp>
        <p:nvSpPr>
          <p:cNvPr id="3" name="Content Placeholder 2"/>
          <p:cNvSpPr>
            <a:spLocks noGrp="1"/>
          </p:cNvSpPr>
          <p:nvPr>
            <p:ph idx="1"/>
          </p:nvPr>
        </p:nvSpPr>
        <p:spPr/>
        <p:txBody>
          <a:bodyPr>
            <a:normAutofit fontScale="77500" lnSpcReduction="20000"/>
          </a:bodyPr>
          <a:lstStyle/>
          <a:p>
            <a:r>
              <a:rPr lang="en-AU" dirty="0" smtClean="0"/>
              <a:t>Is the term ‘sex’ wide enough to cover transsexuals. The medical term for transsexualism is gender identity dysphoria</a:t>
            </a:r>
          </a:p>
          <a:p>
            <a:pPr>
              <a:buNone/>
            </a:pPr>
            <a:r>
              <a:rPr lang="en-AU" dirty="0" smtClean="0"/>
              <a:t>The ECHR in the Rees case [1987] 2 F.L.R. Stated ‘transsexuals are generally people who: ‘whilst belonging physically to one sex, feel convinced that they belong to the other; they often seek to achieve a more integrated, unambiguous identity by undergoing medical treatment and surgical operations to adapt their physical characteristics to their psychological nature.’ </a:t>
            </a:r>
          </a:p>
          <a:p>
            <a:pPr>
              <a:buNone/>
            </a:pPr>
            <a:r>
              <a:rPr lang="en-AU" dirty="0" smtClean="0"/>
              <a:t>Read:</a:t>
            </a:r>
          </a:p>
          <a:p>
            <a:pPr>
              <a:buNone/>
            </a:pPr>
            <a:r>
              <a:rPr lang="en-AU" dirty="0" smtClean="0"/>
              <a:t>Corbett v Corbett: this case held that for all purposes sex means the biological make up of a person i.e. Tested by chromosomal and genital factors. This does not change. Thus notwithstanding that a person had undergone any sex change or lived their life as though being one of the sex they were not, the genitalia and chromosomes they were born with will determine their sex for the purposes.</a:t>
            </a:r>
            <a:endParaRPr lang="en-A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Void marriages: effects of the decree</a:t>
            </a:r>
            <a:endParaRPr lang="en-AU" dirty="0"/>
          </a:p>
        </p:txBody>
      </p:sp>
      <p:sp>
        <p:nvSpPr>
          <p:cNvPr id="3" name="Content Placeholder 2"/>
          <p:cNvSpPr>
            <a:spLocks noGrp="1"/>
          </p:cNvSpPr>
          <p:nvPr>
            <p:ph idx="1"/>
          </p:nvPr>
        </p:nvSpPr>
        <p:spPr/>
        <p:txBody>
          <a:bodyPr/>
          <a:lstStyle/>
          <a:p>
            <a:r>
              <a:rPr lang="en-AU" dirty="0" smtClean="0"/>
              <a:t>The decree is merely declaratory, it does not affect the fact that the marriage never existed from scratch see s27(2).</a:t>
            </a:r>
            <a:endParaRPr lang="en-A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Voidable </a:t>
            </a:r>
            <a:r>
              <a:rPr lang="en-AU" dirty="0" err="1" smtClean="0"/>
              <a:t>marriges</a:t>
            </a:r>
            <a:endParaRPr lang="en-AU" dirty="0"/>
          </a:p>
        </p:txBody>
      </p:sp>
      <p:sp>
        <p:nvSpPr>
          <p:cNvPr id="3" name="Content Placeholder 2"/>
          <p:cNvSpPr>
            <a:spLocks noGrp="1"/>
          </p:cNvSpPr>
          <p:nvPr>
            <p:ph idx="1"/>
          </p:nvPr>
        </p:nvSpPr>
        <p:spPr/>
        <p:txBody>
          <a:bodyPr>
            <a:normAutofit fontScale="70000" lnSpcReduction="20000"/>
          </a:bodyPr>
          <a:lstStyle/>
          <a:p>
            <a:r>
              <a:rPr lang="en-AU" dirty="0" smtClean="0"/>
              <a:t>S29 MCA, the following are grounds on which a marriage is declared voidable:</a:t>
            </a:r>
          </a:p>
          <a:p>
            <a:pPr marL="514350" indent="-514350">
              <a:buAutoNum type="arabicPeriod"/>
            </a:pPr>
            <a:r>
              <a:rPr lang="en-AU" dirty="0" smtClean="0"/>
              <a:t>The marriage has not been consummated due to the incapacity of either party to consummate it.</a:t>
            </a:r>
          </a:p>
          <a:p>
            <a:pPr marL="514350" indent="-514350">
              <a:buAutoNum type="arabicPeriod"/>
            </a:pPr>
            <a:r>
              <a:rPr lang="en-AU" dirty="0" smtClean="0"/>
              <a:t>The marriage has not been consummated due to the wilful refusal of the respondent to consummate it;</a:t>
            </a:r>
          </a:p>
          <a:p>
            <a:pPr marL="514350" indent="-514350">
              <a:buAutoNum type="arabicPeriod"/>
            </a:pPr>
            <a:r>
              <a:rPr lang="en-AU" dirty="0" smtClean="0"/>
              <a:t>Either party to the marriage did not validly consent to it whether in consequence of duress, mistake, unsoundness of mind or otherwise</a:t>
            </a:r>
          </a:p>
          <a:p>
            <a:pPr marL="514350" indent="-514350">
              <a:buAutoNum type="arabicPeriod"/>
            </a:pPr>
            <a:r>
              <a:rPr lang="en-AU" dirty="0" smtClean="0"/>
              <a:t>At the time of the marriage either party, though capable of giving a valid consent was suffering whether continuously or intermittently from a medical disorder within the meaning of the mental disorders act of such a kind or to such an extent as to be unfitted for marriage</a:t>
            </a:r>
          </a:p>
          <a:p>
            <a:pPr marL="514350" indent="-514350">
              <a:buAutoNum type="arabicPeriod"/>
            </a:pPr>
            <a:r>
              <a:rPr lang="en-AU" dirty="0" smtClean="0"/>
              <a:t>At the time of the marriage the respondent was suffering from a sexually transmitted disease in a communicable form</a:t>
            </a:r>
          </a:p>
          <a:p>
            <a:pPr marL="514350" indent="-514350">
              <a:buAutoNum type="arabicPeriod"/>
            </a:pPr>
            <a:r>
              <a:rPr lang="en-AU" dirty="0" smtClean="0"/>
              <a:t>At the time of the marriage the respondent was pregnant by someone other than the petitioner.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Voidable: non </a:t>
            </a:r>
            <a:r>
              <a:rPr lang="en-AU" dirty="0" err="1" smtClean="0"/>
              <a:t>consumation</a:t>
            </a:r>
            <a:endParaRPr lang="en-AU" dirty="0"/>
          </a:p>
        </p:txBody>
      </p:sp>
      <p:sp>
        <p:nvSpPr>
          <p:cNvPr id="3" name="Content Placeholder 2"/>
          <p:cNvSpPr>
            <a:spLocks noGrp="1"/>
          </p:cNvSpPr>
          <p:nvPr>
            <p:ph idx="1"/>
          </p:nvPr>
        </p:nvSpPr>
        <p:spPr/>
        <p:txBody>
          <a:bodyPr/>
          <a:lstStyle/>
          <a:p>
            <a:r>
              <a:rPr lang="en-AU" dirty="0" smtClean="0"/>
              <a:t>A marriage can be rendered voidable on the ground that</a:t>
            </a:r>
          </a:p>
          <a:p>
            <a:pPr>
              <a:buNone/>
            </a:pPr>
            <a:r>
              <a:rPr lang="en-AU" dirty="0" smtClean="0"/>
              <a:t>29(a) the marriage has not been consummated due to the incapacity of either parties </a:t>
            </a:r>
          </a:p>
          <a:p>
            <a:pPr>
              <a:buNone/>
            </a:pPr>
            <a:r>
              <a:rPr lang="en-AU" dirty="0" smtClean="0"/>
              <a:t>29(b) the marriage has not been consummated due to the wilful refusal of one of the parties to consummate it.</a:t>
            </a:r>
          </a:p>
          <a:p>
            <a:pPr>
              <a:buNone/>
            </a:pPr>
            <a:r>
              <a:rPr lang="en-AU" dirty="0" smtClean="0"/>
              <a:t>The question that arises is how does the law define consummation?</a:t>
            </a:r>
          </a:p>
          <a:p>
            <a:pPr>
              <a:buNone/>
            </a:pPr>
            <a:endParaRPr lang="en-A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Defining consummation</a:t>
            </a:r>
            <a:endParaRPr lang="en-AU" dirty="0"/>
          </a:p>
        </p:txBody>
      </p:sp>
      <p:sp>
        <p:nvSpPr>
          <p:cNvPr id="3" name="Content Placeholder 2"/>
          <p:cNvSpPr>
            <a:spLocks noGrp="1"/>
          </p:cNvSpPr>
          <p:nvPr>
            <p:ph idx="1"/>
          </p:nvPr>
        </p:nvSpPr>
        <p:spPr/>
        <p:txBody>
          <a:bodyPr>
            <a:normAutofit fontScale="77500" lnSpcReduction="20000"/>
          </a:bodyPr>
          <a:lstStyle/>
          <a:p>
            <a:r>
              <a:rPr lang="en-GB" dirty="0" smtClean="0"/>
              <a:t>Consummation is defined as the first act of intercourse between the parties. Consummation can only be done by the penetration of the vagina by the penis (Corbett v Corbett) There need only be one act of consummation and this must be done subsequently to the marriage between the respective husband and wife to that particular marriage. This was stated in the case of D-e v A-q.</a:t>
            </a:r>
            <a:endParaRPr lang="en-AU" dirty="0" smtClean="0"/>
          </a:p>
          <a:p>
            <a:endParaRPr lang="en-AU" dirty="0" smtClean="0"/>
          </a:p>
          <a:p>
            <a:r>
              <a:rPr lang="en-AU" b="1" i="1" dirty="0" smtClean="0"/>
              <a:t>Dr Lushington in the case of D-E v A-G (1845)</a:t>
            </a:r>
            <a:r>
              <a:rPr lang="en-GB" dirty="0" smtClean="0"/>
              <a:t>stated that intercourse must be ordinary and complete and not </a:t>
            </a:r>
            <a:r>
              <a:rPr lang="en-GB" dirty="0" smtClean="0"/>
              <a:t>partial </a:t>
            </a:r>
            <a:r>
              <a:rPr lang="en-GB" dirty="0" smtClean="0"/>
              <a:t>and imperfect. There must be an erection and penetration for a reasonable length of time. </a:t>
            </a:r>
            <a:endParaRPr lang="en-AU" dirty="0" smtClean="0"/>
          </a:p>
          <a:p>
            <a:r>
              <a:rPr lang="en-AU" dirty="0" smtClean="0"/>
              <a:t>It matters not that the man is incapable of ejaculation as long as there is penetration and he is able to keep an erection for a reasonable period after that.</a:t>
            </a:r>
            <a:endParaRPr lang="en-A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100392" cy="764704"/>
          </a:xfrm>
        </p:spPr>
        <p:txBody>
          <a:bodyPr>
            <a:normAutofit/>
          </a:bodyPr>
          <a:lstStyle/>
          <a:p>
            <a:r>
              <a:rPr lang="en-AU" dirty="0" smtClean="0"/>
              <a:t>Defining consummation: cases</a:t>
            </a:r>
            <a:endParaRPr lang="en-AU" dirty="0"/>
          </a:p>
        </p:txBody>
      </p:sp>
      <p:sp>
        <p:nvSpPr>
          <p:cNvPr id="3" name="Content Placeholder 2"/>
          <p:cNvSpPr>
            <a:spLocks noGrp="1"/>
          </p:cNvSpPr>
          <p:nvPr>
            <p:ph idx="1"/>
          </p:nvPr>
        </p:nvSpPr>
        <p:spPr>
          <a:xfrm>
            <a:off x="0" y="836712"/>
            <a:ext cx="8100392" cy="6021288"/>
          </a:xfrm>
        </p:spPr>
        <p:txBody>
          <a:bodyPr>
            <a:normAutofit fontScale="70000" lnSpcReduction="20000"/>
          </a:bodyPr>
          <a:lstStyle/>
          <a:p>
            <a:r>
              <a:rPr lang="en-GB" b="1" dirty="0" smtClean="0"/>
              <a:t>Clarke v Clarke 1943 2 ALL ER p540</a:t>
            </a:r>
            <a:r>
              <a:rPr lang="en-GB" dirty="0" smtClean="0"/>
              <a:t>: case dealt with the aspect of consummation (this ground was relied on by the husband who sought for a decree of nullity). The court analysed the evidence provided by both the respondent and the petitioner, the latter of which claimed that although they had a child together which was a fact not disputed by both, there had been no consummation and the child was born ‘fecundation </a:t>
            </a:r>
            <a:r>
              <a:rPr lang="en-GB" dirty="0" err="1" smtClean="0"/>
              <a:t>ab</a:t>
            </a:r>
            <a:r>
              <a:rPr lang="en-GB" dirty="0" smtClean="0"/>
              <a:t> extra’ i.e. disposition of semen on vagina area but without having penetration which was identified by the medical personnel. The court thus equated consummation with penetration. Medical evidence was concluded by the court to indicate that the wife at all times suffered from medical conditions (frigidity) which made penetration impossible. On this account there had been no consummation be it before or after giving birth to the child (it was further stated by medical opinion that such condition could persist even after labour, the court thus found this to have continued).</a:t>
            </a:r>
            <a:endParaRPr lang="en-AU" dirty="0" smtClean="0"/>
          </a:p>
          <a:p>
            <a:r>
              <a:rPr lang="en-ZA" b="1" dirty="0" smtClean="0"/>
              <a:t>Baxter v Baxter 1947 2 ALL ER: </a:t>
            </a:r>
            <a:r>
              <a:rPr lang="en-ZA" dirty="0" smtClean="0"/>
              <a:t>the court in this case analysed the aspect of wilful refusal to consummate the marriage. The court held that the refusal to consummate by one party save where the other wore a protective sheath did not amount to non-consummation. Reasonable steps must be taken by one party where there is a refusal to persuade the other to consummate the marriage ,or else such a refusal would not amount to wilful refusal. The court basically concluded that in enacting this provision parliament was not concerned with the matters of such an intimate nature and that the word had to be understood in its common usage and in the light of social conditions known to exist. Thus the refusal to have sexual intercourse save were a protective sheath was worn did not amount to wilful refusal.</a:t>
            </a:r>
            <a:endParaRPr lang="en-AU" dirty="0" smtClean="0"/>
          </a:p>
          <a:p>
            <a:endParaRPr lang="en-A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Defining consummation cases</a:t>
            </a:r>
            <a:endParaRPr lang="en-AU" dirty="0"/>
          </a:p>
        </p:txBody>
      </p:sp>
      <p:sp>
        <p:nvSpPr>
          <p:cNvPr id="3" name="Content Placeholder 2"/>
          <p:cNvSpPr>
            <a:spLocks noGrp="1"/>
          </p:cNvSpPr>
          <p:nvPr>
            <p:ph idx="1"/>
          </p:nvPr>
        </p:nvSpPr>
        <p:spPr/>
        <p:txBody>
          <a:bodyPr/>
          <a:lstStyle/>
          <a:p>
            <a:r>
              <a:rPr lang="en-AU" dirty="0" smtClean="0"/>
              <a:t>W v W (1967) the court held that a husband who could only sustain an erection only for a short period was incapable of consummating his marriage.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239000" cy="620688"/>
          </a:xfrm>
        </p:spPr>
        <p:txBody>
          <a:bodyPr>
            <a:normAutofit/>
          </a:bodyPr>
          <a:lstStyle/>
          <a:p>
            <a:r>
              <a:rPr lang="en-AU" dirty="0" smtClean="0"/>
              <a:t>Corbett v Corbett</a:t>
            </a:r>
            <a:endParaRPr lang="en-AU" dirty="0"/>
          </a:p>
        </p:txBody>
      </p:sp>
      <p:sp>
        <p:nvSpPr>
          <p:cNvPr id="3" name="Content Placeholder 2"/>
          <p:cNvSpPr>
            <a:spLocks noGrp="1"/>
          </p:cNvSpPr>
          <p:nvPr>
            <p:ph idx="1"/>
          </p:nvPr>
        </p:nvSpPr>
        <p:spPr>
          <a:xfrm>
            <a:off x="0" y="764704"/>
            <a:ext cx="8604448" cy="6093296"/>
          </a:xfrm>
        </p:spPr>
        <p:txBody>
          <a:bodyPr>
            <a:normAutofit fontScale="55000" lnSpcReduction="20000"/>
          </a:bodyPr>
          <a:lstStyle/>
          <a:p>
            <a:r>
              <a:rPr lang="en-AU" i="1" dirty="0" smtClean="0"/>
              <a:t>Nullity - Incapacity of wife - Wife registered as male at birth - Wife later undergoing sex-change operation - Provision of artificial vagina - Whether wife a woman for purposes of marriage - Whether wife capable of consummating marriage.</a:t>
            </a:r>
          </a:p>
          <a:p>
            <a:r>
              <a:rPr lang="en-AU" i="1" dirty="0" smtClean="0"/>
              <a:t>Nullity - Declaration - Marriage void - Wife a man - Power of court to make bare declaratory order - RSC Ord </a:t>
            </a:r>
            <a:r>
              <a:rPr lang="en-AU" dirty="0" smtClean="0"/>
              <a:t>15.</a:t>
            </a:r>
          </a:p>
          <a:p>
            <a:r>
              <a:rPr lang="en-AU" dirty="0" smtClean="0"/>
              <a:t>In September 1963 the parties went through a ceremony of marriage. At that time the petitioner knew that the respondent had been registered at birth as of the male sex and had in 1960 undergone a sex-change operation consisting in removal of the testicles and most of the scrotum and the formation of an artificial vagina in front of the anus, and had since then lived as a woman. In December 1963 (the parties having been together for no more than 14 days since the ceremony of marriage), the petitioner filed a petition for a declaration that the marriage was null and void because the respondent was a person of the male sex, or alternatively for a decree of nullity on the ground of non-consummation. The respondent, by her answer, asked decree of nullity on the ground of either the petitioner's incapacity or his wilful refusal to consummate the marriage; and, by an amendment made during the trial, pleaded that the petitioner was estoped from alleging that the marriage was void and of no effect or, alternatively, that in the exercise of its discretionary jurisdiction to make declaratory orders under RSC Ord 15, the court, in all the circumstances of the case, ought to refuse to grant to the petitioner the declaration prayed for in the prayer to the petition. On the medical criteria for assessing the sexual condition of an individual, the trial judge found that the respondent had been shown to be of male chromosomal sex, of male </a:t>
            </a:r>
            <a:r>
              <a:rPr lang="en-AU" dirty="0" err="1" smtClean="0"/>
              <a:t>gnadal</a:t>
            </a:r>
            <a:r>
              <a:rPr lang="en-AU" dirty="0" smtClean="0"/>
              <a:t> sex, of male genital sex and psychologically to be a transsexual.</a:t>
            </a:r>
          </a:p>
          <a:p>
            <a:r>
              <a:rPr lang="en-AU" dirty="0" smtClean="0"/>
              <a:t> </a:t>
            </a:r>
          </a:p>
          <a:p>
            <a:r>
              <a:rPr lang="en-AU" b="1" dirty="0" smtClean="0"/>
              <a:t>Held</a:t>
            </a:r>
            <a:r>
              <a:rPr lang="en-AU" dirty="0" smtClean="0"/>
              <a:t>-(</a:t>
            </a:r>
            <a:r>
              <a:rPr lang="en-AU" dirty="0" err="1" smtClean="0"/>
              <a:t>i</a:t>
            </a:r>
            <a:r>
              <a:rPr lang="en-AU" dirty="0" smtClean="0"/>
              <a:t>) Marriage being essentially a relationship between man and woman, the validity of the marriage depended on whether the respondent was or was not a woman and, the respondent being a biological male from birth, the so-called marriage was void (see p 49 a, post).</a:t>
            </a:r>
          </a:p>
          <a:p>
            <a:r>
              <a:rPr lang="en-AU" dirty="0" smtClean="0"/>
              <a:t>(ii) With regard to non-consummation (assuming the marriage to be valid), the respondent was physically incapable of consummating a marriage as intercourse using the completely artificially constructed cavity could never constitute true intercourse (see p 49 h, post).</a:t>
            </a:r>
          </a:p>
          <a:p>
            <a:endParaRPr lang="en-A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err="1" smtClean="0"/>
              <a:t>INTRODUCTIOn</a:t>
            </a:r>
            <a:endParaRPr lang="en-AU" dirty="0"/>
          </a:p>
        </p:txBody>
      </p:sp>
      <p:sp>
        <p:nvSpPr>
          <p:cNvPr id="3" name="Content Placeholder 2"/>
          <p:cNvSpPr>
            <a:spLocks noGrp="1"/>
          </p:cNvSpPr>
          <p:nvPr>
            <p:ph idx="1"/>
          </p:nvPr>
        </p:nvSpPr>
        <p:spPr/>
        <p:txBody>
          <a:bodyPr>
            <a:normAutofit fontScale="92500" lnSpcReduction="20000"/>
          </a:bodyPr>
          <a:lstStyle/>
          <a:p>
            <a:r>
              <a:rPr lang="en-AU" dirty="0" smtClean="0"/>
              <a:t>The essential ingredients for validity of marriage can be ascertained by looking at the law of nullity.</a:t>
            </a:r>
          </a:p>
          <a:p>
            <a:r>
              <a:rPr lang="en-AU" dirty="0" smtClean="0"/>
              <a:t>A decree of nullity may be sought to establish that the formalities for marriage has not been complied with.</a:t>
            </a:r>
          </a:p>
          <a:p>
            <a:r>
              <a:rPr lang="en-AU" dirty="0" smtClean="0"/>
              <a:t>Nullity is one of the modes by which the institution of marriage is set aside allowing the parties to marry other people. </a:t>
            </a:r>
            <a:r>
              <a:rPr lang="en-AU" dirty="0"/>
              <a:t> </a:t>
            </a:r>
            <a:endParaRPr lang="en-AU" dirty="0" smtClean="0"/>
          </a:p>
          <a:p>
            <a:r>
              <a:rPr lang="en-AU" dirty="0" smtClean="0"/>
              <a:t>A marriage will often be annulled due to some disqualification of one or both parties of the parties. Nullity unlike divorce that is normally prompted by the behaviour of one or both parties, wipes out the marriage due to some sort of obstacle. </a:t>
            </a:r>
            <a:endParaRPr lang="en-A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sz="2000" dirty="0" smtClean="0"/>
              <a:t>29(a) the marriage has not been consummated due to the incapacity of either parties </a:t>
            </a:r>
            <a:r>
              <a:rPr lang="en-AU" dirty="0" smtClean="0"/>
              <a:t/>
            </a:r>
            <a:br>
              <a:rPr lang="en-AU" dirty="0" smtClean="0"/>
            </a:br>
            <a:endParaRPr lang="en-AU" dirty="0"/>
          </a:p>
        </p:txBody>
      </p:sp>
      <p:sp>
        <p:nvSpPr>
          <p:cNvPr id="3" name="Content Placeholder 2"/>
          <p:cNvSpPr>
            <a:spLocks noGrp="1"/>
          </p:cNvSpPr>
          <p:nvPr>
            <p:ph idx="1"/>
          </p:nvPr>
        </p:nvSpPr>
        <p:spPr>
          <a:xfrm>
            <a:off x="0" y="1052736"/>
            <a:ext cx="8172400" cy="5805264"/>
          </a:xfrm>
        </p:spPr>
        <p:txBody>
          <a:bodyPr/>
          <a:lstStyle/>
          <a:p>
            <a:r>
              <a:rPr lang="en-AU" dirty="0" smtClean="0"/>
              <a:t>It must be shown that the marriage has not been consummated due to the incapacity of </a:t>
            </a:r>
            <a:r>
              <a:rPr lang="en-AU" b="1" dirty="0" smtClean="0"/>
              <a:t>either </a:t>
            </a:r>
            <a:r>
              <a:rPr lang="en-AU" dirty="0" smtClean="0"/>
              <a:t>parties. It must further be shown that:</a:t>
            </a:r>
          </a:p>
          <a:p>
            <a:pPr marL="514350" indent="-514350">
              <a:buAutoNum type="alphaLcParenBoth"/>
            </a:pPr>
            <a:r>
              <a:rPr lang="en-AU" dirty="0" smtClean="0"/>
              <a:t>The incapacity is not curable</a:t>
            </a:r>
          </a:p>
          <a:p>
            <a:pPr marL="514350" indent="-514350">
              <a:buAutoNum type="alphaLcParenBoth"/>
            </a:pPr>
            <a:r>
              <a:rPr lang="en-AU" dirty="0" smtClean="0"/>
              <a:t>The respondent refuses to submit to such medical examination as the court considers necessary for the purposes of determining whether the incapacity is curable or</a:t>
            </a:r>
          </a:p>
          <a:p>
            <a:pPr marL="514350" indent="-514350">
              <a:buAutoNum type="alphaLcParenBoth"/>
            </a:pPr>
            <a:r>
              <a:rPr lang="en-AU" dirty="0" smtClean="0"/>
              <a:t>The respondent refuses to submit to proper treatment for the purpose of curing the incapacity.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Failure to consummate due to an incapacity</a:t>
            </a:r>
            <a:endParaRPr lang="en-AU" dirty="0"/>
          </a:p>
        </p:txBody>
      </p:sp>
      <p:sp>
        <p:nvSpPr>
          <p:cNvPr id="3" name="Content Placeholder 2"/>
          <p:cNvSpPr>
            <a:spLocks noGrp="1"/>
          </p:cNvSpPr>
          <p:nvPr>
            <p:ph idx="1"/>
          </p:nvPr>
        </p:nvSpPr>
        <p:spPr/>
        <p:txBody>
          <a:bodyPr>
            <a:normAutofit fontScale="92500" lnSpcReduction="10000"/>
          </a:bodyPr>
          <a:lstStyle/>
          <a:p>
            <a:r>
              <a:rPr lang="en-GB" dirty="0" smtClean="0"/>
              <a:t>The failure to consummate may be due to either physical or psychological factors, for instance in the case of D v D the wife proved to the satisfaction of the court that at the time of the marriage and ever since she was unable to consummate her marriage due to invincible repugnance to the act with her husband.</a:t>
            </a:r>
            <a:endParaRPr lang="en-AU" dirty="0" smtClean="0"/>
          </a:p>
          <a:p>
            <a:r>
              <a:rPr lang="en-GB" dirty="0" smtClean="0"/>
              <a:t>If the failure to consummate is due to some medical defects which may be cured by an operation that is not dangerous and the party refuses to undergo the operation there is a wilful refusal. If however the operation is dangerous then that will not amount to a wilful refusal.</a:t>
            </a:r>
            <a:endParaRPr lang="en-AU" dirty="0" smtClean="0"/>
          </a:p>
          <a:p>
            <a:endParaRPr lang="en-A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nature of the </a:t>
            </a:r>
            <a:r>
              <a:rPr lang="en-AU" dirty="0" err="1" smtClean="0"/>
              <a:t>incpacity</a:t>
            </a:r>
            <a:endParaRPr lang="en-AU" dirty="0"/>
          </a:p>
        </p:txBody>
      </p:sp>
      <p:sp>
        <p:nvSpPr>
          <p:cNvPr id="3" name="Content Placeholder 2"/>
          <p:cNvSpPr>
            <a:spLocks noGrp="1"/>
          </p:cNvSpPr>
          <p:nvPr>
            <p:ph idx="1"/>
          </p:nvPr>
        </p:nvSpPr>
        <p:spPr/>
        <p:txBody>
          <a:bodyPr>
            <a:normAutofit lnSpcReduction="10000"/>
          </a:bodyPr>
          <a:lstStyle/>
          <a:p>
            <a:r>
              <a:rPr lang="en-AU" dirty="0" smtClean="0"/>
              <a:t>It matters not that the incapacity is suffered by the respondent or by the petitioner. The incapacity may be due to psychological reasons or physical ones. Invincible repugnance to the act of sexual intercourse with the other has been held to amount to incapacity. However the courts are likely to require some element of psychiatric or physical aversion </a:t>
            </a:r>
          </a:p>
          <a:p>
            <a:r>
              <a:rPr lang="en-AU" dirty="0" smtClean="0"/>
              <a:t>In </a:t>
            </a:r>
            <a:r>
              <a:rPr lang="en-AU" b="1" dirty="0" smtClean="0"/>
              <a:t>Singh v Singh</a:t>
            </a:r>
            <a:r>
              <a:rPr lang="en-AU" dirty="0" smtClean="0"/>
              <a:t>: failure to consummate a marriage that a 17 year old </a:t>
            </a:r>
            <a:r>
              <a:rPr lang="en-AU" dirty="0" err="1" smtClean="0"/>
              <a:t>sikh</a:t>
            </a:r>
            <a:r>
              <a:rPr lang="en-AU" dirty="0" smtClean="0"/>
              <a:t> girl was forced into, to a man she had never met was held to fall short of incapacity.</a:t>
            </a:r>
            <a:endParaRPr lang="en-A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Wilful refusal to </a:t>
            </a:r>
            <a:r>
              <a:rPr lang="en-AU" dirty="0" err="1" smtClean="0"/>
              <a:t>consumate</a:t>
            </a:r>
            <a:r>
              <a:rPr lang="en-AU" dirty="0" smtClean="0"/>
              <a:t> the marriage</a:t>
            </a:r>
            <a:endParaRPr lang="en-AU" dirty="0"/>
          </a:p>
        </p:txBody>
      </p:sp>
      <p:sp>
        <p:nvSpPr>
          <p:cNvPr id="3" name="Content Placeholder 2"/>
          <p:cNvSpPr>
            <a:spLocks noGrp="1"/>
          </p:cNvSpPr>
          <p:nvPr>
            <p:ph idx="1"/>
          </p:nvPr>
        </p:nvSpPr>
        <p:spPr/>
        <p:txBody>
          <a:bodyPr>
            <a:normAutofit/>
          </a:bodyPr>
          <a:lstStyle/>
          <a:p>
            <a:r>
              <a:rPr lang="en-AU" b="1" dirty="0" smtClean="0"/>
              <a:t>Lord </a:t>
            </a:r>
            <a:r>
              <a:rPr lang="en-AU" b="1" dirty="0" err="1" smtClean="0"/>
              <a:t>Jowit</a:t>
            </a:r>
            <a:r>
              <a:rPr lang="en-AU" b="1" dirty="0" smtClean="0"/>
              <a:t> LC in Horton v Horton stated</a:t>
            </a:r>
            <a:r>
              <a:rPr lang="en-AU" dirty="0" smtClean="0"/>
              <a:t> ‘Wilful refusal to consummate’ requires a ‘</a:t>
            </a:r>
            <a:r>
              <a:rPr lang="en-AU" b="1" dirty="0" smtClean="0"/>
              <a:t>settled and definite </a:t>
            </a:r>
            <a:r>
              <a:rPr lang="en-AU" dirty="0" smtClean="0"/>
              <a:t>decision not to consummate come to without lawful excuse and the whole history of the marriage must be considered.</a:t>
            </a:r>
          </a:p>
          <a:p>
            <a:endParaRPr lang="en-AU"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Wilful refusal cases</a:t>
            </a:r>
            <a:endParaRPr lang="en-AU" dirty="0"/>
          </a:p>
        </p:txBody>
      </p:sp>
      <p:sp>
        <p:nvSpPr>
          <p:cNvPr id="3" name="Content Placeholder 2"/>
          <p:cNvSpPr>
            <a:spLocks noGrp="1"/>
          </p:cNvSpPr>
          <p:nvPr>
            <p:ph idx="1"/>
          </p:nvPr>
        </p:nvSpPr>
        <p:spPr>
          <a:xfrm>
            <a:off x="323528" y="1628800"/>
            <a:ext cx="7372672" cy="4826936"/>
          </a:xfrm>
        </p:spPr>
        <p:txBody>
          <a:bodyPr>
            <a:normAutofit fontScale="55000" lnSpcReduction="20000"/>
          </a:bodyPr>
          <a:lstStyle/>
          <a:p>
            <a:r>
              <a:rPr lang="en-AU" dirty="0" smtClean="0"/>
              <a:t> If there has been no opportunity to consummate the marriage then it will be hard to show that there has been a wilful refusal unless one party has shown ‘unswerving determination’ not to consummate the marriage.  </a:t>
            </a:r>
            <a:r>
              <a:rPr lang="en-AU" b="1" dirty="0" smtClean="0"/>
              <a:t>Ford v Ford</a:t>
            </a:r>
            <a:r>
              <a:rPr lang="en-AU" dirty="0" smtClean="0"/>
              <a:t>: in this case a couple got married whilst the husband was in prison, prior to him being sent to prison they had a sexual relationship. After he was released he refused to have intercourse. It was held that the marriage in prison was not a wilful refusal but his clear determination never to do so was sufficient. </a:t>
            </a:r>
          </a:p>
          <a:p>
            <a:r>
              <a:rPr lang="en-AU" dirty="0" smtClean="0"/>
              <a:t>In </a:t>
            </a:r>
            <a:r>
              <a:rPr lang="en-AU" b="1" dirty="0" smtClean="0"/>
              <a:t>Horton  v Horton</a:t>
            </a:r>
            <a:r>
              <a:rPr lang="en-AU" dirty="0" smtClean="0"/>
              <a:t>: couple married during the war failed to consummate the marriage at first and were separated. It was held that this did not a amount to a </a:t>
            </a:r>
            <a:r>
              <a:rPr lang="en-AU" dirty="0" err="1" smtClean="0"/>
              <a:t>wiful</a:t>
            </a:r>
            <a:r>
              <a:rPr lang="en-AU" dirty="0" smtClean="0"/>
              <a:t> refusal which must be an unjustified, settled and definite decision and taking into account the whole history of the marriage.</a:t>
            </a:r>
          </a:p>
          <a:p>
            <a:r>
              <a:rPr lang="en-AU" dirty="0" smtClean="0"/>
              <a:t>‘Wilful refusal’ may also occur where the parties have agreed only to have intercourse under certain circumstances (</a:t>
            </a:r>
            <a:r>
              <a:rPr lang="en-AU" dirty="0" err="1" smtClean="0"/>
              <a:t>e.g</a:t>
            </a:r>
            <a:r>
              <a:rPr lang="en-AU" dirty="0" smtClean="0"/>
              <a:t> after a religious ceremony). In such a case then a refusal by one party to abide by the condition may constitute ‘wilful refusal’. For example, in </a:t>
            </a:r>
            <a:r>
              <a:rPr lang="en-AU" b="1" i="1" dirty="0" err="1" smtClean="0"/>
              <a:t>Kaur</a:t>
            </a:r>
            <a:r>
              <a:rPr lang="en-AU" b="1" i="1" dirty="0" smtClean="0"/>
              <a:t> v Singh 166 a couple agreed they </a:t>
            </a:r>
            <a:r>
              <a:rPr lang="en-AU" dirty="0" smtClean="0"/>
              <a:t>would be legally married and then undergo a religious ceremony, and only after that would the marriage be consummated. The couple were legally married but the man then refused to undergo the religious ceremony, although he was willing to consummate the marriage. The wife was unwilling to consummate the marriage until the religious ceremony was performed. She applied for and was granted a nullity decree on the basis of wilful refusal to consummate.</a:t>
            </a:r>
          </a:p>
          <a:p>
            <a:r>
              <a:rPr lang="en-AU" dirty="0" smtClean="0"/>
              <a:t>Refusal to take the appropriate treatment to cure an incapacity to consummate will also amount to wilful refusal.</a:t>
            </a:r>
            <a:endParaRPr lang="en-A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Wilful refusal</a:t>
            </a:r>
            <a:endParaRPr lang="en-AU" dirty="0"/>
          </a:p>
        </p:txBody>
      </p:sp>
      <p:sp>
        <p:nvSpPr>
          <p:cNvPr id="3" name="Content Placeholder 2"/>
          <p:cNvSpPr>
            <a:spLocks noGrp="1"/>
          </p:cNvSpPr>
          <p:nvPr>
            <p:ph idx="1"/>
          </p:nvPr>
        </p:nvSpPr>
        <p:spPr/>
        <p:txBody>
          <a:bodyPr/>
          <a:lstStyle/>
          <a:p>
            <a:r>
              <a:rPr lang="en-AU" dirty="0" smtClean="0"/>
              <a:t>It has been stated that the husband must take appropriate tact, persuasion and encouragement and his wife will not be guilty if he has failed to do so. The wilful refusal of the respondent must be proved before a decree will be granted on this ground.</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Voidable: lack of consent</a:t>
            </a:r>
            <a:endParaRPr lang="en-AU" dirty="0"/>
          </a:p>
        </p:txBody>
      </p:sp>
      <p:sp>
        <p:nvSpPr>
          <p:cNvPr id="3" name="Content Placeholder 2"/>
          <p:cNvSpPr>
            <a:spLocks noGrp="1"/>
          </p:cNvSpPr>
          <p:nvPr>
            <p:ph idx="1"/>
          </p:nvPr>
        </p:nvSpPr>
        <p:spPr>
          <a:xfrm>
            <a:off x="457200" y="1609416"/>
            <a:ext cx="7931224" cy="4846320"/>
          </a:xfrm>
        </p:spPr>
        <p:txBody>
          <a:bodyPr>
            <a:normAutofit fontScale="55000" lnSpcReduction="20000"/>
          </a:bodyPr>
          <a:lstStyle/>
          <a:p>
            <a:pPr>
              <a:buNone/>
            </a:pPr>
            <a:r>
              <a:rPr lang="en-AU" dirty="0" smtClean="0"/>
              <a:t>Either party to the marriage did not validly consent to it whether in consequence of duress, mistake, unsoundness of mind or otherwise:</a:t>
            </a:r>
          </a:p>
          <a:p>
            <a:pPr>
              <a:buNone/>
            </a:pPr>
            <a:endParaRPr lang="en-AU" dirty="0" smtClean="0"/>
          </a:p>
          <a:p>
            <a:pPr marL="514350" indent="-514350">
              <a:buAutoNum type="arabicPeriod"/>
            </a:pPr>
            <a:r>
              <a:rPr lang="en-AU" b="1" dirty="0" smtClean="0"/>
              <a:t>Duress</a:t>
            </a:r>
            <a:r>
              <a:rPr lang="en-AU" dirty="0" smtClean="0"/>
              <a:t>: where a party to the marriage enters the same due to fear or threats of which in the absence of this they would not have entered the marriage, the marriage will be voidable. The fear may be due to a number of different causes and need not be imposed by the other party to the marriage.</a:t>
            </a:r>
          </a:p>
          <a:p>
            <a:pPr marL="514350" indent="-514350">
              <a:buNone/>
            </a:pPr>
            <a:r>
              <a:rPr lang="en-AU" b="1" dirty="0" smtClean="0"/>
              <a:t>Buckland v Buckland</a:t>
            </a:r>
            <a:r>
              <a:rPr lang="en-AU" dirty="0" smtClean="0"/>
              <a:t>: here the court held that a man who was threatened into marrying a 15 year old girl he had defiled was entitled to a decree of nullity as he was told that if he married her he would not go to prison.</a:t>
            </a:r>
          </a:p>
          <a:p>
            <a:pPr marL="514350" indent="-514350">
              <a:buNone/>
            </a:pPr>
            <a:r>
              <a:rPr lang="en-AU" dirty="0" smtClean="0"/>
              <a:t> See also </a:t>
            </a:r>
            <a:r>
              <a:rPr lang="en-AU" b="1" dirty="0" err="1" smtClean="0"/>
              <a:t>Szechter</a:t>
            </a:r>
            <a:r>
              <a:rPr lang="en-AU" b="1" dirty="0" smtClean="0"/>
              <a:t> v </a:t>
            </a:r>
            <a:r>
              <a:rPr lang="en-AU" b="1" dirty="0" err="1" smtClean="0"/>
              <a:t>Szechter</a:t>
            </a:r>
            <a:r>
              <a:rPr lang="en-AU" b="1" dirty="0" smtClean="0"/>
              <a:t> [1971] p 286</a:t>
            </a:r>
            <a:r>
              <a:rPr lang="en-AU" dirty="0" smtClean="0"/>
              <a:t>: court granted a decree of nullity to parties who married to escape the harsh degrading conditions of prison. The test it was stated is </a:t>
            </a:r>
            <a:r>
              <a:rPr lang="en-AU" b="1" dirty="0" smtClean="0"/>
              <a:t>‘it must be proved that the will of one of the parties has been overborne by genuine and reasonably held fear caused by threat to immediate danger to life, limb or liberty so that the constraints destroys the reality of consent to ordinary wedlock.’</a:t>
            </a:r>
          </a:p>
          <a:p>
            <a:pPr marL="514350" indent="-514350">
              <a:buNone/>
            </a:pPr>
            <a:r>
              <a:rPr lang="en-AU" dirty="0" smtClean="0"/>
              <a:t>The above test has however been criticised as in most case the individual does make a conscious choice in the fear of the alternative, thus the court will strike a balance between the public policy in upholding the marriage and the need to do justice to the individual. Factors such as the individuals capacity to escape the persuasion as well as the alternative to not entering into the marriage contract will be considered. The courts thus look at subjective factors</a:t>
            </a:r>
          </a:p>
          <a:p>
            <a:endParaRPr lang="en-A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Lack of consent: mistake</a:t>
            </a:r>
            <a:endParaRPr lang="en-AU" dirty="0"/>
          </a:p>
        </p:txBody>
      </p:sp>
      <p:sp>
        <p:nvSpPr>
          <p:cNvPr id="3" name="Content Placeholder 2"/>
          <p:cNvSpPr>
            <a:spLocks noGrp="1"/>
          </p:cNvSpPr>
          <p:nvPr>
            <p:ph idx="1"/>
          </p:nvPr>
        </p:nvSpPr>
        <p:spPr/>
        <p:txBody>
          <a:bodyPr>
            <a:normAutofit fontScale="70000" lnSpcReduction="20000"/>
          </a:bodyPr>
          <a:lstStyle/>
          <a:p>
            <a:r>
              <a:rPr lang="en-AU" dirty="0" smtClean="0"/>
              <a:t>The law does not recognise mistakes as to attributes but will recognise mistakes as to identity where this prevents the individual from marrying the person they intended to marry.</a:t>
            </a:r>
          </a:p>
          <a:p>
            <a:pPr>
              <a:buNone/>
            </a:pPr>
            <a:r>
              <a:rPr lang="en-AU" b="1" dirty="0" smtClean="0"/>
              <a:t>C v C [1945] NZLR 356</a:t>
            </a:r>
            <a:r>
              <a:rPr lang="en-AU" dirty="0" smtClean="0"/>
              <a:t>: in this case a woman married a man in the belief that he was a well known boxer called Miller. The court held that the marriage was not invalidated by his attributes as she married the person she had wanted to marry.</a:t>
            </a:r>
          </a:p>
          <a:p>
            <a:pPr>
              <a:buNone/>
            </a:pPr>
            <a:r>
              <a:rPr lang="en-AU" dirty="0" smtClean="0"/>
              <a:t>The law will also recognise a mistake as to the nature of the ceremony, that is the person did not believe that what was taking place was a marriage. </a:t>
            </a:r>
          </a:p>
          <a:p>
            <a:pPr>
              <a:buNone/>
            </a:pPr>
            <a:r>
              <a:rPr lang="en-AU" b="1" dirty="0" smtClean="0"/>
              <a:t>Valier v Valier</a:t>
            </a:r>
            <a:r>
              <a:rPr lang="en-AU" dirty="0" smtClean="0"/>
              <a:t>: here the court granted a decree, an Italian man was taken to the registrars office and a marriage was conducted. He could not understand English and did not know what was going on.</a:t>
            </a:r>
          </a:p>
          <a:p>
            <a:pPr>
              <a:buNone/>
            </a:pPr>
            <a:r>
              <a:rPr lang="en-AU" dirty="0" smtClean="0"/>
              <a:t>It has been held that a misunderstanding as to a marriage being polygamous, the chastity of the woman or another's fortune are not sufficient to hold the marriage voidable.</a:t>
            </a:r>
            <a:endParaRPr lang="en-A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Lack of consent Bars</a:t>
            </a:r>
            <a:endParaRPr lang="en-AU" dirty="0"/>
          </a:p>
        </p:txBody>
      </p:sp>
      <p:sp>
        <p:nvSpPr>
          <p:cNvPr id="3" name="Content Placeholder 2"/>
          <p:cNvSpPr>
            <a:spLocks noGrp="1"/>
          </p:cNvSpPr>
          <p:nvPr>
            <p:ph idx="1"/>
          </p:nvPr>
        </p:nvSpPr>
        <p:spPr/>
        <p:txBody>
          <a:bodyPr/>
          <a:lstStyle/>
          <a:p>
            <a:pPr marL="514350" indent="-514350">
              <a:buAutoNum type="arabicPeriod"/>
            </a:pPr>
            <a:r>
              <a:rPr lang="en-AU" dirty="0" smtClean="0"/>
              <a:t>That the petitioner knowing that there were grounds for nullity conducted themselves in relation to the respondent to lead them to believe that the petitioner will not obtain a decree of nullity and it would be unjust for the respondent to grant the decree.</a:t>
            </a:r>
          </a:p>
          <a:p>
            <a:pPr marL="514350" indent="-514350">
              <a:buAutoNum type="arabicPeriod"/>
            </a:pPr>
            <a:r>
              <a:rPr lang="en-AU" dirty="0" smtClean="0"/>
              <a:t>The proceedings where not instituted within 3 years of the marriage.</a:t>
            </a:r>
          </a:p>
          <a:p>
            <a:pPr marL="514350" indent="-514350">
              <a:buAutoNum type="arabicPeriod"/>
            </a:pPr>
            <a:endParaRPr lang="en-AU"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Voidable: suffering from a mental disorder</a:t>
            </a:r>
            <a:endParaRPr lang="en-AU" dirty="0"/>
          </a:p>
        </p:txBody>
      </p:sp>
      <p:sp>
        <p:nvSpPr>
          <p:cNvPr id="3" name="Content Placeholder 2"/>
          <p:cNvSpPr>
            <a:spLocks noGrp="1"/>
          </p:cNvSpPr>
          <p:nvPr>
            <p:ph idx="1"/>
          </p:nvPr>
        </p:nvSpPr>
        <p:spPr/>
        <p:txBody>
          <a:bodyPr>
            <a:normAutofit fontScale="92500" lnSpcReduction="20000"/>
          </a:bodyPr>
          <a:lstStyle/>
          <a:p>
            <a:r>
              <a:rPr lang="en-AU" dirty="0" smtClean="0"/>
              <a:t>At the time of the marriage either party, though capable of giving a valid consent was suffering whether continuously or intermittently from a medical disorder within the meaning of the mental disorders act of such a kind or to such an extent as to be unfitted for marriage</a:t>
            </a:r>
          </a:p>
          <a:p>
            <a:pPr>
              <a:buNone/>
            </a:pPr>
            <a:r>
              <a:rPr lang="en-AU" dirty="0" smtClean="0"/>
              <a:t>Bars</a:t>
            </a:r>
          </a:p>
          <a:p>
            <a:pPr marL="514350" indent="-514350">
              <a:buAutoNum type="arabicPeriod"/>
            </a:pPr>
            <a:r>
              <a:rPr lang="en-AU" dirty="0" smtClean="0"/>
              <a:t>That the petitioner knowing that there were grounds for nullity conducted themselves in relation to the respondent to lead them to believe that the petitioner will not obtain a decree of nullity and it would be unjust for the respondent to grant the decree.</a:t>
            </a:r>
          </a:p>
          <a:p>
            <a:pPr marL="514350" indent="-514350">
              <a:buAutoNum type="arabicPeriod"/>
            </a:pPr>
            <a:r>
              <a:rPr lang="en-AU" dirty="0" smtClean="0"/>
              <a:t>The proceedings where not instituted within 3 years of the marriage.</a:t>
            </a:r>
          </a:p>
          <a:p>
            <a:pPr>
              <a:buNone/>
            </a:pPr>
            <a:endParaRPr lang="en-AU" dirty="0" smtClean="0"/>
          </a:p>
          <a:p>
            <a:endParaRPr lang="en-A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Nullity: Void or Voidable marriages</a:t>
            </a:r>
            <a:endParaRPr lang="en-AU" dirty="0"/>
          </a:p>
        </p:txBody>
      </p:sp>
      <p:sp>
        <p:nvSpPr>
          <p:cNvPr id="3" name="Content Placeholder 2"/>
          <p:cNvSpPr>
            <a:spLocks noGrp="1"/>
          </p:cNvSpPr>
          <p:nvPr>
            <p:ph idx="1"/>
          </p:nvPr>
        </p:nvSpPr>
        <p:spPr/>
        <p:txBody>
          <a:bodyPr>
            <a:normAutofit fontScale="85000" lnSpcReduction="10000"/>
          </a:bodyPr>
          <a:lstStyle/>
          <a:p>
            <a:r>
              <a:rPr lang="en-GB" dirty="0" smtClean="0"/>
              <a:t>Nullity of a marriage may be either on grounds of void or voidability.  A marriage may be made voidable under the MCA 2007 for marriages entered into after that date or under the MCA 1973 of England. A marriage may be made void under the MCA 1973, the marriage act of Zambia cap 50, s32 and 33  which applies to marriages celebrated after 1949 or for marriages commenced after 2007 under the MCA 2007 act of Zambia. </a:t>
            </a:r>
          </a:p>
          <a:p>
            <a:r>
              <a:rPr lang="en-GB" dirty="0" smtClean="0"/>
              <a:t>The latter connotes that the marriage never existed whilst the former does not deny the existence of the marriage but connotes that a factor exists on which the parties may nullify the marriage i.e. depending on a decree of the court to render it void.</a:t>
            </a:r>
            <a:endParaRPr lang="en-AU" dirty="0" smtClean="0"/>
          </a:p>
          <a:p>
            <a:pPr>
              <a:buNone/>
            </a:pPr>
            <a:endParaRPr lang="en-A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000" dirty="0" smtClean="0"/>
              <a:t>Voidable suffering from sexually transmitted disease/ respondent pregnant</a:t>
            </a:r>
            <a:endParaRPr lang="en-AU" sz="2000" dirty="0"/>
          </a:p>
        </p:txBody>
      </p:sp>
      <p:sp>
        <p:nvSpPr>
          <p:cNvPr id="3" name="Content Placeholder 2"/>
          <p:cNvSpPr>
            <a:spLocks noGrp="1"/>
          </p:cNvSpPr>
          <p:nvPr>
            <p:ph idx="1"/>
          </p:nvPr>
        </p:nvSpPr>
        <p:spPr/>
        <p:txBody>
          <a:bodyPr>
            <a:normAutofit fontScale="85000" lnSpcReduction="20000"/>
          </a:bodyPr>
          <a:lstStyle/>
          <a:p>
            <a:pPr marL="514350" indent="-514350">
              <a:buAutoNum type="arabicPeriod"/>
            </a:pPr>
            <a:r>
              <a:rPr lang="en-AU" dirty="0" smtClean="0"/>
              <a:t>At the time of the marriage the respondent was suffering from a sexually transmitted disease in a communicable form</a:t>
            </a:r>
          </a:p>
          <a:p>
            <a:pPr marL="514350" indent="-514350">
              <a:buAutoNum type="arabicPeriod"/>
            </a:pPr>
            <a:r>
              <a:rPr lang="en-AU" dirty="0" smtClean="0"/>
              <a:t>At the time of the marriage the respondent was pregnant by someone other than the petitioner.</a:t>
            </a:r>
          </a:p>
          <a:p>
            <a:pPr marL="514350" indent="-514350">
              <a:buNone/>
            </a:pPr>
            <a:endParaRPr lang="en-AU" dirty="0" smtClean="0"/>
          </a:p>
          <a:p>
            <a:pPr>
              <a:buNone/>
            </a:pPr>
            <a:r>
              <a:rPr lang="en-AU" b="1" dirty="0" smtClean="0"/>
              <a:t>Bars</a:t>
            </a:r>
          </a:p>
          <a:p>
            <a:pPr marL="514350" indent="-514350">
              <a:buAutoNum type="arabicPeriod"/>
            </a:pPr>
            <a:r>
              <a:rPr lang="en-AU" dirty="0" smtClean="0"/>
              <a:t>That the petitioner knowing that there were grounds for nullity conducted themselves in relation to the respondent to lead them to believe that the petitioner will not obtain a decree of nullity and it would be unjust for the respondent to grant the decree.</a:t>
            </a:r>
          </a:p>
          <a:p>
            <a:pPr marL="514350" indent="-514350">
              <a:buAutoNum type="arabicPeriod"/>
            </a:pPr>
            <a:r>
              <a:rPr lang="en-AU" dirty="0" smtClean="0"/>
              <a:t>The proceedings where not instituted within 3 years of the marriage.</a:t>
            </a:r>
          </a:p>
          <a:p>
            <a:endParaRPr lang="en-A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Bars to a decree: voidable </a:t>
            </a:r>
            <a:endParaRPr lang="en-AU" dirty="0"/>
          </a:p>
        </p:txBody>
      </p:sp>
      <p:sp>
        <p:nvSpPr>
          <p:cNvPr id="3" name="Content Placeholder 2"/>
          <p:cNvSpPr>
            <a:spLocks noGrp="1"/>
          </p:cNvSpPr>
          <p:nvPr>
            <p:ph idx="1"/>
          </p:nvPr>
        </p:nvSpPr>
        <p:spPr/>
        <p:txBody>
          <a:bodyPr>
            <a:normAutofit/>
          </a:bodyPr>
          <a:lstStyle/>
          <a:p>
            <a:r>
              <a:rPr lang="en-AU" dirty="0" smtClean="0"/>
              <a:t>Save for the ground on non consummation a decree of nullity will not be granted on the other grounds listed under s29 i.e. C-f where the petition is filed 3 years after the date of marriage</a:t>
            </a:r>
          </a:p>
          <a:p>
            <a:r>
              <a:rPr lang="en-AU" dirty="0" smtClean="0"/>
              <a:t>Where it is shown that the petitioner was not ignorant of the facts alleged under s29 e and f a petition for nullity will not be granted</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Effects of a decree of nullity</a:t>
            </a:r>
            <a:endParaRPr lang="en-AU" dirty="0"/>
          </a:p>
        </p:txBody>
      </p:sp>
      <p:sp>
        <p:nvSpPr>
          <p:cNvPr id="3" name="Content Placeholder 2"/>
          <p:cNvSpPr>
            <a:spLocks noGrp="1"/>
          </p:cNvSpPr>
          <p:nvPr>
            <p:ph idx="1"/>
          </p:nvPr>
        </p:nvSpPr>
        <p:spPr/>
        <p:txBody>
          <a:bodyPr>
            <a:normAutofit lnSpcReduction="10000"/>
          </a:bodyPr>
          <a:lstStyle/>
          <a:p>
            <a:pPr>
              <a:buNone/>
            </a:pPr>
            <a:r>
              <a:rPr lang="en-AU" dirty="0" smtClean="0"/>
              <a:t>Voidable marriages</a:t>
            </a:r>
          </a:p>
          <a:p>
            <a:r>
              <a:rPr lang="en-AU" dirty="0" smtClean="0"/>
              <a:t>S33(1) from the date of decree absolute the marriage will be considered as not subsisting and the parties will be free to marry other people.</a:t>
            </a:r>
          </a:p>
          <a:p>
            <a:r>
              <a:rPr lang="en-AU" dirty="0" smtClean="0"/>
              <a:t>Note that the previous law that stated that a decree of nullity had retrospective effect has been abolished as it caused confusion. </a:t>
            </a:r>
          </a:p>
          <a:p>
            <a:pPr>
              <a:buNone/>
            </a:pPr>
            <a:r>
              <a:rPr lang="en-AU" dirty="0" smtClean="0"/>
              <a:t>Void marriages:</a:t>
            </a:r>
          </a:p>
          <a:p>
            <a:pPr>
              <a:buNone/>
            </a:pPr>
            <a:r>
              <a:rPr lang="en-AU" dirty="0" smtClean="0"/>
              <a:t>The marriage never existed, parties are free to marry even prior to obtaining a decree </a:t>
            </a:r>
            <a:r>
              <a:rPr lang="en-AU" smtClean="0"/>
              <a:t>of nullity</a:t>
            </a:r>
            <a:endParaRPr lang="en-A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Difference between void and voidable marriages</a:t>
            </a:r>
            <a:endParaRPr lang="en-AU" dirty="0"/>
          </a:p>
        </p:txBody>
      </p:sp>
      <p:sp>
        <p:nvSpPr>
          <p:cNvPr id="3" name="Content Placeholder 2"/>
          <p:cNvSpPr>
            <a:spLocks noGrp="1"/>
          </p:cNvSpPr>
          <p:nvPr>
            <p:ph idx="1"/>
          </p:nvPr>
        </p:nvSpPr>
        <p:spPr/>
        <p:txBody>
          <a:bodyPr>
            <a:normAutofit fontScale="77500" lnSpcReduction="20000"/>
          </a:bodyPr>
          <a:lstStyle/>
          <a:p>
            <a:pPr>
              <a:buNone/>
            </a:pPr>
            <a:endParaRPr lang="en-AU" dirty="0" smtClean="0"/>
          </a:p>
          <a:p>
            <a:pPr>
              <a:buNone/>
            </a:pPr>
            <a:r>
              <a:rPr lang="en-GB" dirty="0" smtClean="0"/>
              <a:t>The main distinction thus falls in the reality that the court will regard a voidable marriage as existing but one that is void as never having existed that is there was no marriage from scratch.</a:t>
            </a:r>
            <a:endParaRPr lang="en-AU" dirty="0" smtClean="0"/>
          </a:p>
          <a:p>
            <a:pPr>
              <a:buNone/>
            </a:pPr>
            <a:endParaRPr lang="en-AU" dirty="0" smtClean="0"/>
          </a:p>
          <a:p>
            <a:r>
              <a:rPr lang="en-GB" dirty="0" smtClean="0"/>
              <a:t>Lord Greene in the case of </a:t>
            </a:r>
            <a:r>
              <a:rPr lang="en-GB" b="1" dirty="0" smtClean="0"/>
              <a:t>De </a:t>
            </a:r>
            <a:r>
              <a:rPr lang="en-GB" b="1" dirty="0" err="1" smtClean="0"/>
              <a:t>Reneville</a:t>
            </a:r>
            <a:r>
              <a:rPr lang="en-GB" b="1" dirty="0" smtClean="0"/>
              <a:t> v De </a:t>
            </a:r>
            <a:r>
              <a:rPr lang="en-GB" b="1" dirty="0" err="1" smtClean="0"/>
              <a:t>Reneville</a:t>
            </a:r>
            <a:r>
              <a:rPr lang="en-GB" b="1" dirty="0" smtClean="0"/>
              <a:t> </a:t>
            </a:r>
            <a:r>
              <a:rPr lang="en-GB" dirty="0" smtClean="0"/>
              <a:t>distinguishes between a void and voidable marriage, he states:</a:t>
            </a:r>
            <a:endParaRPr lang="en-AU" dirty="0" smtClean="0"/>
          </a:p>
          <a:p>
            <a:r>
              <a:rPr lang="en-GB" dirty="0" smtClean="0"/>
              <a:t>‘A void marriage is one that will be regarded by every court in any case in which the existence of the marriage is in issue as never having taken place and can be so treated by both parties to it without the necessity of any decree annulling it, a voidable marriage is one that will be regarded by every court as a valid and subsisting marriage until a decree annulling it has been pronounced by a court of competent jurisdiction’.</a:t>
            </a:r>
            <a:endParaRPr lang="en-AU"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696200" cy="588680"/>
          </a:xfrm>
        </p:spPr>
        <p:txBody>
          <a:bodyPr>
            <a:normAutofit fontScale="90000"/>
          </a:bodyPr>
          <a:lstStyle/>
          <a:p>
            <a:r>
              <a:rPr lang="en-AU" sz="2400" dirty="0" smtClean="0"/>
              <a:t>Importance of the distinction between void and voidable marriages</a:t>
            </a:r>
            <a:endParaRPr lang="en-AU" sz="2400" dirty="0"/>
          </a:p>
        </p:txBody>
      </p:sp>
      <p:sp>
        <p:nvSpPr>
          <p:cNvPr id="3" name="Content Placeholder 2"/>
          <p:cNvSpPr>
            <a:spLocks noGrp="1"/>
          </p:cNvSpPr>
          <p:nvPr>
            <p:ph idx="1"/>
          </p:nvPr>
        </p:nvSpPr>
        <p:spPr>
          <a:xfrm>
            <a:off x="179512" y="620688"/>
            <a:ext cx="7920880" cy="6237312"/>
          </a:xfrm>
        </p:spPr>
        <p:txBody>
          <a:bodyPr>
            <a:normAutofit fontScale="62500" lnSpcReduction="20000"/>
          </a:bodyPr>
          <a:lstStyle/>
          <a:p>
            <a:r>
              <a:rPr lang="en-GB" b="1" dirty="0" smtClean="0"/>
              <a:t>This distinction is important because:</a:t>
            </a:r>
            <a:endParaRPr lang="en-AU" dirty="0" smtClean="0"/>
          </a:p>
          <a:p>
            <a:pPr>
              <a:buNone/>
            </a:pPr>
            <a:endParaRPr lang="en-AU" dirty="0" smtClean="0"/>
          </a:p>
          <a:p>
            <a:pPr marL="514350" lvl="0" indent="-514350">
              <a:buAutoNum type="arabicPeriod"/>
            </a:pPr>
            <a:r>
              <a:rPr lang="en-GB" dirty="0" smtClean="0"/>
              <a:t>In the case of a </a:t>
            </a:r>
            <a:r>
              <a:rPr lang="en-GB" b="1" dirty="0" smtClean="0"/>
              <a:t>void marriage a decree of nullity is merely declaratory</a:t>
            </a:r>
            <a:r>
              <a:rPr lang="en-GB" dirty="0" smtClean="0"/>
              <a:t> and necessary for the purpose of dispelling doubts or enabling the court to exercise its power to grant ancillary relief </a:t>
            </a:r>
            <a:r>
              <a:rPr lang="en-GB" b="1" dirty="0" smtClean="0"/>
              <a:t>see s27(2) </a:t>
            </a:r>
            <a:r>
              <a:rPr lang="en-GB" dirty="0" smtClean="0"/>
              <a:t>nothing in the provisions is to be taken to validate any marriage where a decree of nullity has not been obtained, which by law is considered void. In the case of </a:t>
            </a:r>
            <a:r>
              <a:rPr lang="en-GB" b="1" dirty="0" smtClean="0"/>
              <a:t>a voidable marriage s16 of the 1973 act provides that a nullity decree operates as to annul the marriage only as respects any time after the decree has been made absolute</a:t>
            </a:r>
            <a:r>
              <a:rPr lang="en-GB" dirty="0" smtClean="0"/>
              <a:t>, thus the marriage is treated to exist until the decree is made absolute</a:t>
            </a:r>
            <a:endParaRPr lang="en-AU" dirty="0" smtClean="0"/>
          </a:p>
          <a:p>
            <a:pPr marL="514350" lvl="0" indent="-514350">
              <a:buAutoNum type="arabicPeriod"/>
            </a:pPr>
            <a:r>
              <a:rPr lang="en-GB" dirty="0" smtClean="0"/>
              <a:t>Where a marriage is considered void no questions as to voidability arise see:</a:t>
            </a:r>
            <a:endParaRPr lang="en-AU" dirty="0" smtClean="0"/>
          </a:p>
          <a:p>
            <a:pPr>
              <a:buNone/>
            </a:pPr>
            <a:r>
              <a:rPr lang="en-GB" b="1" dirty="0" smtClean="0"/>
              <a:t> </a:t>
            </a:r>
            <a:endParaRPr lang="en-AU" dirty="0" smtClean="0"/>
          </a:p>
          <a:p>
            <a:r>
              <a:rPr lang="en-GB" b="1" dirty="0" smtClean="0"/>
              <a:t>HAFIZ AYYUB DURGA v NAJMUNNISSA ISMAIL (1992) S.J. (H.C.) </a:t>
            </a:r>
            <a:endParaRPr lang="en-AU" dirty="0" smtClean="0"/>
          </a:p>
          <a:p>
            <a:endParaRPr lang="en-AU" dirty="0" smtClean="0"/>
          </a:p>
          <a:p>
            <a:pPr>
              <a:buNone/>
            </a:pPr>
            <a:r>
              <a:rPr lang="en-GB" dirty="0" smtClean="0"/>
              <a:t>The case establishes that where the particulars of the claim fall under grounds making a marriage void </a:t>
            </a:r>
            <a:r>
              <a:rPr lang="en-GB" dirty="0" err="1" smtClean="0"/>
              <a:t>abinitio</a:t>
            </a:r>
            <a:r>
              <a:rPr lang="en-GB" dirty="0" smtClean="0"/>
              <a:t> as in this case being that the parties where within the prohibited degrees of kindred there is no need to consider any grounds making the marriage voidable as the marriage never existed. In this case the parties having identified that they fell within the prohibited degrees of kindred tried to annul their marriage on grounds of non consummation stating that the reasons for not consummating was that they discovered that they were blood cousins subsequent to the marriage. Having proved that they were blood cousins the court held that the marriage was null and void </a:t>
            </a:r>
            <a:r>
              <a:rPr lang="en-GB" dirty="0" err="1" smtClean="0"/>
              <a:t>ab</a:t>
            </a:r>
            <a:r>
              <a:rPr lang="en-GB" dirty="0" smtClean="0"/>
              <a:t> initio.</a:t>
            </a:r>
            <a:endParaRPr lang="en-AU" dirty="0" smtClean="0"/>
          </a:p>
          <a:p>
            <a:endParaRPr lang="en-AU" dirty="0" smtClean="0"/>
          </a:p>
          <a:p>
            <a:endParaRPr lang="en-A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Distinguishing between void and voidable marriage</a:t>
            </a:r>
            <a:endParaRPr lang="en-AU" dirty="0"/>
          </a:p>
        </p:txBody>
      </p:sp>
      <p:sp>
        <p:nvSpPr>
          <p:cNvPr id="3" name="Content Placeholder 2"/>
          <p:cNvSpPr>
            <a:spLocks noGrp="1"/>
          </p:cNvSpPr>
          <p:nvPr>
            <p:ph idx="1"/>
          </p:nvPr>
        </p:nvSpPr>
        <p:spPr/>
        <p:txBody>
          <a:bodyPr>
            <a:normAutofit fontScale="77500" lnSpcReduction="20000"/>
          </a:bodyPr>
          <a:lstStyle/>
          <a:p>
            <a:pPr>
              <a:buNone/>
            </a:pPr>
            <a:endParaRPr lang="en-AU" dirty="0" smtClean="0"/>
          </a:p>
          <a:p>
            <a:pPr>
              <a:buNone/>
            </a:pPr>
            <a:r>
              <a:rPr lang="en-AU" dirty="0" smtClean="0"/>
              <a:t>Void</a:t>
            </a:r>
          </a:p>
          <a:p>
            <a:pPr>
              <a:buNone/>
            </a:pPr>
            <a:endParaRPr lang="en-AU" dirty="0" smtClean="0"/>
          </a:p>
          <a:p>
            <a:pPr marL="514350" indent="-514350">
              <a:buAutoNum type="arabicPeriod"/>
            </a:pPr>
            <a:r>
              <a:rPr lang="en-AU" dirty="0" smtClean="0"/>
              <a:t>Never existed</a:t>
            </a:r>
          </a:p>
          <a:p>
            <a:pPr marL="514350" indent="-514350">
              <a:buAutoNum type="arabicPeriod"/>
            </a:pPr>
            <a:r>
              <a:rPr lang="en-AU" dirty="0" smtClean="0"/>
              <a:t>Unnecessary (but possible) to obtain a decree of nullity </a:t>
            </a:r>
          </a:p>
          <a:p>
            <a:pPr marL="514350" indent="-514350">
              <a:buAutoNum type="arabicPeriod"/>
            </a:pPr>
            <a:r>
              <a:rPr lang="en-AU" dirty="0" smtClean="0"/>
              <a:t>No bars</a:t>
            </a:r>
          </a:p>
          <a:p>
            <a:pPr marL="514350" indent="-514350">
              <a:buAutoNum type="arabicPeriod"/>
            </a:pPr>
            <a:r>
              <a:rPr lang="en-AU" dirty="0" smtClean="0"/>
              <a:t>Can be pronounced void even after the death of the parties</a:t>
            </a:r>
          </a:p>
          <a:p>
            <a:pPr marL="514350" indent="-514350">
              <a:buNone/>
            </a:pPr>
            <a:endParaRPr lang="en-AU" dirty="0" smtClean="0"/>
          </a:p>
          <a:p>
            <a:pPr marL="514350" indent="-514350">
              <a:buNone/>
            </a:pPr>
            <a:endParaRPr lang="en-AU" dirty="0" smtClean="0"/>
          </a:p>
          <a:p>
            <a:pPr marL="514350" indent="-514350">
              <a:buNone/>
            </a:pPr>
            <a:r>
              <a:rPr lang="en-AU" dirty="0" smtClean="0"/>
              <a:t>Voidable</a:t>
            </a:r>
          </a:p>
          <a:p>
            <a:pPr marL="514350" indent="-514350">
              <a:buAutoNum type="arabicPeriod"/>
            </a:pPr>
            <a:r>
              <a:rPr lang="en-AU" dirty="0" smtClean="0"/>
              <a:t>Valid until annulled by the court see s33(1) of the MCA</a:t>
            </a:r>
          </a:p>
          <a:p>
            <a:pPr marL="514350" indent="-514350">
              <a:buAutoNum type="arabicPeriod"/>
            </a:pPr>
            <a:r>
              <a:rPr lang="en-AU" dirty="0" smtClean="0"/>
              <a:t>Necessary to obtain a degree of nullity</a:t>
            </a:r>
          </a:p>
          <a:p>
            <a:pPr marL="514350" indent="-514350">
              <a:buAutoNum type="arabicPeriod"/>
            </a:pPr>
            <a:r>
              <a:rPr lang="en-AU" dirty="0" smtClean="0"/>
              <a:t>Decree of nullity may be barred</a:t>
            </a:r>
          </a:p>
          <a:p>
            <a:pPr marL="514350" indent="-514350">
              <a:buAutoNum type="arabicPeriod"/>
            </a:pPr>
            <a:r>
              <a:rPr lang="en-AU" dirty="0" smtClean="0"/>
              <a:t>Must be annulled during the lifetime of the parties</a:t>
            </a:r>
          </a:p>
          <a:p>
            <a:endParaRPr lang="en-A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Void Marriages</a:t>
            </a:r>
            <a:endParaRPr lang="en-AU" dirty="0"/>
          </a:p>
        </p:txBody>
      </p:sp>
      <p:sp>
        <p:nvSpPr>
          <p:cNvPr id="3" name="Content Placeholder 2"/>
          <p:cNvSpPr>
            <a:spLocks noGrp="1"/>
          </p:cNvSpPr>
          <p:nvPr>
            <p:ph idx="1"/>
          </p:nvPr>
        </p:nvSpPr>
        <p:spPr/>
        <p:txBody>
          <a:bodyPr>
            <a:normAutofit fontScale="85000" lnSpcReduction="10000"/>
          </a:bodyPr>
          <a:lstStyle/>
          <a:p>
            <a:r>
              <a:rPr lang="en-AU" dirty="0" smtClean="0"/>
              <a:t>Under the MCA2007, the following are grounds on which a marriage will be void</a:t>
            </a:r>
          </a:p>
          <a:p>
            <a:pPr marL="514350" indent="-514350">
              <a:buAutoNum type="arabicPeriod"/>
            </a:pPr>
            <a:r>
              <a:rPr lang="en-AU" b="1" dirty="0" smtClean="0"/>
              <a:t>Marriage is not valid under the MA </a:t>
            </a:r>
            <a:r>
              <a:rPr lang="en-AU" dirty="0" smtClean="0"/>
              <a:t>due to the fact that (a) parties are within the </a:t>
            </a:r>
            <a:r>
              <a:rPr lang="en-AU" b="1" dirty="0" smtClean="0"/>
              <a:t>prohibited degrees of consanguinity or affinity </a:t>
            </a:r>
            <a:r>
              <a:rPr lang="en-AU" dirty="0" smtClean="0"/>
              <a:t>(b) Either </a:t>
            </a:r>
            <a:r>
              <a:rPr lang="en-AU" b="1" dirty="0" smtClean="0"/>
              <a:t>parties is under 16 </a:t>
            </a:r>
            <a:r>
              <a:rPr lang="en-AU" dirty="0" smtClean="0"/>
              <a:t>(unless there is consent from the judge in accordance with s32) (c) </a:t>
            </a:r>
            <a:r>
              <a:rPr lang="en-AU" b="1" dirty="0" smtClean="0"/>
              <a:t>Marriage is not solemnised in accordance with s32(2) </a:t>
            </a:r>
            <a:r>
              <a:rPr lang="en-AU" dirty="0" smtClean="0"/>
              <a:t>(person officiating the marriage is not licensed, place is not licensed, parties marry under false names or there is no registrar’s certificate or special license)</a:t>
            </a:r>
          </a:p>
          <a:p>
            <a:pPr marL="514350" indent="-514350">
              <a:buAutoNum type="arabicPeriod"/>
            </a:pPr>
            <a:r>
              <a:rPr lang="en-AU" dirty="0" smtClean="0"/>
              <a:t>Either person is lawfully married to some other person at the time of the marriage (be it customary or statutory) see also s32 (1) of the MA</a:t>
            </a:r>
          </a:p>
          <a:p>
            <a:pPr marL="514350" indent="-514350">
              <a:buAutoNum type="arabicPeriod"/>
            </a:pPr>
            <a:r>
              <a:rPr lang="en-AU" dirty="0" smtClean="0"/>
              <a:t>Parties are of the same sex</a:t>
            </a:r>
          </a:p>
          <a:p>
            <a:pPr marL="514350" indent="-514350">
              <a:buAutoNum type="arabicPeriod"/>
            </a:pPr>
            <a:endParaRPr lang="en-A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892480" cy="980728"/>
          </a:xfrm>
        </p:spPr>
        <p:txBody>
          <a:bodyPr>
            <a:normAutofit/>
          </a:bodyPr>
          <a:lstStyle/>
          <a:p>
            <a:r>
              <a:rPr lang="en-AU" sz="1800" dirty="0" smtClean="0"/>
              <a:t>Grounds on which a marriage is deemed void: prohibited degrees of kindred</a:t>
            </a:r>
            <a:endParaRPr lang="en-AU" sz="1800" dirty="0"/>
          </a:p>
        </p:txBody>
      </p:sp>
      <p:sp>
        <p:nvSpPr>
          <p:cNvPr id="3" name="Content Placeholder 2"/>
          <p:cNvSpPr>
            <a:spLocks noGrp="1"/>
          </p:cNvSpPr>
          <p:nvPr>
            <p:ph idx="1"/>
          </p:nvPr>
        </p:nvSpPr>
        <p:spPr>
          <a:xfrm>
            <a:off x="0" y="1412776"/>
            <a:ext cx="8748464" cy="5042960"/>
          </a:xfrm>
        </p:spPr>
        <p:txBody>
          <a:bodyPr>
            <a:normAutofit/>
          </a:bodyPr>
          <a:lstStyle/>
          <a:p>
            <a:r>
              <a:rPr lang="en-AU" dirty="0" smtClean="0"/>
              <a:t>Prohibited degrees of consanguinity and affinity:</a:t>
            </a:r>
          </a:p>
          <a:p>
            <a:pPr>
              <a:buNone/>
            </a:pPr>
            <a:r>
              <a:rPr lang="en-AU" dirty="0" smtClean="0"/>
              <a:t>Consanguinity relates to blood relations whilst affinity relates to relations created by marriage.</a:t>
            </a:r>
          </a:p>
          <a:p>
            <a:pPr marL="514350" indent="-514350">
              <a:buNone/>
            </a:pPr>
            <a:r>
              <a:rPr lang="en-AU" dirty="0" smtClean="0"/>
              <a:t>Cases:</a:t>
            </a:r>
          </a:p>
          <a:p>
            <a:pPr marL="514350" indent="-514350">
              <a:buNone/>
            </a:pPr>
            <a:r>
              <a:rPr lang="en-GB" b="1" dirty="0" smtClean="0"/>
              <a:t>HAFIZ AYYUB DURGA v NAJMUNNISSA ISMAIL (1992) S.J. (H.C.)</a:t>
            </a:r>
            <a:r>
              <a:rPr lang="en-GB" dirty="0" smtClean="0"/>
              <a:t>: the court held that a marriage between two blood cousins is void and there was therefore no need to obtain a decree of nullity on grounds of failure to consummate. </a:t>
            </a:r>
            <a:endParaRPr lang="en-AU" dirty="0" smtClean="0"/>
          </a:p>
          <a:p>
            <a:pPr marL="514350" indent="-514350">
              <a:buNone/>
            </a:pPr>
            <a:endParaRPr lang="en-AU"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Prohibited degrees of kindred</a:t>
            </a:r>
            <a:endParaRPr lang="en-AU" dirty="0"/>
          </a:p>
        </p:txBody>
      </p:sp>
      <p:sp>
        <p:nvSpPr>
          <p:cNvPr id="3" name="Content Placeholder 2"/>
          <p:cNvSpPr>
            <a:spLocks noGrp="1"/>
          </p:cNvSpPr>
          <p:nvPr>
            <p:ph idx="1"/>
          </p:nvPr>
        </p:nvSpPr>
        <p:spPr/>
        <p:txBody>
          <a:bodyPr>
            <a:normAutofit lnSpcReduction="10000"/>
          </a:bodyPr>
          <a:lstStyle/>
          <a:p>
            <a:r>
              <a:rPr lang="en-AU" dirty="0" smtClean="0"/>
              <a:t>Why would the law prohibit these categories of relations?</a:t>
            </a:r>
          </a:p>
          <a:p>
            <a:pPr marL="514350" indent="-514350">
              <a:buAutoNum type="arabicPeriod"/>
            </a:pPr>
            <a:r>
              <a:rPr lang="en-AU" dirty="0" smtClean="0"/>
              <a:t>Prevention of inherited genetic disorders</a:t>
            </a:r>
          </a:p>
          <a:p>
            <a:pPr marL="514350" indent="-514350">
              <a:buAutoNum type="arabicPeriod"/>
            </a:pPr>
            <a:r>
              <a:rPr lang="en-AU" dirty="0" smtClean="0"/>
              <a:t>Prevention of exploitation of children by relatives</a:t>
            </a:r>
          </a:p>
          <a:p>
            <a:pPr marL="514350" indent="-514350">
              <a:buNone/>
            </a:pPr>
            <a:r>
              <a:rPr lang="en-AU" dirty="0" smtClean="0"/>
              <a:t>Consider the two categories listed in the act. Why is it prohibited for a man to marry a woman who has been his wife’s grand-mother? Why is it prohibited for a man to marry a woman who has been his step daughter whom he has never raised and was an adult at the time of the marriage?</a:t>
            </a:r>
          </a:p>
          <a:p>
            <a:endParaRPr lang="en-A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2397</TotalTime>
  <Words>4076</Words>
  <Application>Microsoft Office PowerPoint</Application>
  <PresentationFormat>On-screen Show (4:3)</PresentationFormat>
  <Paragraphs>158</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Opulent</vt:lpstr>
      <vt:lpstr>Nullity</vt:lpstr>
      <vt:lpstr>INTRODUCTIOn</vt:lpstr>
      <vt:lpstr>Nullity: Void or Voidable marriages</vt:lpstr>
      <vt:lpstr>Difference between void and voidable marriages</vt:lpstr>
      <vt:lpstr>Importance of the distinction between void and voidable marriages</vt:lpstr>
      <vt:lpstr>Distinguishing between void and voidable marriage</vt:lpstr>
      <vt:lpstr>Void Marriages</vt:lpstr>
      <vt:lpstr>Grounds on which a marriage is deemed void: prohibited degrees of kindred</vt:lpstr>
      <vt:lpstr>Prohibited degrees of kindred</vt:lpstr>
      <vt:lpstr>Void Marriages: party below 16</vt:lpstr>
      <vt:lpstr>Void marriage: either party is already married</vt:lpstr>
      <vt:lpstr>Void marriage: parties of the same sex</vt:lpstr>
      <vt:lpstr>Void marriages: effects of the decree</vt:lpstr>
      <vt:lpstr>Voidable marriges</vt:lpstr>
      <vt:lpstr>Voidable: non consumation</vt:lpstr>
      <vt:lpstr>Defining consummation</vt:lpstr>
      <vt:lpstr>Defining consummation: cases</vt:lpstr>
      <vt:lpstr>Defining consummation cases</vt:lpstr>
      <vt:lpstr>Corbett v Corbett</vt:lpstr>
      <vt:lpstr>29(a) the marriage has not been consummated due to the incapacity of either parties  </vt:lpstr>
      <vt:lpstr>Failure to consummate due to an incapacity</vt:lpstr>
      <vt:lpstr>The nature of the incpacity</vt:lpstr>
      <vt:lpstr>Wilful refusal to consumate the marriage</vt:lpstr>
      <vt:lpstr>Wilful refusal cases</vt:lpstr>
      <vt:lpstr>Wilful refusal</vt:lpstr>
      <vt:lpstr>Voidable: lack of consent</vt:lpstr>
      <vt:lpstr>Lack of consent: mistake</vt:lpstr>
      <vt:lpstr>Lack of consent Bars</vt:lpstr>
      <vt:lpstr>Voidable: suffering from a mental disorder</vt:lpstr>
      <vt:lpstr>Voidable suffering from sexually transmitted disease/ respondent pregnant</vt:lpstr>
      <vt:lpstr>Bars to a decree: voidable </vt:lpstr>
      <vt:lpstr>Effects of a decree of nullity</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Nullity</dc:title>
  <dc:creator>mwelwa</dc:creator>
  <cp:lastModifiedBy>mwelwa</cp:lastModifiedBy>
  <cp:revision>72</cp:revision>
  <dcterms:created xsi:type="dcterms:W3CDTF">2012-07-27T10:34:29Z</dcterms:created>
  <dcterms:modified xsi:type="dcterms:W3CDTF">2013-02-18T15:34:07Z</dcterms:modified>
</cp:coreProperties>
</file>