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775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4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33854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89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1284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02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9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58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5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25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4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9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0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5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5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9D816-B198-4F90-9F36-9C950008BC7E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51AFDD-E1FC-4539-B091-AC99C13AB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49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LECTURE ONE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33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cases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ROSEMARY CHIBWE v AUSTIN CHIBWE</a:t>
            </a:r>
          </a:p>
          <a:p>
            <a:r>
              <a:rPr lang="en-GB" b="1" dirty="0" smtClean="0"/>
              <a:t>JENALA NAMBEYE v CHILESHE CHIRWA (1979) Z.R. 117 (H.C.)</a:t>
            </a:r>
          </a:p>
          <a:p>
            <a:r>
              <a:rPr lang="en-AU" b="1" dirty="0" smtClean="0"/>
              <a:t>Ann P. </a:t>
            </a:r>
            <a:r>
              <a:rPr lang="en-AU" b="1" dirty="0" err="1" smtClean="0"/>
              <a:t>Nkhoma</a:t>
            </a:r>
            <a:r>
              <a:rPr lang="en-AU" b="1" dirty="0" smtClean="0"/>
              <a:t> v Smart </a:t>
            </a:r>
            <a:r>
              <a:rPr lang="en-AU" b="1" dirty="0" err="1" smtClean="0"/>
              <a:t>Nkhoma</a:t>
            </a:r>
            <a:r>
              <a:rPr lang="en-AU" b="1" dirty="0" smtClean="0"/>
              <a:t> ZR 2003 p see also </a:t>
            </a:r>
            <a:r>
              <a:rPr lang="en-AU" b="1" dirty="0" err="1" smtClean="0"/>
              <a:t>Munalo</a:t>
            </a:r>
            <a:r>
              <a:rPr lang="en-AU" b="1" dirty="0" smtClean="0"/>
              <a:t> v </a:t>
            </a:r>
            <a:r>
              <a:rPr lang="en-AU" b="1" dirty="0" err="1" smtClean="0"/>
              <a:t>Vengesai</a:t>
            </a:r>
            <a:r>
              <a:rPr lang="en-AU" b="1" dirty="0" smtClean="0"/>
              <a:t> (1974) Z.R. 91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8565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the term family under international law</a:t>
            </a:r>
          </a:p>
          <a:p>
            <a:r>
              <a:rPr lang="en-US" dirty="0" smtClean="0"/>
              <a:t>Define the term family under Zambian law (Sources of Law, common law, customary law and statutory law, principles of equity)</a:t>
            </a:r>
          </a:p>
          <a:p>
            <a:r>
              <a:rPr lang="en-US" dirty="0" smtClean="0"/>
              <a:t>Outline with whom is family law concerned with in Zambia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8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DEFINING FAMILY UNDER INTERNATIONAL LAW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UDHR ART 16 see also ART 23 ICCPR also ART 10 of ICESCR</a:t>
            </a:r>
          </a:p>
          <a:p>
            <a:pPr marL="0" indent="0">
              <a:buNone/>
            </a:pPr>
            <a:r>
              <a:rPr lang="en-US" dirty="0" smtClean="0"/>
              <a:t>The family is the natural and fundamental group unit of society and is entitled to protection by society and the State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See also regionally ACHPR art 18</a:t>
            </a:r>
          </a:p>
          <a:p>
            <a:pPr marL="0" indent="0">
              <a:buNone/>
            </a:pPr>
            <a:r>
              <a:rPr lang="en-US" dirty="0" smtClean="0"/>
              <a:t> The family shall be the natural unit and basis of society. It shall be protected by the State which shall take care of its physical health and moral.</a:t>
            </a:r>
          </a:p>
        </p:txBody>
      </p:sp>
    </p:spTree>
    <p:extLst>
      <p:ext uri="{BB962C8B-B14F-4D97-AF65-F5344CB8AC3E}">
        <p14:creationId xmlns:p14="http://schemas.microsoft.com/office/powerpoint/2010/main" val="1832919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 DEFINING FAMILY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There is no precise definition of family under International Law.  A duty is imposed on Member States to protect the family unit by: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Putting mechanisms in place to protect the family unit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Afford protection to all without discrimination and on the basis of equality.</a:t>
            </a:r>
          </a:p>
          <a:p>
            <a:r>
              <a:rPr lang="en-US" dirty="0" smtClean="0"/>
              <a:t>Member states however are given a margin of appreciation as far as defining the scope of the term ‘family.’</a:t>
            </a:r>
          </a:p>
          <a:p>
            <a:r>
              <a:rPr lang="en-US" dirty="0" smtClean="0"/>
              <a:t>A simple definition is a family is a basic unit of society. Question is what members is this unit comprised of, in short with whom is family law concerned with in Zambia?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92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Adult relationships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us look at the types of adult relationships in the world, then consider which of these are afforded protection under the law:</a:t>
            </a:r>
          </a:p>
          <a:p>
            <a:r>
              <a:rPr lang="en-US" dirty="0" smtClean="0"/>
              <a:t>Man and man, woman and man, transsexuals?</a:t>
            </a:r>
          </a:p>
          <a:p>
            <a:r>
              <a:rPr lang="en-US" dirty="0" smtClean="0"/>
              <a:t>Cohabitees</a:t>
            </a:r>
          </a:p>
          <a:p>
            <a:r>
              <a:rPr lang="en-US" dirty="0" smtClean="0"/>
              <a:t>Who can get married?</a:t>
            </a:r>
          </a:p>
          <a:p>
            <a:r>
              <a:rPr lang="en-US" dirty="0" smtClean="0"/>
              <a:t>Presumption of marriage? </a:t>
            </a:r>
            <a:r>
              <a:rPr lang="en-US" dirty="0" err="1" smtClean="0"/>
              <a:t>Mafemba</a:t>
            </a:r>
            <a:r>
              <a:rPr lang="en-US" dirty="0" smtClean="0"/>
              <a:t> v </a:t>
            </a:r>
            <a:r>
              <a:rPr lang="en-US" dirty="0" err="1" smtClean="0"/>
              <a:t>Sitali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59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Difference between provisions governing married that those falling short of a marriage may not fall under: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Formalities (for marriage v cohabitees)</a:t>
            </a:r>
          </a:p>
          <a:p>
            <a:pPr marL="514350" indent="-514350">
              <a:buAutoNum type="arabicPeriod"/>
            </a:pPr>
            <a:r>
              <a:rPr lang="en-US" dirty="0" smtClean="0"/>
              <a:t>Duties and obligations (whilst married v cohabitees): maintenance, ownership of property</a:t>
            </a:r>
          </a:p>
          <a:p>
            <a:pPr marL="514350" indent="-514350">
              <a:buAutoNum type="arabicPeriod"/>
            </a:pPr>
            <a:r>
              <a:rPr lang="en-US" dirty="0" smtClean="0"/>
              <a:t>Formalities for dissolution</a:t>
            </a:r>
          </a:p>
          <a:p>
            <a:pPr marL="514350" indent="-514350">
              <a:buAutoNum type="arabicPeriod"/>
            </a:pPr>
            <a:r>
              <a:rPr lang="en-US" dirty="0" smtClean="0"/>
              <a:t>Property and financial distribution after dissolution: Bernard v Josephs, </a:t>
            </a:r>
            <a:r>
              <a:rPr lang="en-US" dirty="0" err="1" smtClean="0"/>
              <a:t>Mossop</a:t>
            </a:r>
            <a:r>
              <a:rPr lang="en-US" dirty="0" smtClean="0"/>
              <a:t> v </a:t>
            </a:r>
            <a:r>
              <a:rPr lang="en-US" dirty="0" err="1" smtClean="0"/>
              <a:t>Mossop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Property and financial distribution after death? Charity </a:t>
            </a:r>
            <a:r>
              <a:rPr lang="en-US" dirty="0" err="1" smtClean="0"/>
              <a:t>Oparaocha</a:t>
            </a:r>
            <a:r>
              <a:rPr lang="en-US" dirty="0" smtClean="0"/>
              <a:t>, s5 Cap 59, s20 CAP 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120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PARENTS AND CHILDREN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61318" cy="4349707"/>
          </a:xfrm>
        </p:spPr>
        <p:txBody>
          <a:bodyPr/>
          <a:lstStyle/>
          <a:p>
            <a:r>
              <a:rPr lang="en-US" dirty="0" smtClean="0"/>
              <a:t>Does legal parentage begin with marriage?</a:t>
            </a:r>
          </a:p>
          <a:p>
            <a:r>
              <a:rPr lang="en-US" dirty="0" smtClean="0"/>
              <a:t>EDITH ZEWELANI NAWAKWI (FEMALE) v THE ATTORNEY-GENERAL (1990 - 1992) Z.R. 112 (H.C.)</a:t>
            </a:r>
          </a:p>
          <a:p>
            <a:pPr marL="0" indent="0">
              <a:buNone/>
            </a:pPr>
            <a:r>
              <a:rPr lang="en-US" dirty="0" smtClean="0"/>
              <a:t>“a single-parent family headed by a male or female is a recognized family unit in the Zambian society”</a:t>
            </a:r>
          </a:p>
          <a:p>
            <a:pPr marL="0" indent="0">
              <a:buNone/>
            </a:pPr>
            <a:r>
              <a:rPr lang="en-US" dirty="0" smtClean="0"/>
              <a:t>Natural Mother (surrogacy?)</a:t>
            </a:r>
          </a:p>
          <a:p>
            <a:pPr marL="0" indent="0">
              <a:buNone/>
            </a:pPr>
            <a:r>
              <a:rPr lang="en-US" dirty="0" smtClean="0"/>
              <a:t>Natural Father- Births Register, Affiliation and Maintenance, Death</a:t>
            </a:r>
          </a:p>
          <a:p>
            <a:pPr marL="0" indent="0">
              <a:buNone/>
            </a:pPr>
            <a:r>
              <a:rPr lang="en-US" dirty="0" smtClean="0"/>
              <a:t>Adopted Children: s14 of the Adoption act</a:t>
            </a:r>
          </a:p>
        </p:txBody>
      </p:sp>
    </p:spTree>
    <p:extLst>
      <p:ext uri="{BB962C8B-B14F-4D97-AF65-F5344CB8AC3E}">
        <p14:creationId xmlns:p14="http://schemas.microsoft.com/office/powerpoint/2010/main" val="934107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relatives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Customary Law: marriage formation, guardianship</a:t>
            </a:r>
          </a:p>
          <a:p>
            <a:r>
              <a:rPr lang="en-US" dirty="0" smtClean="0"/>
              <a:t>Near relatives: s6(1) d CAP 59 in the absence of spouse, children and dependents</a:t>
            </a:r>
          </a:p>
          <a:p>
            <a:r>
              <a:rPr lang="en-US" dirty="0"/>
              <a:t>See MWANANSHIKU AND OTHERS v KEMP AND MWANANSHIKU (1990 - 1992) Z.R. 42 (S.C.)</a:t>
            </a:r>
          </a:p>
          <a:p>
            <a:r>
              <a:rPr lang="en-US" dirty="0" smtClean="0"/>
              <a:t>See also prohibited degrees of affinity, incest laws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/>
              <a:t>HAFIZ AYYUB DURGA v NAJMUNNISSA ISMAIL (1992) S.J. (H.C.)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818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Courts administering family law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b="1" dirty="0" smtClean="0"/>
              <a:t>Local courts</a:t>
            </a:r>
            <a:r>
              <a:rPr lang="en-AU" dirty="0" smtClean="0"/>
              <a:t>:  this court deals with customary marriage, how they terminate, custody of children and sharing of property. See</a:t>
            </a:r>
            <a:endParaRPr lang="en-AU" b="1" dirty="0" smtClean="0"/>
          </a:p>
          <a:p>
            <a:r>
              <a:rPr lang="en-AU" b="1" dirty="0" smtClean="0"/>
              <a:t>Subordinate court</a:t>
            </a:r>
            <a:r>
              <a:rPr lang="en-AU" dirty="0" smtClean="0"/>
              <a:t>: deals with affiliation and maintenance for married people. It also deals with maintenance upon divorce. Maintenance for children of unmarried people and in some cases adoption </a:t>
            </a:r>
            <a:r>
              <a:rPr lang="en-AU" b="1" dirty="0" smtClean="0"/>
              <a:t>(s20 Cap 28)</a:t>
            </a:r>
            <a:r>
              <a:rPr lang="en-GB" b="1" dirty="0" smtClean="0"/>
              <a:t> JENALA NAMBEYE v CHILESHE CHIRWA (1979) Z.R. 117 (H.C.)</a:t>
            </a:r>
          </a:p>
          <a:p>
            <a:r>
              <a:rPr lang="en-AU" b="1" dirty="0" smtClean="0"/>
              <a:t>High Court</a:t>
            </a:r>
            <a:r>
              <a:rPr lang="en-AU" dirty="0" smtClean="0"/>
              <a:t>: this court has jurisdiction and power in relation to matrimonial causes instituted under the </a:t>
            </a:r>
            <a:r>
              <a:rPr lang="en-AU" b="1" dirty="0" smtClean="0"/>
              <a:t>matrimonial causes act of 2007 see s4</a:t>
            </a:r>
          </a:p>
          <a:p>
            <a:r>
              <a:rPr lang="en-AU" b="1" dirty="0" smtClean="0"/>
              <a:t>Supreme Court</a:t>
            </a:r>
            <a:r>
              <a:rPr lang="en-AU" dirty="0" smtClean="0"/>
              <a:t>: this is an appeal court and will only have jurisdiction to hear appeals. </a:t>
            </a:r>
            <a:r>
              <a:rPr lang="en-GB" b="1" dirty="0" smtClean="0"/>
              <a:t>ROSEMARY CHIBWE v AUSTIN CHIBWE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651943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383</TotalTime>
  <Words>655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LECTURE ONE</vt:lpstr>
      <vt:lpstr>OBJECTIVE</vt:lpstr>
      <vt:lpstr>DEFINING FAMILY UNDER INTERNATIONAL LAW</vt:lpstr>
      <vt:lpstr>CONCLUSION DEFINING FAMILY</vt:lpstr>
      <vt:lpstr>Adult relationships</vt:lpstr>
      <vt:lpstr>Difference between provisions governing married that those falling short of a marriage may not fall under: </vt:lpstr>
      <vt:lpstr>PARENTS AND CHILDREN</vt:lpstr>
      <vt:lpstr>Other relatives</vt:lpstr>
      <vt:lpstr>Courts administering family law</vt:lpstr>
      <vt:lpstr>cases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ONE</dc:title>
  <dc:creator>Exam</dc:creator>
  <cp:lastModifiedBy>Exam</cp:lastModifiedBy>
  <cp:revision>17</cp:revision>
  <dcterms:created xsi:type="dcterms:W3CDTF">2021-02-08T06:47:53Z</dcterms:created>
  <dcterms:modified xsi:type="dcterms:W3CDTF">2021-02-08T13:11:16Z</dcterms:modified>
</cp:coreProperties>
</file>