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2" r:id="rId2"/>
    <p:sldMasterId id="2147483899" r:id="rId3"/>
  </p:sldMasterIdLst>
  <p:handoutMasterIdLst>
    <p:handoutMasterId r:id="rId41"/>
  </p:handoutMasterIdLst>
  <p:sldIdLst>
    <p:sldId id="511" r:id="rId4"/>
    <p:sldId id="341" r:id="rId5"/>
    <p:sldId id="296" r:id="rId6"/>
    <p:sldId id="586" r:id="rId7"/>
    <p:sldId id="712" r:id="rId8"/>
    <p:sldId id="725" r:id="rId9"/>
    <p:sldId id="726" r:id="rId10"/>
    <p:sldId id="713" r:id="rId11"/>
    <p:sldId id="675" r:id="rId12"/>
    <p:sldId id="714" r:id="rId13"/>
    <p:sldId id="727" r:id="rId14"/>
    <p:sldId id="715" r:id="rId15"/>
    <p:sldId id="728" r:id="rId16"/>
    <p:sldId id="707" r:id="rId17"/>
    <p:sldId id="716" r:id="rId18"/>
    <p:sldId id="729" r:id="rId19"/>
    <p:sldId id="717" r:id="rId20"/>
    <p:sldId id="730" r:id="rId21"/>
    <p:sldId id="708" r:id="rId22"/>
    <p:sldId id="718" r:id="rId23"/>
    <p:sldId id="731" r:id="rId24"/>
    <p:sldId id="709" r:id="rId25"/>
    <p:sldId id="719" r:id="rId26"/>
    <p:sldId id="732" r:id="rId27"/>
    <p:sldId id="720" r:id="rId28"/>
    <p:sldId id="710" r:id="rId29"/>
    <p:sldId id="721" r:id="rId30"/>
    <p:sldId id="711" r:id="rId31"/>
    <p:sldId id="700" r:id="rId32"/>
    <p:sldId id="701" r:id="rId33"/>
    <p:sldId id="734" r:id="rId34"/>
    <p:sldId id="702" r:id="rId35"/>
    <p:sldId id="722" r:id="rId36"/>
    <p:sldId id="723" r:id="rId37"/>
    <p:sldId id="733" r:id="rId38"/>
    <p:sldId id="353" r:id="rId39"/>
    <p:sldId id="724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9900"/>
    <a:srgbClr val="0000FF"/>
    <a:srgbClr val="FF3300"/>
    <a:srgbClr val="0033CC"/>
    <a:srgbClr val="008000"/>
    <a:srgbClr val="99FF99"/>
    <a:srgbClr val="E2F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585" autoAdjust="0"/>
  </p:normalViewPr>
  <p:slideViewPr>
    <p:cSldViewPr>
      <p:cViewPr varScale="1">
        <p:scale>
          <a:sx n="71" d="100"/>
          <a:sy n="71" d="100"/>
        </p:scale>
        <p:origin x="4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4702FC-61EF-4299-952A-59F3E1AD70D6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A9C59A-08FE-423B-9983-BB43254F17A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3262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8CA9D-8DC4-4F70-8F0C-072121A9DC82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F72F-8B4D-4081-A701-5D8A8A65970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327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06FA-12C0-4370-AC17-3C6AF48D52A4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739A-783A-43E9-ADE5-23329998A61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658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D58F-0108-43EC-9483-377C28570909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2BC1-DACD-4E19-AB28-36DBF8B408A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9353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D3F6F-F54E-40C6-BDE3-11D412441AEE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8C29-7CF5-4C0B-AAF7-AA066C39D35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7244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C935-C097-4145-86B9-46811ADE4DCD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53E0-6BC2-4D40-AF8F-3EBEA497619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8918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1028-1284-4FFC-93A9-DB0697DAF5DF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616DB-EE24-4239-8F8F-EC7551A36AF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973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B849-5764-42D2-867F-2C12BFF69F23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C7691-0E61-4BD6-BF91-7AE31A3EC9F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5535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B43A-D346-4191-974F-A4BB8878FF8F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2724-E513-4182-B66F-2EC48EBF25E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0227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13116-CC91-47B0-94C4-3C92208A51E3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96153-D00B-4C9B-9AAA-6BCE6976903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5811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F6E4-D14C-444A-BB89-0311AB8B4AB1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56AFE-15A8-4D0E-A0F3-155B5E2F0AF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582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745D9-4D36-4B23-855D-E662C995579C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2232A-901B-42CD-AE36-0BEA66AE473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679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A0DF3-85A5-4C7A-99D1-1657C01372A3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6ECAB-2683-47F5-B8D8-0DB6E2264C7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5181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EFF44-1238-4DD6-BE2F-9F1EC77700E5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D834-408D-4FF0-B873-7FFB2EF3907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2851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C4CF-2DB0-4DBA-8A0C-DB0C058E4872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35AA-98EC-40E3-BF85-8598EF2AFC1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0101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EC25-F4DF-4E90-80FB-07BE4D8F7E32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913FF-008A-4BB7-9EB1-52C2E2CEA1E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1498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C7445-841A-45A6-8ABD-6D96D859B445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9FFDC-5386-48FC-A7A4-93636EF298E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7873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F0AC3-8BB3-46C0-A37B-A871D6E198D0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806C9-43BF-491E-8FC9-F0805770A96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9010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27AE-5816-4A03-857D-C545F48EF013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5F6D9-59B5-41AD-8DED-05BF9716850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6199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C8073-723A-4D31-B31A-525390AA25BF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FD8DB-7DF0-4449-A7BD-864B8691546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6456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EF09-5113-4A3A-ACFC-767114107CDA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D59D-75D8-42EE-8816-DC1B70E8FBA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4852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8F14-EE0B-4521-ACC1-0DBEC8226F94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5EBEE-C404-45BD-AD52-4F09890DF92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0755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6AAC-B9C8-4594-A9EB-685196E38561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2576-E007-4FCD-AECA-FB3F9FA570D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281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652B-E764-4AA5-96CF-83E6709E3763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BFFD-DB96-4E38-9E69-AAC6CC3DFC9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681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A724-460D-43B0-BAD8-72F602D7420B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6D0E-83F6-40BB-8297-A0B0E026306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7951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B35D-FF68-46D9-AC07-D53594487830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0F0C-4681-4C5E-970C-6C6D33E909B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9037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CCA0-4BE0-4481-9392-653921264FD2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F21A9-3746-4338-9DD8-335E0230B2F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8154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E3BA-5E34-4ABA-933D-D6003BAD31CC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D6336-F781-429D-B082-43A865726F3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1243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688F-13A1-4197-8307-68E324BE4B09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396DD-593B-4A6A-B817-231E466BE95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9240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1E94-C17E-4398-95D2-E986D65B955D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B5EF-24F2-40C2-B04E-4F5CBBBF35F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2404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1150-0B0A-4E17-8C6F-FA60728CD3F7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4BE9-0232-498F-BEB3-297905322B3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4982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ABF5E-BE94-42E1-8050-1EF888CEE30B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F0B09-2317-4562-90CE-8DD8D394DDC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9356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AC41-684A-47EC-AD7A-8768BFE28F2A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35653-85DD-4FC1-9FD9-300838F15E1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2605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2A46-93BC-44A1-82DA-BADFE60E8325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04E5-2D7C-4298-9C07-46AF3D9EF96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040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5488-F826-4FE9-B510-AAAF680ED5BF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94A3-0FB0-4185-9D20-1356993EEC8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4123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F147A-1429-4FAD-B785-D632FCF6836A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5BF0-6B11-464F-8D22-CBFC648C14A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4751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423D3-EB12-4460-8456-AC3B13317704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C931-2487-4D88-8043-9F46AE07813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2355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9219-9485-4487-81B9-AEF40106D49A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77233-CD89-4E71-98EC-E1941AE4A19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718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C7B5-C2D4-4527-823C-B3E25A496903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514A-8DEB-47A6-8203-AD495802B91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8451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ABCA3-754C-432A-B260-0D557779AC03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5D6F-DC6D-4B71-8FF0-769A1099FF5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11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37FE-880E-4F87-B3B7-51F499B7EAB2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CE42-EF88-4CF9-A3B8-49FFE733B3B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016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768E-CCDD-4454-8785-B7415C391155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8DB-9C4B-43CC-B121-8F0399744C7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71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CB59-40D7-47BB-9EA4-F881A00385B2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91D9-6F24-43EB-A619-CCE1E70A48F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158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E2FA-7140-42BA-8400-F3399CCA1D2F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C15FF-AF60-4F13-84E8-5C4FCD60B69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405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5FDD0-BBEA-4AA7-AF29-7AAC0A5BDCA5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5B65-7729-41A2-BD8E-ED2B49A4D40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032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Z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Z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E32DA-4035-4072-822F-6436F42121FD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B17828-9A06-40F9-85D2-26F46BCCF82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  <p:sldLayoutId id="2147484784" r:id="rId2"/>
    <p:sldLayoutId id="2147484785" r:id="rId3"/>
    <p:sldLayoutId id="2147484786" r:id="rId4"/>
    <p:sldLayoutId id="2147484787" r:id="rId5"/>
    <p:sldLayoutId id="2147484788" r:id="rId6"/>
    <p:sldLayoutId id="2147484789" r:id="rId7"/>
    <p:sldLayoutId id="2147484790" r:id="rId8"/>
    <p:sldLayoutId id="2147484791" r:id="rId9"/>
    <p:sldLayoutId id="2147484792" r:id="rId10"/>
    <p:sldLayoutId id="2147484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51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A27476-62CD-4A61-8835-DAAD43955DCE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638D02AE-0587-43B3-AFA8-CE2A849E206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  <p:sldLayoutId id="2147484809" r:id="rId12"/>
    <p:sldLayoutId id="2147484810" r:id="rId13"/>
    <p:sldLayoutId id="2147484811" r:id="rId14"/>
    <p:sldLayoutId id="2147484812" r:id="rId15"/>
    <p:sldLayoutId id="214748481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3080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84" name="Picture 9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0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CB090FA-76A9-4D58-9407-6859EEF6A2E0}" type="datetimeFigureOut">
              <a:rPr lang="en-ZA"/>
              <a:pPr>
                <a:defRPr/>
              </a:pPr>
              <a:t>2019-01-30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A142B303-C506-485C-BA88-057B773B0FF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794" r:id="rId7"/>
    <p:sldLayoutId id="2147484820" r:id="rId8"/>
    <p:sldLayoutId id="2147484795" r:id="rId9"/>
    <p:sldLayoutId id="2147484796" r:id="rId10"/>
    <p:sldLayoutId id="2147484821" r:id="rId11"/>
    <p:sldLayoutId id="2147484822" r:id="rId12"/>
    <p:sldLayoutId id="2147484797" r:id="rId13"/>
    <p:sldLayoutId id="2147484823" r:id="rId14"/>
    <p:sldLayoutId id="2147484824" r:id="rId15"/>
    <p:sldLayoutId id="2147484825" r:id="rId16"/>
    <p:sldLayoutId id="2147484826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162" y="687562"/>
            <a:ext cx="849694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L102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ENGLISH LANGUAGE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971550" y="3436938"/>
            <a:ext cx="15478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Unit </a:t>
            </a:r>
            <a:r>
              <a:rPr lang="en-ZA" alt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4</a:t>
            </a:r>
            <a:endParaRPr lang="en-ZA" alt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6192838" y="5661025"/>
            <a:ext cx="2843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>
                <a:solidFill>
                  <a:schemeClr val="tx1"/>
                </a:solidFill>
                <a:latin typeface="Agency FB" panose="020B0503020202020204" pitchFamily="34" charset="0"/>
              </a:rPr>
              <a:t>Developed by: Felix Chilufya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>
                <a:solidFill>
                  <a:schemeClr val="tx1"/>
                </a:solidFill>
                <a:latin typeface="Agency FB" panose="020B0503020202020204" pitchFamily="34" charset="0"/>
              </a:rPr>
              <a:t>Lecturer University of Lusaka</a:t>
            </a:r>
          </a:p>
        </p:txBody>
      </p:sp>
      <p:sp>
        <p:nvSpPr>
          <p:cNvPr id="5" name="Rectangle 4"/>
          <p:cNvSpPr/>
          <p:nvPr/>
        </p:nvSpPr>
        <p:spPr>
          <a:xfrm>
            <a:off x="505162" y="4149080"/>
            <a:ext cx="8172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English Vocabulary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-33529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827088" y="701675"/>
            <a:ext cx="6029325" cy="5494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differing degrees of word knowledge imply a greater </a:t>
            </a:r>
            <a:r>
              <a:rPr lang="en-GB" sz="22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depth of knowledge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but the process is more complex than that. 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GB" sz="2200" b="1" dirty="0">
                <a:solidFill>
                  <a:srgbClr val="0099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many facets 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 knowing a word, some of which are not hierarchical so their acquisition does not necessarily follow a linear progression suggested by </a:t>
            </a:r>
            <a:r>
              <a:rPr lang="en-GB" sz="22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degree of knowledge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lang="en-GB" sz="2200" b="1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frameworks of word knowledge 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have been proposed to better </a:t>
            </a:r>
            <a:r>
              <a:rPr lang="en-GB" sz="2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operationalise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this concept.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sz="2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8" name="TextBox 4"/>
          <p:cNvSpPr txBox="1">
            <a:spLocks noChangeArrowheads="1"/>
          </p:cNvSpPr>
          <p:nvPr/>
        </p:nvSpPr>
        <p:spPr bwMode="auto">
          <a:xfrm>
            <a:off x="611188" y="166688"/>
            <a:ext cx="315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FF0000"/>
                </a:solidFill>
                <a:latin typeface="Arial Black" panose="020B0A04020102020204" pitchFamily="34" charset="0"/>
              </a:rPr>
              <a:t>Depth of Knowledge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-33529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468313" y="333375"/>
            <a:ext cx="8351837" cy="5937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One such framework includes nine facets:</a:t>
            </a:r>
          </a:p>
          <a:p>
            <a:pPr marL="1371600" lvl="2" indent="-457200">
              <a:lnSpc>
                <a:spcPct val="200000"/>
              </a:lnSpc>
              <a:spcAft>
                <a:spcPts val="12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GB" sz="2200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Orthography</a:t>
            </a: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 – written form</a:t>
            </a:r>
            <a:endParaRPr lang="en-GB" sz="2200" b="1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200000"/>
              </a:lnSpc>
              <a:spcAft>
                <a:spcPts val="12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GB" sz="2200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Phonology</a:t>
            </a:r>
            <a:r>
              <a:rPr lang="en-GB" sz="22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– spoken form</a:t>
            </a:r>
            <a:endParaRPr lang="en-GB" sz="2200" b="1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200000"/>
              </a:lnSpc>
              <a:spcAft>
                <a:spcPts val="12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GB" sz="22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en-GB" sz="2200" b="1" dirty="0">
                <a:solidFill>
                  <a:srgbClr val="008000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– meaning</a:t>
            </a:r>
            <a:endParaRPr lang="en-GB" sz="2200" b="1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200000"/>
              </a:lnSpc>
              <a:spcAft>
                <a:spcPts val="12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GB" sz="2200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Semantics</a:t>
            </a: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– concept and reference</a:t>
            </a:r>
            <a:endParaRPr lang="en-GB" sz="2200" b="1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200000"/>
              </a:lnSpc>
              <a:spcAft>
                <a:spcPts val="12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GB" sz="22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en-GB" sz="2200" b="1" dirty="0">
                <a:solidFill>
                  <a:srgbClr val="008000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– appropriacy of use</a:t>
            </a:r>
            <a:endParaRPr lang="en-GB" sz="2200" b="1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200000"/>
              </a:lnSpc>
              <a:spcAft>
                <a:spcPts val="12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GB" sz="22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Collocation</a:t>
            </a:r>
            <a:r>
              <a:rPr lang="en-GB" sz="22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– lexical neighbours word associations</a:t>
            </a:r>
            <a:endParaRPr lang="en-GB" sz="2200" b="1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200000"/>
              </a:lnSpc>
              <a:spcAft>
                <a:spcPts val="12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GB" sz="2200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Syntax</a:t>
            </a:r>
            <a:r>
              <a:rPr lang="en-GB" sz="2200" b="1" dirty="0">
                <a:solidFill>
                  <a:srgbClr val="0000FF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– grammatical function</a:t>
            </a:r>
            <a:endParaRPr lang="en-GB" sz="2200" b="1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200000"/>
              </a:lnSpc>
              <a:spcAft>
                <a:spcPts val="12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en-GB" sz="2200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– word parts</a:t>
            </a:r>
            <a:endParaRPr lang="en-GB" sz="2200" b="1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44037" name="Rectangle 1"/>
          <p:cNvSpPr>
            <a:spLocks noChangeArrowheads="1"/>
          </p:cNvSpPr>
          <p:nvPr/>
        </p:nvSpPr>
        <p:spPr bwMode="auto">
          <a:xfrm>
            <a:off x="1042988" y="1052513"/>
            <a:ext cx="5761037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Words can be defined in various ways, and </a:t>
            </a:r>
            <a:r>
              <a:rPr lang="en-GB" sz="2200" b="1" dirty="0" smtClean="0">
                <a:solidFill>
                  <a:srgbClr val="009900"/>
                </a:solidFill>
                <a:latin typeface="+mn-lt"/>
                <a:cs typeface="Times New Roman" panose="02020603050405020304" pitchFamily="18" charset="0"/>
              </a:rPr>
              <a:t>estimates of vocabulary size differ depending on the definition used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The most common definition is that of a </a:t>
            </a:r>
            <a:r>
              <a:rPr lang="en-GB" sz="2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lemma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(the uninflected or dictionary form; this includes </a:t>
            </a:r>
            <a:r>
              <a:rPr lang="en-GB" sz="2200" b="1" i="1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walk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, but not </a:t>
            </a:r>
            <a:r>
              <a:rPr lang="en-GB" sz="2200" b="1" i="1" dirty="0" smtClean="0">
                <a:latin typeface="+mn-lt"/>
                <a:cs typeface="Times New Roman" panose="02020603050405020304" pitchFamily="18" charset="0"/>
              </a:rPr>
              <a:t>walks, walked or walking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Most of the time lemmas do not include </a:t>
            </a:r>
            <a:r>
              <a:rPr lang="en-GB" sz="2200" b="1" dirty="0" smtClean="0">
                <a:solidFill>
                  <a:srgbClr val="009900"/>
                </a:solidFill>
                <a:latin typeface="+mn-lt"/>
                <a:cs typeface="Times New Roman" panose="02020603050405020304" pitchFamily="18" charset="0"/>
              </a:rPr>
              <a:t>proper nouns 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(names of people, places, companies, ...). </a:t>
            </a:r>
          </a:p>
        </p:txBody>
      </p:sp>
      <p:sp>
        <p:nvSpPr>
          <p:cNvPr id="46086" name="TextBox 4"/>
          <p:cNvSpPr txBox="1">
            <a:spLocks noChangeArrowheads="1"/>
          </p:cNvSpPr>
          <p:nvPr/>
        </p:nvSpPr>
        <p:spPr bwMode="auto">
          <a:xfrm>
            <a:off x="611188" y="476250"/>
            <a:ext cx="3151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FF0000"/>
                </a:solidFill>
                <a:latin typeface="Arial Black" panose="020B0A04020102020204" pitchFamily="34" charset="0"/>
              </a:rPr>
              <a:t>Definition of Word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44037" name="Rectangle 1"/>
          <p:cNvSpPr>
            <a:spLocks noChangeArrowheads="1"/>
          </p:cNvSpPr>
          <p:nvPr/>
        </p:nvSpPr>
        <p:spPr bwMode="auto">
          <a:xfrm>
            <a:off x="827088" y="620713"/>
            <a:ext cx="5329237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Another definition often used in research of vocabulary size is that of word family.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These are all the words that can be derived from a </a:t>
            </a:r>
            <a:r>
              <a:rPr lang="en-GB" sz="2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ground word 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(e.g., the words </a:t>
            </a:r>
            <a:r>
              <a:rPr lang="en-GB" sz="2200" b="1" i="1" dirty="0" smtClean="0">
                <a:latin typeface="+mn-lt"/>
                <a:cs typeface="Times New Roman" panose="02020603050405020304" pitchFamily="18" charset="0"/>
              </a:rPr>
              <a:t>effortless, effortlessly, effortful, </a:t>
            </a:r>
            <a:r>
              <a:rPr lang="en-GB" sz="2200" b="1" i="1" dirty="0" err="1" smtClean="0">
                <a:latin typeface="+mn-lt"/>
                <a:cs typeface="Times New Roman" panose="02020603050405020304" pitchFamily="18" charset="0"/>
              </a:rPr>
              <a:t>effortfully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 are all part of the </a:t>
            </a:r>
            <a:r>
              <a:rPr lang="en-GB" sz="2200" b="1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word family </a:t>
            </a:r>
            <a:r>
              <a:rPr lang="en-GB" sz="2200" b="1" i="1" u="sng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effort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Estimates of vocabulary size range from as high as 200 thousand to as low as 10 thousand, depending on the definition used.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4" descr="data:image/jpeg;base64,/9j/4AAQSkZJRgABAQAAAQABAAD/2wCEAAkGBxATEhUSExMVFRUXFxUWGBUYFRUVFhgVFRUWFxUYFhkYHSghGBolHRUVITIhJSsrLi4uFx8zODMsNygtLisBCgoKDg0OGhAQGy0mICUtLS0tMjItLS0tLS0tLS0tLS0vMi0tLy8tLS0tLS0tLS8tLS0tLS0tLS0tLS0tLS0tLf/AABEIAOEA4QMBEQACEQEDEQH/xAAcAAEAAQUBAQAAAAAAAAAAAAAABAIDBQYHAQj/xABBEAABAwICBgcFBQgBBQEAAAABAAIDBBESIQUGMUFRYRMiMnGBkaEHQrHB0TNSYnKSFBUjgqKy4fDSFkNTc8Ik/8QAGwEBAAMBAQEBAAAAAAAAAAAAAAIDBAEFBgf/xAA5EQACAQICBA0EAgIDAAMAAAAAAQIDEQQhBRIxgRMiMkFRYXGRobHB0fAUM0LhBiNS8RVDYnKCwv/aAAwDAQACEQMRAD8A7igCAIAgCAIAgCAIAgCAIAgCAollDdu/IDiUAbi35clwAutt810FaAIAgCAIAgCAIAgCAIAgCAIAgCAIAgCAIAgCAIAgCAIDEmpBqHA7GWA8QCfj6LjBk2vBS4PJSLG/BGwU0kmJgP8AuRt8l0F5AEAQBAEAQBAEAQBAEAQBAEAQBAEAQBAEAQBAEAQBAahpeUw1Lr7HgOHkAfUeq4zpfi0sOK4Cir00A3ahw2LRsRbExrttrnvOZ+KkCSgCAIAgCAIAgCAIAgCAIAgCAIAgCAIAgCAIAgCAIAgMXrDo+KaOzyQRmxw7QPLiOIXGDn/7trMWAYNtsRdYd5yyXDptWr+qhjcJZ3iR4za1vYadxue0fJSOG1IAgCAIAgCAIAgCAIAgCAIAgCAIAgCAIAgCAIAgCAICl7rIDC6b0jHFYOcMR/2wUTprekNOxRMdK45DcNpO4Dmp0qcqklGJCpUUIuTMnqvrbBO0WdbOxaciO/gpVaM6UrSI0qsaivE2xrgcxmoFhHdWs6VsOZeWuflsDWloJJ3ZuGX0XUsrnL52JK4dCAIAgCAIAgCAIAgCAIAgCAIAgCAIAgCAICkvHEKqdelDlSS3o7ZlJnbxCzT0nhI7Zrz8iWpLoIVZXYSCGuc2xvh2g5Z23qqOl8JOVlLvTSO8HI1Sto6WWQv6d2Mm1pBexvsBGzyW9NNXRA0LXqohDhTsuXscS93ujLJo4nP4L2NHUmr1HznmY6onaC5jWIJnMOJpIK9CdOM46skYYTlB60TouqGukhDYAGtdaxcTw3tB2leLiMJKlms0etQxUamTyZumqL2kzSk5lwjab+5He/m8yd+SwV8VRoasakrXzNMYuTbRswcDsUoVYTV4tPsJNNHqmcCAIAgCAIAgCAIAgCAIAgI2kNIQwMxzPaxtwMTjYXOzPcq6tWNKOtLyb8iUYuWSPItIRuGJjg4HYWkEHxXl1NOYaGVpPdbzsT4KQNYOCyy/kMPxg97/ANneB6yg1h4BZpfyCs+TBLvfsS4JFBqncfRZp6axctjS7F73O8FEpM7uJWaekcVLbUfl5EtSPQUFx4rNKrUlypN72SsihxULEkixJOQpKJZGmmRnaQsp8Hct4FGMpKi7nC17PJI5E3X3GCkpYeD6l4ZHmVY6s2jAa5U+jjilnBZIcg9vVkcd12jqyHmQDZerhatZS1YZ+RhxFOk1eZzQFe6eMZzVPV+SsmwglrG2L5B7o3AfiO7zXlaX0pTwFHWecnlFdP6XOacLhpV52WxbWdo0bRthYI2kkDK55L8xx2NqYuprzy6EfSQpqCsiXitmsabTuiViNPp6CLt1EbeTpG/Alelh8Tj19tye5vzuQcY85YpNdKN8gibM1zjsycG/qIw+q9vD4jST5dJPter6+hU4w6TZGOuL/wCV7UHJxTkrPvK2VKRwIAgCAIAgCAIAgCAsV1FFMwxysa9h2tcLgqE4RmrSR1Sad0cw1x1cpaBhqKSeaB4OccUjD4ljnAkcs+5ZZ6LdXJZ//JeT2kniox5Xh7GG0P7Q6wWaTFVD7tuhn/Tv8GleNidDxhtTh4x7/dl8KkZ8l38za9He0ShecMuOnfvErSG/rGQ8bLy6mja0c42kuombTTVMcjccb2vadjmuDh5hYZRcXaSszpcUQeFdOlJKHSxMy6knYsi7GG0hGxgJdK1vNzg34laablJ8WLfYXa65zWdGaZaK1jGSMkxnCcJvsBN8sty+n0bwsI6sotLrysYMTqt3TPPafoBjQKlt75B1t99mXzXvYfFSpNK11z/o8yvhlUV+c0HR1I+aRsbBcuPgBvJ5Bex9RT4PhE8vmR5fAz19S2Z0Wcz0TY6elMbQW4nueAXOeTbFm4Dds5L47SdKhia3CVtZu2SV3luTPoMNB04asLdrLJdpKTt1bmjg3Cz+1vzWWGEoLkYdvtdvN+hc2+ea3EN2j4C7DUVchP4hK8eBuQVKUsRT+1h4ru9LBKm9s2XRBoiL3pH9zcI83AKF9KVOZR7v2L0FzXPW6w6NZ2IY++SUE/pbiU1ovHVeXVe5N+xF4qnHYkiZH7RWMya8AcGRSW83Zei24XQNWm8pT77LuM1XH03ymjqOjZzJDHIbXexrstnWAPzW6UXFuL2oRkpJNc5JXDoQBAEAQBAEAQBAEBpHtE1WhmhdLHTF09744gMe+5IxDF6nkpTxNaELQz6tp2jhKNafHaj1/PU4XPHclps8t2tcC17SOO8FKeLg1xlq+K/Rytg6tOVuV4MuxV7wMJdib9yYYx4P2jzXKmCo1VrJW64+3+yuOInB6re5kukrBG7HGZaZ33onFzfECxt+pedXwFS3NNde353GqFeD25fPnSbdojXLSgHV6KsbxH2njhsR4tXi1tH4dcq8PLx9y9XezMyo1s0o/s0jYub2SO+YCjDA4Bcqq/D9nGqvNEgVmnq//uVcUPIdC34kuWqnhcCuRTlPc/0iL1+dpGErNMRH7Wve/k10jh5dULbTotfbw6Xbb9sg5RW2Zin6VoB2WySHj1W/8itkaONllxY9ib9it1aC6WW6DTDG1ML2xOYA9uZJO024Ab+C0QwdeOc5N7rFTxFJ5RR0r2l1rm0kRZte8C97ZBpJ3HgFOnhfqG4PYRq11RWsan7PC9873OzzAve/NdqYZYfiIUq3DLWK9a9LSGslDJC0MIYA1oJ6ozzN95K3UMLQ4NTqztfrSMVbFVlNxpxvbtZjxLO73p3eOH+0BcnidE0uVNPffyIxhpGpsjbdbzLNRo95zfdvN8rvmVlnprRq+3Tcuxe5ojo7HS5U0iwyjgHvMP5WmQ+YVEtPtfboJdr/AEaoaArVOVOT7EX2xDcyV3g1g9Vnnp7Gy2OEexX9zfS/iq54yfa7eRl9XIoOlHTsLG3FnC0ud/eBtYd11hqY7EVuLUrys+jLyPQX8cVKOtCEbrpO5UdOI2BgJNt5t8ty34XDxw9NU4tvt25niTnru9rF9aCAQBAEAQBAEAQBAEByvXL2lVdNUSUzYGRFriGvkxOxt91zRkBfvKodbVlaSyPRhgY1KalCefXs7L+5ymvqBLI6SQWe5xcS0WAJ22G0KV6dTNPMr1a9DKUbrvX6LHcb8xt/mYdvgq2pU3rLLrRalSrq23qe3c+f5sKQS3MbOLdni07FdHGS/NX69j+dxmqaM28E9zLragkZHxbYO8QfqtMJ0Z8+55fow1KdanylvWZdZRdILvnkPI3+ZXpYfAUpR1lxdyPNr4ypF227y7FoaHg93+8lZNYKj9you9Fani6nJg+5k6HQ492DxI+qyT0xoulslfsTZdHAY+ptVt6L7qJ7Rn0bO8gLNL+TYf8A6qUn3L3NENB15cua8X7EKWnY8hpmBJIsG3Od8llqacxFbixppX6X/o209BqktZt5bjquuugHSaObI694GdIW8Rhs7yFz4Lk6laEW6UrMlClTqyUaiyMT7Mq6ieBGzCHDN4uC65yxE7xltXIzlNXle/WSqUY0ZasbW6hr/q/PTmSpiJdCTic1jGmRl9rs+03nuXn1sApz1kr36WejhMRh1G1a+XRznOZNYQdold+aTCPJpSOjpLoW41rSWBjyaTfa/wBssDTZv1Kdl+Obj8FP6OK5VQtjpap/1YdL52I9dpisPZaB/L9SiwlDrZyelsa/8I/O0yerlHW1MzWuc3DvaZmwYuTX4HZ+Ctjh6a/DvM09I4h7a3cv0du0VqLQRYXGEveLOvJI+WzhnliNsjvsFojSgtkV3Hm1MXXnlKcnvZtCsMwQBAEAQBAEAQBAEAQHKvbm2INpnGN2NznN6QAGPCAOpIdxJN29zldSUJ8SosvJkXUqUuPSdnz9DXWuc5TLSOAu3Nu4HZ4HcqsToypT40OMvH9noYPTNKrxKnFfXydz5t+RGMbXG2x3A5HwK89VZwPUnhqNXarP5sfOU2ew5379/wDnxXdaMuryIcFUp5PNeK3+5U+pgsMQdi3kC3wKiqU28mrE54jDxgteLb7D1ukMJDo2Y8JBFzw4jafFWPCzlFxcsjzqmIwzd403f52l9+s1c7sgN/K0fMKqOiqC25lbxr5okaSqrn9qR3i428rrTHBUY7IkXjanNbuLP7JIe1J5K5UYLmIPFVn+TJ2gIBFVQSuLnNZI1xve1gealqxWwpdSb2t959QGphfAXkgxlhJva2EtzB8FwifMdAGxSY4ZcBBOEt3C+Q2Zi1lCVWPSaYYWo/x78jpmjfadhiwSx9I61gQBhOW8E3HhdI68uTCT3e4lQjHl1IR7ZL0uc+wxDZEfAWA8Gt2KUsLiGr8E32te5ZDF4ZPVeIS7ItLvsi80g7AP0ucfVUqjjG7RpPuNTloxK9TEX338FdlxrX7g7wDW/RXx0bpGptSXa16XKJaU0LS2Jy3P/wDTR6+nfbsB26zpPjfJWS0DitW7nfqV/UjD+T4GMrU6Nut2Xlc7NqDomSOFr3ySXP8A2xO2aK1trbDq9wKy0qHB/k2dxeP+oWdOK60s+821XmAIAgCAIAgCAIAgCAg6YdUiMmmbG6ThISARytv71bSVNy/svbqK6rqKPEtfrOD62VNYXujremYSSQ15f0W3LBmWkdy9W9G1lHLpWffznl2q3u5Z9Dy7uYxei5M+jdv2d/8An49614eafF+fPUzYiDXGL9Zolrtypxei6VbPZLpXr0mrBaYrYfi8qPQ/TnXl1GLfBLGcNg8bmu/+XfL0XzGL0fVw7vNZdK2b+j5mfZaP0rSxK1abu/8AGW3c+f5kWxTNd24nMPi4HyWam4c8jRiI1/xpLvf6LE1PCPdz77H1N1tp3/FSe5nk1oP83CO9X8yhlQQLAHxdf1stEaNd7I+RjlPDx21O5NjpXnh8fiVasHXe1pFbxeGj/ky41p96UDusPhZWrR/+dRFL0jH8KV+1ssvaCcn38b/Mp9Hh1tnff7D6/EvkwS3e9zMwaWn6Loeml6Mi2DE4C3Du5K6McHBWfqzPOeMnK/sjHmlAzAt3rvD4aPJ8jjpYmfK8WX4q1rBYuB9fgrFpClH8Wyp4Co+dIO0xbYCfAD4qS0jfk0zj0fblTLLtNSnY31+ijLSVVfgSjo6k/wAyn95TngPE/VUT0tVXQi6OjKXWyXSVRPaxE/hH1Waemai/LwXqXR0XR/x8TetScbHjCKqNu/AcIPfiFj5Lwq+l403sVu3M9SGFutp2Gjq2vFgTcDMG1+/LJXYPSNDFXVN5raiqpRlT2klbioIAgCAIAgCAIAgKZL2OEgG2RIuL7ri4uFyV7ZbTq6zkntG0TpF56SdpfG0ZOhxFgGeboyTbbt9V5/CYmlPWlK3Wtm8ucKU42tc5u+B7c25jhu8trfBenQ0kk06it1rY+35uMVXBtq0XfqfoUTaUl42PMmx7iPmva/5GUleNmjy/oIJ2d7mOqq2c5OA8QfqqKmKryWVrfOsvp4ajF53uUxEOye8s7xceYWPhp9m43cFFrO73syNPohjxdspf+UE/AKLrT/yCow6C+3QbR2i7+Zwb81HhJPnZJQj0F9ujIW7Q3xDnepsFzjM7kivoowMm37g0fAFWxwtaWyJVLE0o7ZIhSTEHJrR3i59T8lasDU5yt42nzZlxnWyuSeDbn+2ylLD4ekr1aiXd6lX1dWeVODZ7+45nHKJ/8wt8c1jqY/R1PZLWNEKGNntSXzeZCm1NnfwHKxcsFX+QUIfbh3s0R0ZVly59xkoPZ5IdriPABebV/k03saXYaYaLprbmSHajU0QvNUNYObmj4rE9MV6r4sW+80xwdOHURpItCRbZHyngy5HmBb1XVLH1NkVHtO2oR57lVLrPBHlS0ZPN2foLrk8DVnnWq9x1VoLkRNl1b0/Uvk//AE0zujNuwSwt52Pa9FCGGwNJ/wBnG3+x1zrSXFVjpujo4bYogLHfnfuN819Dg4YZR1sOlbq9ecwVnUvapcmLYUhAEAQBAEAQBAEBC0vUTRxl0MImePcxhmXeQb9yhUlKKvFXL8PTpTnq1Jaq6bXOJaza46Rkkex0z6fMjomnBbliAuT4rFwlWTflzntvDYSnFZX/APW1Pu2Gn/tMrD1uuOZs/wAHb/G6r1VfLJ/OYqqYVSV47C+2SKXL3uFgH+Wx3guxnOk7rLrWw8+rh+aSuWhTOZmw5cLXHi05jwXp0NJav3MutbN6+dh5tXB3XFz6n6Mk080TrCRgaeIGJhPPgvapyoYlLWW9evQebLhsPyXufp0ku0TeyAPytAurZYHDU1ecvEqjj8RPKMfAvQUk7+xDIRxsWj1sFgq6S0XQ/JPxNEcNpCt0rwMhT6r1btoYz+o+QHzXnVv5Zh6eVKF+5e5phoKtLOpP19jJ0+orj9pI89wDB63K8fEfy+vLkWXibqWg8PHlNslDUqlZ1nuaLb3HF8cl5NTTuKrZXk/DyN8MDRp7IoqdpLRdOMPTB1tzM/7brOqeMrO6hbtLtanHnIE+vtK3KGne87i6zR8z6K6Oi68vuTS7CDxEeZFn/qjSs2UNMGD8rnepsPRS+gwdP7k77znC1HsiUnQumZ/tZntB3A4fRtlJYnAUuTFDVqy2su0/s7zvI8uO/MD6lRlpmKyigsN0mWp9UKWPM9H3k3+Kyy0nUnyblqoxXMSxJo+HtTwt/mYPmo2xVTZTk9zO60I867zYaSiLgHMY5zSLhwwgEcQVJaPx8/8Art2te5F4imvyRkaWjqGm7WBve8etlrw2i9I05qcWo7ympXpSVm77jPL6480IAgCAIAgCAIAgKZGggh1iCCCDstvvyS9sxa5xn2gauaKiu6me+OQ59HG0SwE8CCQGeBy4KurjqEnqVON2be8nSp1qXGpO3k9xzkSluRFvNzPLa1c+nVRXpS1l0PajVT0goO1WLi+lbH2o8lhY4XOXPtN8xs8VlcXF22PoZ6caiqR1smuleq2r5ketqJY7X643G+fg8fO6rcFzZMqnQjJXjmT6fBMLtBJ326rx37nKt1JUne9utGKpR/Fq5mzq0yNjZv2iziGuaOw8Xsdt7ghee9ITqVHBxvzN7V/osWHjGKadvAz+jtbo4osMrhK8E9ezW3buxZ2vtzWGtgp1J3p8VdBdGdlm7kar9oW5hiZ3uxHyFl2Gif8AJNneE6EYWr1wc/tVbxyjjLfW11sho7V2U1vZG8nzmOdU00huW1U54nZ/U4LQoV45Jxj86kThhJ1NkWy+2spY8zSAf+yQD0F1FUK9R2VR7kXSwSpK9S0V1svs146PKGmiH5Wk+uSuj/Hq1blylv8AjMlXH4OlkpX7F6stT6+aTd2THGPy3PqVvpfxTDRzqXe+x5tTTN3anH1IMmsukn7amQ8mNa31stK0Poyl+Cfeyn6vFz2OxFlqq12b55APxzP+F1bGlhYfbpRW5HP7pcuo+8hSRsPblLjyufUqzhJbFl2ZDg47Xn25lyjfExwc2IPsb2eAWnvbmCOSjmyeR2/UDW+WVrIXaPfGwWDZII8MAHEtNg0dxK40dOhKICAIAgCAIAgF0BSXBAUmUIC1JO0gg2IORBzBC40pKz2HU7Zo5h7Q9FNhtUQMcI8+lw9cM2YSWbSzbcjZlkvMrYKMM6ay6PZ8xtoy4TJvPm6zR3wQygXwtvscDdh7ne6eRWaM505Xg3dc3P8As7On+M17GLr9DTwnE0Ejltt8HeK9WhpOnWWpWVzHLCzpPXotpkKKoB/Cd9h/cw/JangoyX9T3MthpOUX/fHesn7F1o2kEi+RdGT6t2rBVoShy16r9bz1KVanX5L1vCXdz7ipmiXSC7ZcfLEb+N8ws7q6m2NjbTwEKq/rkm+jY/EqZq0/a4taovFrmL46Jl+TSLzNFUzdri88Gi/wV9KjjK/26b+dpnrVNGYT71VX6Fm/C5IYxjexC1vN5ufIfVelS0BiJ51p27DyK38qwdLLDUbvpeXuw9zjtebcG9UemfqtkNG6Ooct6z7/ACPLrad0riso8VdSt4vMtsYzcBfj2j6XWj62jTVqVP0MDwlaq9atUbff5kiKkc7Y1zuTW2/ysVfSklypqPcaaWj4LYmzIU+q1U/sxBo4u/z9F4tfTeFjtm5PqPRp4KfMrF+TVTD9tVtafus2+TbFYnpuUvtUn2svWCS5UjDzaCaHWZHNLwOBwv8AqWqnpPi3qKK3lUsNnxb9xNptUqt2ynZGOL3Anyv8lRV03Sjsl3K5OODk+YnDVEMznq42cgQ36XWR6Vq1cqcJMtWFjHOTR0fU3RVRAG4JJHwm3ac0ssd7QTceCvwj0hwivC0ee75vcrq8BqvO7N1XvmEIAgCAIAgKXuQESaosgIM9fZAQJtJ80BDk0mUBB0hptkbC6RwDdme/I5AbztyU4U5VHaKuQnUjBXk7HKdKOaJXS0reja7N0V8TTxIaRax5XtusvGqOMpOMo2t4Hs0aqnFKbv1kjRengOqbNH/jef4f8jznGeRy71nq4dvN59a27+n5sJSpShydhOqdB09Uep/Dl24Dk7wHvDmFGjjauG25x+dxmnRhU6ma7W6MmgdaRjuT27fo5fR4XSEK8bp380eZVwjg8svItUdYA65dhNiMVgHeNwbq9YXB1Xx8l3fruJx0lpCgv63d7E2k/Hb33L8lfGfvSHncj1yWmNTAYb7VNdv7ZkrS0ji/v1Xbov6LIlU0FXJ9nCQOJyCyYj+QRj+SXZmdpaHjzpvwMzR6l1j83uwjkPmV4OJ/kdN87lvPTpaNUdiSMrHqdSx5zTC/Auv5A/JeZPTmIqfah4e5rWDguUzJ0uj6Rv2VO+T8Thhb5vt6XWCtjcTP7lS3Us/IujRhHkx+byRLXNjHWlpoBwHXd8vgVTChOpyYTn4L1JOajtaRh63WbR7ftJ5ZjwBwjybhBW2no7F80Yw7dvqyPCRey73f6Mcdd4W5U9HfmRb5LR/xUnnVrdxOEaknaEPm4iza36SfkxscQ5C5+asjo/BQ23l2v2saY4LEy22XzeY6eWul+0qX9zch6LbTowj9qku73IyoUIfdrLv9F7Eb92wg3e+5/E/PyWhxq/k0iv6jA0+RFy3WOjezasdG4MY8mMnrNzcLcQ3bfuUPrqdF6s5Nvs+MwYiMa71qcFFdu30R1gL007nnhAEAQBAEBQ8IDF1rCgMJVXQGMmKAsXQFitpWSsdG8XBHiOBHMKdOo4S1kQnBTjqs5npCklp5HRnO2Y4Oadjm8D3b1srYWli463P08/7MUK1TDy1eYiyNbJmMncDt8fvD1Xh1sLVw/Kzj0/Nh7+D0jCfFl+/2j2lqpWWbbEBmGEm45xPGbf8AclllCMs9nX7o9OWHVTk/Ow2/ROsTJG4JR07N4IAnZ3jZJ3ixXm1MNKnLWpvVfg/byMkrx4s1dGcfqjo5wEpNmuAcOsQCCLjbnvWR6Yxl3Da1l8scWGp7UikP0XT9lrSR3LihpDEczO3ow6CJV68wMyYGN9T8ldHQtaWdR97/ANj6hPkpsw1TrrJJk0SO7rtHpb4rZS0RSjtl3K/mHKr0W7XYsw1ukH/ZxNZztc+t/itkdHUeeLfa/YrdRLbNblcvP0LpCX7aoIHC9vQlaqeFhDkxiuxFMq9P/wBPtdi1/wBO0jftZ8R4Xv6LRwd9rZX9TbkxS3e5XHJo+PJkTnnkPkoydKnnJpEXVrT52WqrTosWtp2AfizPkMwpw16v24NruRRKpGk7ylZ+JjI5pXHMljeIYD6E3Vr0fi1G8Ixv3EJaSpTdqk5PtuyZ+yQe8+aU8Ow31z9FTDRmkar41orrd/Be5yekMJBcW73W8wYgB/DjjYeJaZHebsvRbl/Hlq8ao2+5eGfiZf8AmONyUl3v5uOtagaaxNZC9kQcRk+JoZisPeaNh5+gWT6ZUJamrZm2NZVY6yd0bupHQgCAIAgCAICPPFdAYWupkBgauOyAhFAahrVp2rglwNAYxwGCTDfEbZi5yBvusupIGo11dUOeHyyOfbj7t+A3LTQq8FLqKK9JVI9ZfdTNkbibkd44Few6cakbo8dTdOVmRHykdWQEjiO0OY4rw8ToxXvTyfh+j3sDpWVLiz40fHcVx4g9ro5MZJsLg3vuB4FeYqE1xZw9j2q2KoVY3VR92fzeZR2j6+XtHCOZ+pKshRUOSkuxGGVSl1vtZfp9VsX2kxdyaC76BcnUpx5cvERqS/CCW65l6XVqnjF+iP5nuDAsrx+HTtHjPqVybWIe1232Jkc0LMmBp/8AWzH/AFOsFP6ivJXUNVdMnbwV2U6kL5yu+ouSzzWubRt+9I/5DCPUqn6q71dfWfRCPq7+hLgrK9rLpbMXVTQHtyPlPBgs3zNh8Vvo4PH1eRT1V0zefdmzHUxmFp7ZX6or1ITpWe7Ewc3EvPlkB5FenS0BUlnXqt9UVqr1fkYaml0vtQS7cyzJISLOdl90ZN/S3JepQ0VhqGcIK/S833u7PPq4+tVylJ9mxeBHfUxN2uA8QFrlKlDlSRTGFSXJiyO/TEI2Z9wJVEsbh489y6OCxEuaxSNKvd2InHvFlTLSkFyYl8dGTfKkXWTTEjHhYOF8TvLJZqmlq1uJFF8NF0r8Zs79qTBSspWCnIIIDn5knGQMV75jYvK+rliHeb4y281tx6EcPGitWCyM+ukggCAIAgCAIDwhARKqG4QGv19KgMJPCQgMZpfRrKiJ0T9hzB4EbCuNdBKElF5q6OZ11JJTvMUwuNztvV3EcW+oXYTvk9pOpSstaOa+ZMt0spicN7TstvHD6L08HiNR6r2fPiPLxmH11rLb8+MzE9G2QAjfsK9iVKM1c8eNRwdjGO0TI1wcw2I3rHUwTlka6eMSJ9NNO1we+UtP3iC+P+ZtjbvAPgvB0hojEKLcLyXRez3bLnq4XSVJytLJ9PMZ9ulHAXlracN4Qi7v6QT8F8/RwM3Kyw8pP/1kvHI9OeKgld1UuzMhS6apr3bHJM778hwjwvid8F69LRmLatKcKUehZv0RinjaS5MZTfXsI1RrHJuLYx+EBp/Ubu8iFsp6L0bB3qylUfW3buWRlnisdPKCUFuMXJpTEb2c93HrPP6ivTp4zD0Vq0adl1JLyMksDWqO9Wd+9lPT1LuzGR3kBclpOq+SkiyOjKf5Nsq/Yap3ae1g/wB4qiWNry2yL44KhH8SoaDvm+V7vh65LNKrKW2Te8vjThHYktxfi0JAPcv33P0HqobiwmRUDR2WAeH0+q7qs4JxGz7SRrOVw30GZXHqx2kowlLYiIzS1I02aHPPENsPN1j6KqWIithohg6kjr/s7paUt6aKR5dazo3dW1+LR2u9R5bU3bLo99pVOLheDTXabwrCsIAgCAIAgCAIClzUBAq6a6A17SUNtyA1DWCpkZGTE4B4zta5I5XyBV9Dg9b+zYU1+E1f69poU9aZ7Nle4uF7E7b8t1+Sx4/C1adR1YZx8jRgcZG2pLbz9ZjXxlpw8d253Nv3XclyhiVNZmqthctenmiTS6RexpDQXZ8Nh5jcvdoaRdOGq1c8Cvo9VJ6ydj0VlU89ggcf9suT0pVfJQjoymtrJzqa+xr3fmIA9LrNLGYiX5GmODox5ilmj38GN7hc+ZVDlOW1svUIrYi+3RV+05x8bD0so6qJFyLR8Q2NB7hi9UukCQxg3N+f9v1S/UC6IXbT1Rzs36n1WaeMpRdnLPoWb8CxUpvmI01ZTs7Uzb8G9Y+YufVUSxc3yKb/APs7fsujh77X3EKXWCEdiN7zxPV9Tmq74qf5Jdi9WW8DTht8WQptM1LuxG1vMNL3eblH6NbZ3l2v2JwnTeSa8vMjmOuk7TpAObujHlktCckrK9vnSTtRjm2vMpj0UwduUX4MBefPYoNpbX6nPqIrkpvwMjR0MdwGxucSQAXuDASdir14ydoJyfzoIyxVRdEfnWdj1A0O+KziWNNrYWkuyO3lfIZpThinNNWjHotdv52lNWrGecm5S6bm9r0TIEAQBAEAQBAEAQFLmoCHWUAcEBz3XDRLmtxBAcx0rRXu4DP3m/MLbh6/4S3GOvR/KJjenuML8xudvH1+Kz4rRyb16WT6OZ+xfhNISpO0s0VRyOY4EOz914zBHBw3rHTrSg9WeXp+j1qlCFePCUfn7M7BpmED+K0sdyaXNPNpC2qSPNaadmT46tjgCwXB4m3oLlc1uhAPkdvIb5N/uufRQc7bWdSIM+k6dvakBPBoLj/V9FVKqujvy/ZdGhKREl1gZ7kRdwLzl5KpzqS2O3YvV+xbwEY8pre/RFv941smTBhH4W/MqDw+ty8+138Nh3hKUdnhl+x+5Kh+cslh+J3yCsjSjHL9EHiH+MV5l6LRFMza5zzwaLKUnTp5uyIcJVnzskl0cfZga08ZD1v07VGnVlWyoxcvLv2FU9WnnUkl5kKr0hO7Z/SAwfM/BbqejcTPlu3YZJ4+iuTmRIY5HO61nHh1ifDO6sq6KpW49S29EIaQqN8WF9xm6fRlQ7sxBg4nq+rs/ILPDB4GlnJym+5enqWyrYupsSiu9mW0Pq2x0g6Z+Ibwy5Pi4rU9IqjG1KCiipYDhHepJyOyaIjhDRgWCM1LYbnFoyakcCAIAgCAIAgCAIAgCAx2maZjo3XF8lxux2Ku7HHtN6PGIlgttt3cCuKVyc6biabpGitdwGW8bwd69HD19biSPNr0dXjRMYbjuO7cVOvh4VVaXedw2KnQlrR3rpJFJXSs7Dxb7rgCPUeoXkulWou3N4HuvEYXELWbs/H9k98ta/fhHIW9UbqS2lF6Edl34Ef92E9uS/K5d6KEtWPKYVaX4RSJ1NoVtrhjiOJsxqoeLoxdo5vqzOtVZLjPIyVNo4DYG/ytv/UfldcniaiV2lFf+n6IgqcebPsJckYZ9o8M5E3d4Df5KunUqV3akpVOzix7/wBnZ6lJXm1HtzZEfXRk2Yx0h53HkBcn0XoU9F1/++pGmuhZv53mKWPh/wBUHN9LyRcbSVb9jOjb4Rj/AJLXTw+jqDuoub6ZZ+eXgUSlja2Tkorq+epepdWydsl+UbC7+o/RaZaTnshFLxKo6OhtnJsy9Nqo3/xE85HfIZLLPE16m2TNUMPRhsijLU+hGsFsQaODGgKtUpMsdSKJLaGEe7iPFxupqiltZW6rexF3FuAAHIJJUtWwTqN3No0HSssHAm6xQoqLuanNtGbV5AIAgCAIDxAEAQBAEAQFislDW5i6jKVjqND0xQhziWhUqWZqT1lZmoaY0Q7N7Rc7x94fXgr0zPOFjTdIUWHrDNp9P94L08PX1+LLaeZXo6vGjsIJpztHmtEqWtkURq6pPiqJSR0jzbja4/maNoXmYzRtZxcqXde3d+zbQx9O9p95sdI5jAC6emDfwDE8+GZ9F8xwM1O0qUm+vJHsKpFxuprdmVmuaT/ChklP339RvgTd3oFup4au1aUlBdEVn35epRKrHmV30t/PQvw0NXL2pOjb92Fpv4u/ytVLCYem7qGs+mXG/XgUznUnk5WXQsv34mUodTmjPorne6V1787DJbXWqyVr5d3kUqjTjnYzlPoENFi8NH3WNDQoKm2Tc0iVHouFvuYjxdn8VPg0trIOp0Ei1tgA7gu/1o5x2W3MceKcKlsQ4Jvaw2kdvyUJVWycaKK+gbvN1S5IuVNlcbBuaq5VUixU1zmy6LaMOyxU6c1IqkrMmqwiEAQBAEAQHqAIAgCAICzVYcOa41cGvSxAkrO42ZapEGpoQdynFll1JGnae1fLCZGtxMPbaNv528+I3q1PoKJRMbDqi29mve5u4MZ/9HJbVpCso6qsYXgaTld3MxS6kAj7LxkeSfIZKiderPlSZfCjThyYon0eo8TO0R3NAH+VXqss1kZqm0LTs2MBPE5/FS1VzkdYntitsAHgmtBDjMq6ElRdZcyHBt7SoUyg6smSVOJ4YguX6SaiU4BuC5rJHdU9ETjuUHUJJA0vEqGs3sJ3sUlrBzRU5Mi5kmklbfMKaoLnIOZm4bWyVsYqOwi2XFI4EAQBAEAQBAEAQBAEBHrYcQQGG6EgrjVzuwr6O6qcbElIodT8lJMm8y4xgGwAK5WKJJnuAlHO2wiotlQpwqnUZNQR70YUc2SshhXLHT3AUukdH7Od645AqFMFG7Z09IA3IqbZzWLT3ncrFSRFyLToyVYopHLnnQKRwrZCuMGUpGEBcOkldOBAEAQBAEAQBAEAQBAeOQEGWHNcJbS2Il0iVdGo2JJjoUOtlYjS5wdEog9EK4dueiNcsLnuFd1RcpIXVA5cpLCpqKOXKeiXTg6NdODo12wuOiQ4eshRtHUmToxkonSpAEAQBAEAQBAEAQBAEBS4ICgsXDp50a6cHRoD3AuWB7hXLHRhSwGFLA8wrtjgwLoHRoB0a6cHRoB0aXFhgXLnbDAuHT0MSwuVhdOHqAIAgCAIAgCAIAgCAIAUB4gCAIAgAQAoAgCAIAgPUB4gCA9XAeLoCA9QBAEAQBAEAQH/2Q=="/>
          <p:cNvSpPr>
            <a:spLocks noChangeAspect="1" noChangeArrowheads="1"/>
          </p:cNvSpPr>
          <p:nvPr/>
        </p:nvSpPr>
        <p:spPr bwMode="auto">
          <a:xfrm>
            <a:off x="144463" y="-1385888"/>
            <a:ext cx="2895600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ZA" sz="1800">
              <a:solidFill>
                <a:srgbClr val="000000"/>
              </a:solidFill>
            </a:endParaRPr>
          </a:p>
        </p:txBody>
      </p:sp>
      <p:pic>
        <p:nvPicPr>
          <p:cNvPr id="48131" name="Picture 6" descr="http://www.percycentre.org.uk/pasc/file/2015/12/16/docu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652713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3459163" y="927100"/>
            <a:ext cx="6858000" cy="5003800"/>
          </a:xfrm>
          <a:prstGeom prst="rect">
            <a:avLst/>
          </a:prstGeom>
          <a:solidFill>
            <a:srgbClr val="C5F4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1644881"/>
            <a:ext cx="684076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31550" cmpd="sng">
                  <a:solidFill>
                    <a:srgbClr val="0000FF"/>
                  </a:solidFill>
                  <a:prstDash val="solid"/>
                </a:ln>
                <a:noFill/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2. Types of Vocabulary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1016000" y="2852738"/>
            <a:ext cx="4572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A </a:t>
            </a:r>
            <a:r>
              <a:rPr lang="en-GB" sz="2200" b="1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literate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person's vocabulary is all the words he or she can </a:t>
            </a:r>
            <a:r>
              <a:rPr lang="en-GB" sz="2200" b="1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recognize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when reading.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sz="2200" b="1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This is generally the </a:t>
            </a:r>
            <a:r>
              <a:rPr lang="en-GB" sz="2200" b="1" dirty="0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largest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type of vocabulary simply because a reader tends to be </a:t>
            </a:r>
            <a:r>
              <a:rPr lang="en-GB" sz="2200" b="1" dirty="0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exposed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to more words by reading than by listening.</a:t>
            </a:r>
            <a:endParaRPr lang="en-GB" sz="22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677863" y="2166938"/>
            <a:ext cx="3151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FF0000"/>
                </a:solidFill>
                <a:latin typeface="Arial Black" panose="020B0A04020102020204" pitchFamily="34" charset="0"/>
              </a:rPr>
              <a:t>Reading vocabulary</a:t>
            </a:r>
          </a:p>
        </p:txBody>
      </p:sp>
      <p:sp>
        <p:nvSpPr>
          <p:cNvPr id="49159" name="Rectangle 1"/>
          <p:cNvSpPr>
            <a:spLocks noChangeArrowheads="1"/>
          </p:cNvSpPr>
          <p:nvPr/>
        </p:nvSpPr>
        <p:spPr bwMode="auto">
          <a:xfrm>
            <a:off x="652463" y="176213"/>
            <a:ext cx="48879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20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Listed in order of most ample to most limited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en-GB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vocabulary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en-GB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vocabulary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en-GB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vocabulary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en-GB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vocabulary</a:t>
            </a:r>
            <a:endParaRPr lang="en-GB" sz="2000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684213" y="620713"/>
            <a:ext cx="3151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FF0000"/>
                </a:solidFill>
                <a:latin typeface="Arial Black" panose="020B0A04020102020204" pitchFamily="34" charset="0"/>
              </a:rPr>
              <a:t>Listening vocabulary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71575" y="1295400"/>
            <a:ext cx="532765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A person's listening vocabulary is all the words he or she can </a:t>
            </a:r>
            <a:r>
              <a:rPr lang="en-GB" sz="2200" b="1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recognize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when </a:t>
            </a:r>
            <a:r>
              <a:rPr lang="en-GB" sz="22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listening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to speech.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200" b="1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People may still understand words they were not exposed to before using cues such as tone, gestures, the topic of discussion and the social context of the conversation.</a:t>
            </a:r>
            <a:endParaRPr lang="en-GB" sz="22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47109" name="Rectangle 1"/>
          <p:cNvSpPr>
            <a:spLocks noChangeArrowheads="1"/>
          </p:cNvSpPr>
          <p:nvPr/>
        </p:nvSpPr>
        <p:spPr bwMode="auto">
          <a:xfrm>
            <a:off x="755650" y="1004888"/>
            <a:ext cx="5418138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A person's speaking vocabulary is all the words he or she </a:t>
            </a:r>
            <a:r>
              <a:rPr lang="en-GB" sz="22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uses in speech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It is likely to be a subset of the listening vocabulary.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200" b="1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Due to the spontaneous nature of speech, words are often </a:t>
            </a:r>
            <a:r>
              <a:rPr lang="en-GB" sz="2200" b="1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misused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200" b="1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This misuse – though slight and unintentional – may be compensated by facial expressions, tone of voice.</a:t>
            </a:r>
            <a:endParaRPr lang="en-GB" sz="22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6" name="TextBox 4"/>
          <p:cNvSpPr txBox="1">
            <a:spLocks noChangeArrowheads="1"/>
          </p:cNvSpPr>
          <p:nvPr/>
        </p:nvSpPr>
        <p:spPr bwMode="auto">
          <a:xfrm>
            <a:off x="611188" y="476250"/>
            <a:ext cx="3151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FF0000"/>
                </a:solidFill>
                <a:latin typeface="Arial Black" panose="020B0A04020102020204" pitchFamily="34" charset="0"/>
              </a:rPr>
              <a:t>Speaking vocabulary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47109" name="Rectangle 1"/>
          <p:cNvSpPr>
            <a:spLocks noChangeArrowheads="1"/>
          </p:cNvSpPr>
          <p:nvPr/>
        </p:nvSpPr>
        <p:spPr bwMode="auto">
          <a:xfrm>
            <a:off x="666750" y="914400"/>
            <a:ext cx="6065838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Words are used in various forms of writing from formal essays to social media feeds.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Many written words do not commonly appear in speech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Writers generally use a </a:t>
            </a:r>
            <a:r>
              <a:rPr lang="en-GB" sz="2200" b="1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limited set of words 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when communicating.</a:t>
            </a:r>
            <a:endParaRPr lang="en-GB" sz="2200" b="1" baseline="30000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200" b="1" baseline="30000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For example, if there are a number of synonyms, a writer may have a preference as to which of them to use, and they are unlikely to use technical vocabulary relating to a subject in which he has no knowledge or interest.</a:t>
            </a:r>
            <a:endParaRPr lang="en-GB" sz="22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0" name="TextBox 4"/>
          <p:cNvSpPr txBox="1">
            <a:spLocks noChangeArrowheads="1"/>
          </p:cNvSpPr>
          <p:nvPr/>
        </p:nvSpPr>
        <p:spPr bwMode="auto">
          <a:xfrm>
            <a:off x="388938" y="414338"/>
            <a:ext cx="315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FF0000"/>
                </a:solidFill>
                <a:latin typeface="Arial Black" panose="020B0A04020102020204" pitchFamily="34" charset="0"/>
              </a:rPr>
              <a:t>Writing vocabulary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4" descr="data:image/jpeg;base64,/9j/4AAQSkZJRgABAQAAAQABAAD/2wCEAAkGBxATEhUSExMVFRUXFxUWGBUYFRUVFhgVFRUWFxUYFhkYHSghGBolHRUVITIhJSsrLi4uFx8zODMsNygtLisBCgoKDg0OGhAQGy0mICUtLS0tMjItLS0tLS0tLS0tLS0vMi0tLy8tLS0tLS0tLS8tLS0tLS0tLS0tLS0tLS0tLf/AABEIAOEA4QMBEQACEQEDEQH/xAAcAAEAAQUBAQAAAAAAAAAAAAAABAIDBQYHAQj/xABBEAABAwICBgcFBQgBBQEAAAABAAIDBBESIQUGMUFRYRMiMnGBkaEHQrHB0TNSYnKSFBUjgqKy4fDSFkNTc8Ik/8QAGwEBAAMBAQEBAAAAAAAAAAAAAAIDBAEFBgf/xAA5EQACAQICBA0EAgIDAAMAAAAAAQIDEQQhBRIxgRMiMkFRYXGRobHB0fAUM0LhBiNS8RVDYnKCwv/aAAwDAQACEQMRAD8A7igCAIAgCAIAgCAIAgCAIAgCAollDdu/IDiUAbi35clwAutt810FaAIAgCAIAgCAIAgCAIAgCAIAgCAIAgCAIAgCAIAgCAIDEmpBqHA7GWA8QCfj6LjBk2vBS4PJSLG/BGwU0kmJgP8AuRt8l0F5AEAQBAEAQBAEAQBAEAQBAEAQBAEAQBAEAQBAEAQBAahpeUw1Lr7HgOHkAfUeq4zpfi0sOK4Cir00A3ahw2LRsRbExrttrnvOZ+KkCSgCAIAgCAIAgCAIAgCAIAgCAIAgCAIAgCAIAgCAIAgMXrDo+KaOzyQRmxw7QPLiOIXGDn/7trMWAYNtsRdYd5yyXDptWr+qhjcJZ3iR4za1vYadxue0fJSOG1IAgCAIAgCAIAgCAIAgCAIAgCAIAgCAIAgCAIAgCAICl7rIDC6b0jHFYOcMR/2wUTprekNOxRMdK45DcNpO4Dmp0qcqklGJCpUUIuTMnqvrbBO0WdbOxaciO/gpVaM6UrSI0qsaivE2xrgcxmoFhHdWs6VsOZeWuflsDWloJJ3ZuGX0XUsrnL52JK4dCAIAgCAIAgCAIAgCAIAgCAIAgCAIAgCAICkvHEKqdelDlSS3o7ZlJnbxCzT0nhI7Zrz8iWpLoIVZXYSCGuc2xvh2g5Z23qqOl8JOVlLvTSO8HI1Sto6WWQv6d2Mm1pBexvsBGzyW9NNXRA0LXqohDhTsuXscS93ujLJo4nP4L2NHUmr1HznmY6onaC5jWIJnMOJpIK9CdOM46skYYTlB60TouqGukhDYAGtdaxcTw3tB2leLiMJKlms0etQxUamTyZumqL2kzSk5lwjab+5He/m8yd+SwV8VRoasakrXzNMYuTbRswcDsUoVYTV4tPsJNNHqmcCAIAgCAIAgCAIAgCAIAgI2kNIQwMxzPaxtwMTjYXOzPcq6tWNKOtLyb8iUYuWSPItIRuGJjg4HYWkEHxXl1NOYaGVpPdbzsT4KQNYOCyy/kMPxg97/ANneB6yg1h4BZpfyCs+TBLvfsS4JFBqncfRZp6axctjS7F73O8FEpM7uJWaekcVLbUfl5EtSPQUFx4rNKrUlypN72SsihxULEkixJOQpKJZGmmRnaQsp8Hct4FGMpKi7nC17PJI5E3X3GCkpYeD6l4ZHmVY6s2jAa5U+jjilnBZIcg9vVkcd12jqyHmQDZerhatZS1YZ+RhxFOk1eZzQFe6eMZzVPV+SsmwglrG2L5B7o3AfiO7zXlaX0pTwFHWecnlFdP6XOacLhpV52WxbWdo0bRthYI2kkDK55L8xx2NqYuprzy6EfSQpqCsiXitmsabTuiViNPp6CLt1EbeTpG/Alelh8Tj19tye5vzuQcY85YpNdKN8gibM1zjsycG/qIw+q9vD4jST5dJPter6+hU4w6TZGOuL/wCV7UHJxTkrPvK2VKRwIAgCAIAgCAIAgCAsV1FFMwxysa9h2tcLgqE4RmrSR1Sad0cw1x1cpaBhqKSeaB4OccUjD4ljnAkcs+5ZZ6LdXJZ//JeT2kniox5Xh7GG0P7Q6wWaTFVD7tuhn/Tv8GleNidDxhtTh4x7/dl8KkZ8l38za9He0ShecMuOnfvErSG/rGQ8bLy6mja0c42kuombTTVMcjccb2vadjmuDh5hYZRcXaSszpcUQeFdOlJKHSxMy6knYsi7GG0hGxgJdK1vNzg34laablJ8WLfYXa65zWdGaZaK1jGSMkxnCcJvsBN8sty+n0bwsI6sotLrysYMTqt3TPPafoBjQKlt75B1t99mXzXvYfFSpNK11z/o8yvhlUV+c0HR1I+aRsbBcuPgBvJ5Bex9RT4PhE8vmR5fAz19S2Z0Wcz0TY6elMbQW4nueAXOeTbFm4Dds5L47SdKhia3CVtZu2SV3luTPoMNB04asLdrLJdpKTt1bmjg3Cz+1vzWWGEoLkYdvtdvN+hc2+ea3EN2j4C7DUVchP4hK8eBuQVKUsRT+1h4ru9LBKm9s2XRBoiL3pH9zcI83AKF9KVOZR7v2L0FzXPW6w6NZ2IY++SUE/pbiU1ovHVeXVe5N+xF4qnHYkiZH7RWMya8AcGRSW83Zei24XQNWm8pT77LuM1XH03ymjqOjZzJDHIbXexrstnWAPzW6UXFuL2oRkpJNc5JXDoQBAEAQBAEAQBAEBpHtE1WhmhdLHTF09744gMe+5IxDF6nkpTxNaELQz6tp2jhKNafHaj1/PU4XPHclps8t2tcC17SOO8FKeLg1xlq+K/Rytg6tOVuV4MuxV7wMJdib9yYYx4P2jzXKmCo1VrJW64+3+yuOInB6re5kukrBG7HGZaZ33onFzfECxt+pedXwFS3NNde353GqFeD25fPnSbdojXLSgHV6KsbxH2njhsR4tXi1tH4dcq8PLx9y9XezMyo1s0o/s0jYub2SO+YCjDA4Bcqq/D9nGqvNEgVmnq//uVcUPIdC34kuWqnhcCuRTlPc/0iL1+dpGErNMRH7Wve/k10jh5dULbTotfbw6Xbb9sg5RW2Zin6VoB2WySHj1W/8itkaONllxY9ib9it1aC6WW6DTDG1ML2xOYA9uZJO024Ab+C0QwdeOc5N7rFTxFJ5RR0r2l1rm0kRZte8C97ZBpJ3HgFOnhfqG4PYRq11RWsan7PC9873OzzAve/NdqYZYfiIUq3DLWK9a9LSGslDJC0MIYA1oJ6ozzN95K3UMLQ4NTqztfrSMVbFVlNxpxvbtZjxLO73p3eOH+0BcnidE0uVNPffyIxhpGpsjbdbzLNRo95zfdvN8rvmVlnprRq+3Tcuxe5ojo7HS5U0iwyjgHvMP5WmQ+YVEtPtfboJdr/AEaoaArVOVOT7EX2xDcyV3g1g9Vnnp7Gy2OEexX9zfS/iq54yfa7eRl9XIoOlHTsLG3FnC0ud/eBtYd11hqY7EVuLUrys+jLyPQX8cVKOtCEbrpO5UdOI2BgJNt5t8ty34XDxw9NU4tvt25niTnru9rF9aCAQBAEAQBAEAQBAEByvXL2lVdNUSUzYGRFriGvkxOxt91zRkBfvKodbVlaSyPRhgY1KalCefXs7L+5ymvqBLI6SQWe5xcS0WAJ22G0KV6dTNPMr1a9DKUbrvX6LHcb8xt/mYdvgq2pU3rLLrRalSrq23qe3c+f5sKQS3MbOLdni07FdHGS/NX69j+dxmqaM28E9zLragkZHxbYO8QfqtMJ0Z8+55fow1KdanylvWZdZRdILvnkPI3+ZXpYfAUpR1lxdyPNr4ypF227y7FoaHg93+8lZNYKj9you9Fani6nJg+5k6HQ492DxI+qyT0xoulslfsTZdHAY+ptVt6L7qJ7Rn0bO8gLNL+TYf8A6qUn3L3NENB15cua8X7EKWnY8hpmBJIsG3Od8llqacxFbixppX6X/o209BqktZt5bjquuugHSaObI694GdIW8Rhs7yFz4Lk6laEW6UrMlClTqyUaiyMT7Mq6ieBGzCHDN4uC65yxE7xltXIzlNXle/WSqUY0ZasbW6hr/q/PTmSpiJdCTic1jGmRl9rs+03nuXn1sApz1kr36WejhMRh1G1a+XRznOZNYQdold+aTCPJpSOjpLoW41rSWBjyaTfa/wBssDTZv1Kdl+Obj8FP6OK5VQtjpap/1YdL52I9dpisPZaB/L9SiwlDrZyelsa/8I/O0yerlHW1MzWuc3DvaZmwYuTX4HZ+Ctjh6a/DvM09I4h7a3cv0du0VqLQRYXGEveLOvJI+WzhnliNsjvsFojSgtkV3Hm1MXXnlKcnvZtCsMwQBAEAQBAEAQBAEAQHKvbm2INpnGN2NznN6QAGPCAOpIdxJN29zldSUJ8SosvJkXUqUuPSdnz9DXWuc5TLSOAu3Nu4HZ4HcqsToypT40OMvH9noYPTNKrxKnFfXydz5t+RGMbXG2x3A5HwK89VZwPUnhqNXarP5sfOU2ew5379/wDnxXdaMuryIcFUp5PNeK3+5U+pgsMQdi3kC3wKiqU28mrE54jDxgteLb7D1ukMJDo2Y8JBFzw4jafFWPCzlFxcsjzqmIwzd403f52l9+s1c7sgN/K0fMKqOiqC25lbxr5okaSqrn9qR3i428rrTHBUY7IkXjanNbuLP7JIe1J5K5UYLmIPFVn+TJ2gIBFVQSuLnNZI1xve1gealqxWwpdSb2t959QGphfAXkgxlhJva2EtzB8FwifMdAGxSY4ZcBBOEt3C+Q2Zi1lCVWPSaYYWo/x78jpmjfadhiwSx9I61gQBhOW8E3HhdI68uTCT3e4lQjHl1IR7ZL0uc+wxDZEfAWA8Gt2KUsLiGr8E32te5ZDF4ZPVeIS7ItLvsi80g7AP0ucfVUqjjG7RpPuNTloxK9TEX338FdlxrX7g7wDW/RXx0bpGptSXa16XKJaU0LS2Jy3P/wDTR6+nfbsB26zpPjfJWS0DitW7nfqV/UjD+T4GMrU6Nut2Xlc7NqDomSOFr3ySXP8A2xO2aK1trbDq9wKy0qHB/k2dxeP+oWdOK60s+821XmAIAgCAIAgCAIAgCAg6YdUiMmmbG6ThISARytv71bSVNy/svbqK6rqKPEtfrOD62VNYXujremYSSQ15f0W3LBmWkdy9W9G1lHLpWffznl2q3u5Z9Dy7uYxei5M+jdv2d/8An49614eafF+fPUzYiDXGL9Zolrtypxei6VbPZLpXr0mrBaYrYfi8qPQ/TnXl1GLfBLGcNg8bmu/+XfL0XzGL0fVw7vNZdK2b+j5mfZaP0rSxK1abu/8AGW3c+f5kWxTNd24nMPi4HyWam4c8jRiI1/xpLvf6LE1PCPdz77H1N1tp3/FSe5nk1oP83CO9X8yhlQQLAHxdf1stEaNd7I+RjlPDx21O5NjpXnh8fiVasHXe1pFbxeGj/ky41p96UDusPhZWrR/+dRFL0jH8KV+1ssvaCcn38b/Mp9Hh1tnff7D6/EvkwS3e9zMwaWn6Loeml6Mi2DE4C3Du5K6McHBWfqzPOeMnK/sjHmlAzAt3rvD4aPJ8jjpYmfK8WX4q1rBYuB9fgrFpClH8Wyp4Co+dIO0xbYCfAD4qS0jfk0zj0fblTLLtNSnY31+ijLSVVfgSjo6k/wAyn95TngPE/VUT0tVXQi6OjKXWyXSVRPaxE/hH1Waemai/LwXqXR0XR/x8TetScbHjCKqNu/AcIPfiFj5Lwq+l403sVu3M9SGFutp2Gjq2vFgTcDMG1+/LJXYPSNDFXVN5raiqpRlT2klbioIAgCAIAgCAIAgKZL2OEgG2RIuL7ri4uFyV7ZbTq6zkntG0TpF56SdpfG0ZOhxFgGeboyTbbt9V5/CYmlPWlK3Wtm8ucKU42tc5u+B7c25jhu8trfBenQ0kk06it1rY+35uMVXBtq0XfqfoUTaUl42PMmx7iPmva/5GUleNmjy/oIJ2d7mOqq2c5OA8QfqqKmKryWVrfOsvp4ajF53uUxEOye8s7xceYWPhp9m43cFFrO73syNPohjxdspf+UE/AKLrT/yCow6C+3QbR2i7+Zwb81HhJPnZJQj0F9ujIW7Q3xDnepsFzjM7kivoowMm37g0fAFWxwtaWyJVLE0o7ZIhSTEHJrR3i59T8lasDU5yt42nzZlxnWyuSeDbn+2ylLD4ekr1aiXd6lX1dWeVODZ7+45nHKJ/8wt8c1jqY/R1PZLWNEKGNntSXzeZCm1NnfwHKxcsFX+QUIfbh3s0R0ZVly59xkoPZ5IdriPABebV/k03saXYaYaLprbmSHajU0QvNUNYObmj4rE9MV6r4sW+80xwdOHURpItCRbZHyngy5HmBb1XVLH1NkVHtO2oR57lVLrPBHlS0ZPN2foLrk8DVnnWq9x1VoLkRNl1b0/Uvk//AE0zujNuwSwt52Pa9FCGGwNJ/wBnG3+x1zrSXFVjpujo4bYogLHfnfuN819Dg4YZR1sOlbq9ecwVnUvapcmLYUhAEAQBAEAQBAEBC0vUTRxl0MImePcxhmXeQb9yhUlKKvFXL8PTpTnq1Jaq6bXOJaza46Rkkex0z6fMjomnBbliAuT4rFwlWTflzntvDYSnFZX/APW1Pu2Gn/tMrD1uuOZs/wAHb/G6r1VfLJ/OYqqYVSV47C+2SKXL3uFgH+Wx3guxnOk7rLrWw8+rh+aSuWhTOZmw5cLXHi05jwXp0NJav3MutbN6+dh5tXB3XFz6n6Mk080TrCRgaeIGJhPPgvapyoYlLWW9evQebLhsPyXufp0ku0TeyAPytAurZYHDU1ecvEqjj8RPKMfAvQUk7+xDIRxsWj1sFgq6S0XQ/JPxNEcNpCt0rwMhT6r1btoYz+o+QHzXnVv5Zh6eVKF+5e5phoKtLOpP19jJ0+orj9pI89wDB63K8fEfy+vLkWXibqWg8PHlNslDUqlZ1nuaLb3HF8cl5NTTuKrZXk/DyN8MDRp7IoqdpLRdOMPTB1tzM/7brOqeMrO6hbtLtanHnIE+vtK3KGne87i6zR8z6K6Oi68vuTS7CDxEeZFn/qjSs2UNMGD8rnepsPRS+gwdP7k77znC1HsiUnQumZ/tZntB3A4fRtlJYnAUuTFDVqy2su0/s7zvI8uO/MD6lRlpmKyigsN0mWp9UKWPM9H3k3+Kyy0nUnyblqoxXMSxJo+HtTwt/mYPmo2xVTZTk9zO60I867zYaSiLgHMY5zSLhwwgEcQVJaPx8/8Art2te5F4imvyRkaWjqGm7WBve8etlrw2i9I05qcWo7ympXpSVm77jPL6480IAgCAIAgCAIAgKZGggh1iCCCDstvvyS9sxa5xn2gauaKiu6me+OQ59HG0SwE8CCQGeBy4KurjqEnqVON2be8nSp1qXGpO3k9xzkSluRFvNzPLa1c+nVRXpS1l0PajVT0goO1WLi+lbH2o8lhY4XOXPtN8xs8VlcXF22PoZ6caiqR1smuleq2r5ketqJY7X643G+fg8fO6rcFzZMqnQjJXjmT6fBMLtBJ326rx37nKt1JUne9utGKpR/Fq5mzq0yNjZv2iziGuaOw8Xsdt7ghee9ITqVHBxvzN7V/osWHjGKadvAz+jtbo4osMrhK8E9ezW3buxZ2vtzWGtgp1J3p8VdBdGdlm7kar9oW5hiZ3uxHyFl2Gif8AJNneE6EYWr1wc/tVbxyjjLfW11sho7V2U1vZG8nzmOdU00huW1U54nZ/U4LQoV45Jxj86kThhJ1NkWy+2spY8zSAf+yQD0F1FUK9R2VR7kXSwSpK9S0V1svs146PKGmiH5Wk+uSuj/Hq1blylv8AjMlXH4OlkpX7F6stT6+aTd2THGPy3PqVvpfxTDRzqXe+x5tTTN3anH1IMmsukn7amQ8mNa31stK0Poyl+Cfeyn6vFz2OxFlqq12b55APxzP+F1bGlhYfbpRW5HP7pcuo+8hSRsPblLjyufUqzhJbFl2ZDg47Xn25lyjfExwc2IPsb2eAWnvbmCOSjmyeR2/UDW+WVrIXaPfGwWDZII8MAHEtNg0dxK40dOhKICAIAgCAIAgF0BSXBAUmUIC1JO0gg2IORBzBC40pKz2HU7Zo5h7Q9FNhtUQMcI8+lw9cM2YSWbSzbcjZlkvMrYKMM6ay6PZ8xtoy4TJvPm6zR3wQygXwtvscDdh7ne6eRWaM505Xg3dc3P8As7On+M17GLr9DTwnE0Ejltt8HeK9WhpOnWWpWVzHLCzpPXotpkKKoB/Cd9h/cw/JangoyX9T3MthpOUX/fHesn7F1o2kEi+RdGT6t2rBVoShy16r9bz1KVanX5L1vCXdz7ipmiXSC7ZcfLEb+N8ws7q6m2NjbTwEKq/rkm+jY/EqZq0/a4taovFrmL46Jl+TSLzNFUzdri88Gi/wV9KjjK/26b+dpnrVNGYT71VX6Fm/C5IYxjexC1vN5ufIfVelS0BiJ51p27DyK38qwdLLDUbvpeXuw9zjtebcG9UemfqtkNG6Ooct6z7/ACPLrad0riso8VdSt4vMtsYzcBfj2j6XWj62jTVqVP0MDwlaq9atUbff5kiKkc7Y1zuTW2/ysVfSklypqPcaaWj4LYmzIU+q1U/sxBo4u/z9F4tfTeFjtm5PqPRp4KfMrF+TVTD9tVtafus2+TbFYnpuUvtUn2svWCS5UjDzaCaHWZHNLwOBwv8AqWqnpPi3qKK3lUsNnxb9xNptUqt2ynZGOL3Anyv8lRV03Sjsl3K5OODk+YnDVEMznq42cgQ36XWR6Vq1cqcJMtWFjHOTR0fU3RVRAG4JJHwm3ac0ssd7QTceCvwj0hwivC0ee75vcrq8BqvO7N1XvmEIAgCAIAgKXuQESaosgIM9fZAQJtJ80BDk0mUBB0hptkbC6RwDdme/I5AbztyU4U5VHaKuQnUjBXk7HKdKOaJXS0reja7N0V8TTxIaRax5XtusvGqOMpOMo2t4Hs0aqnFKbv1kjRengOqbNH/jef4f8jznGeRy71nq4dvN59a27+n5sJSpShydhOqdB09Uep/Dl24Dk7wHvDmFGjjauG25x+dxmnRhU6ma7W6MmgdaRjuT27fo5fR4XSEK8bp380eZVwjg8svItUdYA65dhNiMVgHeNwbq9YXB1Xx8l3fruJx0lpCgv63d7E2k/Hb33L8lfGfvSHncj1yWmNTAYb7VNdv7ZkrS0ji/v1Xbov6LIlU0FXJ9nCQOJyCyYj+QRj+SXZmdpaHjzpvwMzR6l1j83uwjkPmV4OJ/kdN87lvPTpaNUdiSMrHqdSx5zTC/Auv5A/JeZPTmIqfah4e5rWDguUzJ0uj6Rv2VO+T8Thhb5vt6XWCtjcTP7lS3Us/IujRhHkx+byRLXNjHWlpoBwHXd8vgVTChOpyYTn4L1JOajtaRh63WbR7ftJ5ZjwBwjybhBW2no7F80Yw7dvqyPCRey73f6Mcdd4W5U9HfmRb5LR/xUnnVrdxOEaknaEPm4iza36SfkxscQ5C5+asjo/BQ23l2v2saY4LEy22XzeY6eWul+0qX9zch6LbTowj9qku73IyoUIfdrLv9F7Eb92wg3e+5/E/PyWhxq/k0iv6jA0+RFy3WOjezasdG4MY8mMnrNzcLcQ3bfuUPrqdF6s5Nvs+MwYiMa71qcFFdu30R1gL007nnhAEAQBAEBQ8IDF1rCgMJVXQGMmKAsXQFitpWSsdG8XBHiOBHMKdOo4S1kQnBTjqs5npCklp5HRnO2Y4Oadjm8D3b1srYWli463P08/7MUK1TDy1eYiyNbJmMncDt8fvD1Xh1sLVw/Kzj0/Nh7+D0jCfFl+/2j2lqpWWbbEBmGEm45xPGbf8AclllCMs9nX7o9OWHVTk/Ow2/ROsTJG4JR07N4IAnZ3jZJ3ixXm1MNKnLWpvVfg/byMkrx4s1dGcfqjo5wEpNmuAcOsQCCLjbnvWR6Yxl3Da1l8scWGp7UikP0XT9lrSR3LihpDEczO3ow6CJV68wMyYGN9T8ldHQtaWdR97/ANj6hPkpsw1TrrJJk0SO7rtHpb4rZS0RSjtl3K/mHKr0W7XYsw1ukH/ZxNZztc+t/itkdHUeeLfa/YrdRLbNblcvP0LpCX7aoIHC9vQlaqeFhDkxiuxFMq9P/wBPtdi1/wBO0jftZ8R4Xv6LRwd9rZX9TbkxS3e5XHJo+PJkTnnkPkoydKnnJpEXVrT52WqrTosWtp2AfizPkMwpw16v24NruRRKpGk7ylZ+JjI5pXHMljeIYD6E3Vr0fi1G8Ixv3EJaSpTdqk5PtuyZ+yQe8+aU8Ow31z9FTDRmkar41orrd/Be5yekMJBcW73W8wYgB/DjjYeJaZHebsvRbl/Hlq8ao2+5eGfiZf8AmONyUl3v5uOtagaaxNZC9kQcRk+JoZisPeaNh5+gWT6ZUJamrZm2NZVY6yd0bupHQgCAIAgCAICPPFdAYWupkBgauOyAhFAahrVp2rglwNAYxwGCTDfEbZi5yBvusupIGo11dUOeHyyOfbj7t+A3LTQq8FLqKK9JVI9ZfdTNkbibkd44Few6cakbo8dTdOVmRHykdWQEjiO0OY4rw8ToxXvTyfh+j3sDpWVLiz40fHcVx4g9ro5MZJsLg3vuB4FeYqE1xZw9j2q2KoVY3VR92fzeZR2j6+XtHCOZ+pKshRUOSkuxGGVSl1vtZfp9VsX2kxdyaC76BcnUpx5cvERqS/CCW65l6XVqnjF+iP5nuDAsrx+HTtHjPqVybWIe1232Jkc0LMmBp/8AWzH/AFOsFP6ivJXUNVdMnbwV2U6kL5yu+ouSzzWubRt+9I/5DCPUqn6q71dfWfRCPq7+hLgrK9rLpbMXVTQHtyPlPBgs3zNh8Vvo4PH1eRT1V0zefdmzHUxmFp7ZX6or1ITpWe7Ewc3EvPlkB5FenS0BUlnXqt9UVqr1fkYaml0vtQS7cyzJISLOdl90ZN/S3JepQ0VhqGcIK/S833u7PPq4+tVylJ9mxeBHfUxN2uA8QFrlKlDlSRTGFSXJiyO/TEI2Z9wJVEsbh489y6OCxEuaxSNKvd2InHvFlTLSkFyYl8dGTfKkXWTTEjHhYOF8TvLJZqmlq1uJFF8NF0r8Zs79qTBSspWCnIIIDn5knGQMV75jYvK+rliHeb4y281tx6EcPGitWCyM+ukggCAIAgCAIDwhARKqG4QGv19KgMJPCQgMZpfRrKiJ0T9hzB4EbCuNdBKElF5q6OZ11JJTvMUwuNztvV3EcW+oXYTvk9pOpSstaOa+ZMt0spicN7TstvHD6L08HiNR6r2fPiPLxmH11rLb8+MzE9G2QAjfsK9iVKM1c8eNRwdjGO0TI1wcw2I3rHUwTlka6eMSJ9NNO1we+UtP3iC+P+ZtjbvAPgvB0hojEKLcLyXRez3bLnq4XSVJytLJ9PMZ9ulHAXlracN4Qi7v6QT8F8/RwM3Kyw8pP/1kvHI9OeKgld1UuzMhS6apr3bHJM778hwjwvid8F69LRmLatKcKUehZv0RinjaS5MZTfXsI1RrHJuLYx+EBp/Ubu8iFsp6L0bB3qylUfW3buWRlnisdPKCUFuMXJpTEb2c93HrPP6ivTp4zD0Vq0adl1JLyMksDWqO9Wd+9lPT1LuzGR3kBclpOq+SkiyOjKf5Nsq/Yap3ae1g/wB4qiWNry2yL44KhH8SoaDvm+V7vh65LNKrKW2Te8vjThHYktxfi0JAPcv33P0HqobiwmRUDR2WAeH0+q7qs4JxGz7SRrOVw30GZXHqx2kowlLYiIzS1I02aHPPENsPN1j6KqWIithohg6kjr/s7paUt6aKR5dazo3dW1+LR2u9R5bU3bLo99pVOLheDTXabwrCsIAgCAIAgCAIClzUBAq6a6A17SUNtyA1DWCpkZGTE4B4zta5I5XyBV9Dg9b+zYU1+E1f69poU9aZ7Nle4uF7E7b8t1+Sx4/C1adR1YZx8jRgcZG2pLbz9ZjXxlpw8d253Nv3XclyhiVNZmqthctenmiTS6RexpDQXZ8Nh5jcvdoaRdOGq1c8Cvo9VJ6ydj0VlU89ggcf9suT0pVfJQjoymtrJzqa+xr3fmIA9LrNLGYiX5GmODox5ilmj38GN7hc+ZVDlOW1svUIrYi+3RV+05x8bD0so6qJFyLR8Q2NB7hi9UukCQxg3N+f9v1S/UC6IXbT1Rzs36n1WaeMpRdnLPoWb8CxUpvmI01ZTs7Uzb8G9Y+YufVUSxc3yKb/APs7fsujh77X3EKXWCEdiN7zxPV9Tmq74qf5Jdi9WW8DTht8WQptM1LuxG1vMNL3eblH6NbZ3l2v2JwnTeSa8vMjmOuk7TpAObujHlktCckrK9vnSTtRjm2vMpj0UwduUX4MBefPYoNpbX6nPqIrkpvwMjR0MdwGxucSQAXuDASdir14ydoJyfzoIyxVRdEfnWdj1A0O+KziWNNrYWkuyO3lfIZpThinNNWjHotdv52lNWrGecm5S6bm9r0TIEAQBAEAQBAEAQFLmoCHWUAcEBz3XDRLmtxBAcx0rRXu4DP3m/MLbh6/4S3GOvR/KJjenuML8xudvH1+Kz4rRyb16WT6OZ+xfhNISpO0s0VRyOY4EOz914zBHBw3rHTrSg9WeXp+j1qlCFePCUfn7M7BpmED+K0sdyaXNPNpC2qSPNaadmT46tjgCwXB4m3oLlc1uhAPkdvIb5N/uufRQc7bWdSIM+k6dvakBPBoLj/V9FVKqujvy/ZdGhKREl1gZ7kRdwLzl5KpzqS2O3YvV+xbwEY8pre/RFv941smTBhH4W/MqDw+ty8+138Nh3hKUdnhl+x+5Kh+cslh+J3yCsjSjHL9EHiH+MV5l6LRFMza5zzwaLKUnTp5uyIcJVnzskl0cfZga08ZD1v07VGnVlWyoxcvLv2FU9WnnUkl5kKr0hO7Z/SAwfM/BbqejcTPlu3YZJ4+iuTmRIY5HO61nHh1ifDO6sq6KpW49S29EIaQqN8WF9xm6fRlQ7sxBg4nq+rs/ILPDB4GlnJym+5enqWyrYupsSiu9mW0Pq2x0g6Z+Ibwy5Pi4rU9IqjG1KCiipYDhHepJyOyaIjhDRgWCM1LYbnFoyakcCAIAgCAIAgCAIAgCAx2maZjo3XF8lxux2Ku7HHtN6PGIlgttt3cCuKVyc6biabpGitdwGW8bwd69HD19biSPNr0dXjRMYbjuO7cVOvh4VVaXedw2KnQlrR3rpJFJXSs7Dxb7rgCPUeoXkulWou3N4HuvEYXELWbs/H9k98ta/fhHIW9UbqS2lF6Edl34Ef92E9uS/K5d6KEtWPKYVaX4RSJ1NoVtrhjiOJsxqoeLoxdo5vqzOtVZLjPIyVNo4DYG/ytv/UfldcniaiV2lFf+n6IgqcebPsJckYZ9o8M5E3d4Df5KunUqV3akpVOzix7/wBnZ6lJXm1HtzZEfXRk2Yx0h53HkBcn0XoU9F1/++pGmuhZv53mKWPh/wBUHN9LyRcbSVb9jOjb4Rj/AJLXTw+jqDuoub6ZZ+eXgUSlja2Tkorq+epepdWydsl+UbC7+o/RaZaTnshFLxKo6OhtnJsy9Nqo3/xE85HfIZLLPE16m2TNUMPRhsijLU+hGsFsQaODGgKtUpMsdSKJLaGEe7iPFxupqiltZW6rexF3FuAAHIJJUtWwTqN3No0HSssHAm6xQoqLuanNtGbV5AIAgCAIDxAEAQBAEAQFislDW5i6jKVjqND0xQhziWhUqWZqT1lZmoaY0Q7N7Rc7x94fXgr0zPOFjTdIUWHrDNp9P94L08PX1+LLaeZXo6vGjsIJpztHmtEqWtkURq6pPiqJSR0jzbja4/maNoXmYzRtZxcqXde3d+zbQx9O9p95sdI5jAC6emDfwDE8+GZ9F8xwM1O0qUm+vJHsKpFxuprdmVmuaT/ChklP339RvgTd3oFup4au1aUlBdEVn35epRKrHmV30t/PQvw0NXL2pOjb92Fpv4u/ytVLCYem7qGs+mXG/XgUznUnk5WXQsv34mUodTmjPorne6V1787DJbXWqyVr5d3kUqjTjnYzlPoENFi8NH3WNDQoKm2Tc0iVHouFvuYjxdn8VPg0trIOp0Ei1tgA7gu/1o5x2W3MceKcKlsQ4Jvaw2kdvyUJVWycaKK+gbvN1S5IuVNlcbBuaq5VUixU1zmy6LaMOyxU6c1IqkrMmqwiEAQBAEAQHqAIAgCAICzVYcOa41cGvSxAkrO42ZapEGpoQdynFll1JGnae1fLCZGtxMPbaNv528+I3q1PoKJRMbDqi29mve5u4MZ/9HJbVpCso6qsYXgaTld3MxS6kAj7LxkeSfIZKiderPlSZfCjThyYon0eo8TO0R3NAH+VXqss1kZqm0LTs2MBPE5/FS1VzkdYntitsAHgmtBDjMq6ElRdZcyHBt7SoUyg6smSVOJ4YguX6SaiU4BuC5rJHdU9ETjuUHUJJA0vEqGs3sJ3sUlrBzRU5Mi5kmklbfMKaoLnIOZm4bWyVsYqOwi2XFI4EAQBAEAQBAEAQBAEBHrYcQQGG6EgrjVzuwr6O6qcbElIodT8lJMm8y4xgGwAK5WKJJnuAlHO2wiotlQpwqnUZNQR70YUc2SshhXLHT3AUukdH7Od645AqFMFG7Z09IA3IqbZzWLT3ncrFSRFyLToyVYopHLnnQKRwrZCuMGUpGEBcOkldOBAEAQBAEAQBAEAQBAeOQEGWHNcJbS2Il0iVdGo2JJjoUOtlYjS5wdEog9EK4dueiNcsLnuFd1RcpIXVA5cpLCpqKOXKeiXTg6NdODo12wuOiQ4eshRtHUmToxkonSpAEAQBAEAQBAEAQBAEBS4ICgsXDp50a6cHRoD3AuWB7hXLHRhSwGFLA8wrtjgwLoHRoB0a6cHRoB0aXFhgXLnbDAuHT0MSwuVhdOHqAIAgCAIAgCAIAgCAIAUB4gCAIAgAQAoAgCAIAgPUB4gCA9XAeLoCA9QBAEAQBAEAQH/2Q=="/>
          <p:cNvSpPr>
            <a:spLocks noChangeAspect="1" noChangeArrowheads="1"/>
          </p:cNvSpPr>
          <p:nvPr/>
        </p:nvSpPr>
        <p:spPr bwMode="auto">
          <a:xfrm>
            <a:off x="144463" y="-1385888"/>
            <a:ext cx="2895600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ZA" sz="1800">
              <a:solidFill>
                <a:srgbClr val="000000"/>
              </a:solidFill>
            </a:endParaRPr>
          </a:p>
        </p:txBody>
      </p:sp>
      <p:pic>
        <p:nvPicPr>
          <p:cNvPr id="53251" name="Picture 6" descr="http://www.percycentre.org.uk/pasc/file/2015/12/16/docu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652713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3459163" y="927100"/>
            <a:ext cx="6858000" cy="5003800"/>
          </a:xfrm>
          <a:prstGeom prst="rect">
            <a:avLst/>
          </a:prstGeom>
          <a:solidFill>
            <a:srgbClr val="C5F4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1644881"/>
            <a:ext cx="655272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31550" cmpd="sng">
                  <a:solidFill>
                    <a:srgbClr val="0000FF"/>
                  </a:solidFill>
                  <a:prstDash val="solid"/>
                </a:ln>
                <a:noFill/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3. Focal Vocabulary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96" y="1280949"/>
            <a:ext cx="6264696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Books</a:t>
            </a:r>
          </a:p>
        </p:txBody>
      </p:sp>
      <p:pic>
        <p:nvPicPr>
          <p:cNvPr id="35843" name="Picture 7" descr="C:\Users\Maureen M. Chilufya\Contacts\Desktop\index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489585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eart 5"/>
          <p:cNvSpPr/>
          <p:nvPr/>
        </p:nvSpPr>
        <p:spPr>
          <a:xfrm>
            <a:off x="5796136" y="2852936"/>
            <a:ext cx="2088232" cy="144016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539750" y="549275"/>
            <a:ext cx="5688013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Focal vocabulary is a </a:t>
            </a:r>
            <a:r>
              <a:rPr lang="en-GB" sz="2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specialized set of terms and distinctions 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that is particularly important to a </a:t>
            </a:r>
            <a:r>
              <a:rPr lang="en-GB" sz="2200" b="1" dirty="0" smtClean="0">
                <a:solidFill>
                  <a:srgbClr val="009900"/>
                </a:solidFill>
                <a:latin typeface="+mn-lt"/>
                <a:cs typeface="Times New Roman" panose="02020603050405020304" pitchFamily="18" charset="0"/>
              </a:rPr>
              <a:t>certain group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: those with a particular focus of </a:t>
            </a:r>
            <a:r>
              <a:rPr lang="en-GB" sz="2200" b="1" u="sng" dirty="0" smtClean="0">
                <a:latin typeface="+mn-lt"/>
                <a:cs typeface="Times New Roman" panose="02020603050405020304" pitchFamily="18" charset="0"/>
              </a:rPr>
              <a:t>experience or activity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200" b="1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A </a:t>
            </a:r>
            <a:r>
              <a:rPr lang="en-GB" sz="2200" b="1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lexicon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, or vocabulary, is a language's dictionary: its set of names for things, events, and ideas.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Some linguists believe that lexicon influences people's </a:t>
            </a:r>
            <a:r>
              <a:rPr lang="en-GB" sz="2200" b="1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perception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of things, the Sapir–Whorf hypothesis.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576263" y="476250"/>
            <a:ext cx="532765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For example, the </a:t>
            </a:r>
            <a:r>
              <a:rPr lang="en-GB" sz="2200" b="1" dirty="0" err="1" smtClean="0">
                <a:latin typeface="+mn-lt"/>
                <a:cs typeface="Times New Roman" panose="02020603050405020304" pitchFamily="18" charset="0"/>
              </a:rPr>
              <a:t>Nuer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 of Sudan have an </a:t>
            </a:r>
            <a:r>
              <a:rPr lang="en-GB" sz="2200" b="1" dirty="0" smtClean="0">
                <a:solidFill>
                  <a:srgbClr val="009900"/>
                </a:solidFill>
                <a:latin typeface="+mn-lt"/>
                <a:cs typeface="Times New Roman" panose="02020603050405020304" pitchFamily="18" charset="0"/>
              </a:rPr>
              <a:t>elaborate vocabulary 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to describe </a:t>
            </a:r>
            <a:r>
              <a:rPr lang="en-GB" sz="22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cattle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. The </a:t>
            </a:r>
            <a:r>
              <a:rPr lang="en-GB" sz="2200" b="1" dirty="0" err="1" smtClean="0">
                <a:latin typeface="+mn-lt"/>
                <a:cs typeface="Times New Roman" panose="02020603050405020304" pitchFamily="18" charset="0"/>
              </a:rPr>
              <a:t>Nuer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have dozens of names for cattle because of the cattle's particular histories, economies, and environments.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200" b="1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This kind of comparison has elicited some linguistic controversy, as with the number of "Eskimo words for snow".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English speakers with relevant specialised knowledge can also display elaborate and precise vocabularies for snow and cattle when the need arises.</a:t>
            </a:r>
            <a:endParaRPr lang="en-GB" sz="22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4" descr="data:image/jpeg;base64,/9j/4AAQSkZJRgABAQAAAQABAAD/2wCEAAkGBxATEhUSExMVFRUXFxUWGBUYFRUVFhgVFRUWFxUYFhkYHSghGBolHRUVITIhJSsrLi4uFx8zODMsNygtLisBCgoKDg0OGhAQGy0mICUtLS0tMjItLS0tLS0tLS0tLS0vMi0tLy8tLS0tLS0tLS8tLS0tLS0tLS0tLS0tLS0tLf/AABEIAOEA4QMBEQACEQEDEQH/xAAcAAEAAQUBAQAAAAAAAAAAAAAABAIDBQYHAQj/xABBEAABAwICBgcFBQgBBQEAAAABAAIDBBESIQUGMUFRYRMiMnGBkaEHQrHB0TNSYnKSFBUjgqKy4fDSFkNTc8Ik/8QAGwEBAAMBAQEBAAAAAAAAAAAAAAIDBAEFBgf/xAA5EQACAQICBA0EAgIDAAMAAAAAAQIDEQQhBRIxgRMiMkFRYXGRobHB0fAUM0LhBiNS8RVDYnKCwv/aAAwDAQACEQMRAD8A7igCAIAgCAIAgCAIAgCAIAgCAollDdu/IDiUAbi35clwAutt810FaAIAgCAIAgCAIAgCAIAgCAIAgCAIAgCAIAgCAIAgCAIDEmpBqHA7GWA8QCfj6LjBk2vBS4PJSLG/BGwU0kmJgP8AuRt8l0F5AEAQBAEAQBAEAQBAEAQBAEAQBAEAQBAEAQBAEAQBAahpeUw1Lr7HgOHkAfUeq4zpfi0sOK4Cir00A3ahw2LRsRbExrttrnvOZ+KkCSgCAIAgCAIAgCAIAgCAIAgCAIAgCAIAgCAIAgCAIAgMXrDo+KaOzyQRmxw7QPLiOIXGDn/7trMWAYNtsRdYd5yyXDptWr+qhjcJZ3iR4za1vYadxue0fJSOG1IAgCAIAgCAIAgCAIAgCAIAgCAIAgCAIAgCAIAgCAICl7rIDC6b0jHFYOcMR/2wUTprekNOxRMdK45DcNpO4Dmp0qcqklGJCpUUIuTMnqvrbBO0WdbOxaciO/gpVaM6UrSI0qsaivE2xrgcxmoFhHdWs6VsOZeWuflsDWloJJ3ZuGX0XUsrnL52JK4dCAIAgCAIAgCAIAgCAIAgCAIAgCAIAgCAICkvHEKqdelDlSS3o7ZlJnbxCzT0nhI7Zrz8iWpLoIVZXYSCGuc2xvh2g5Z23qqOl8JOVlLvTSO8HI1Sto6WWQv6d2Mm1pBexvsBGzyW9NNXRA0LXqohDhTsuXscS93ujLJo4nP4L2NHUmr1HznmY6onaC5jWIJnMOJpIK9CdOM46skYYTlB60TouqGukhDYAGtdaxcTw3tB2leLiMJKlms0etQxUamTyZumqL2kzSk5lwjab+5He/m8yd+SwV8VRoasakrXzNMYuTbRswcDsUoVYTV4tPsJNNHqmcCAIAgCAIAgCAIAgCAIAgI2kNIQwMxzPaxtwMTjYXOzPcq6tWNKOtLyb8iUYuWSPItIRuGJjg4HYWkEHxXl1NOYaGVpPdbzsT4KQNYOCyy/kMPxg97/ANneB6yg1h4BZpfyCs+TBLvfsS4JFBqncfRZp6axctjS7F73O8FEpM7uJWaekcVLbUfl5EtSPQUFx4rNKrUlypN72SsihxULEkixJOQpKJZGmmRnaQsp8Hct4FGMpKi7nC17PJI5E3X3GCkpYeD6l4ZHmVY6s2jAa5U+jjilnBZIcg9vVkcd12jqyHmQDZerhatZS1YZ+RhxFOk1eZzQFe6eMZzVPV+SsmwglrG2L5B7o3AfiO7zXlaX0pTwFHWecnlFdP6XOacLhpV52WxbWdo0bRthYI2kkDK55L8xx2NqYuprzy6EfSQpqCsiXitmsabTuiViNPp6CLt1EbeTpG/Alelh8Tj19tye5vzuQcY85YpNdKN8gibM1zjsycG/qIw+q9vD4jST5dJPter6+hU4w6TZGOuL/wCV7UHJxTkrPvK2VKRwIAgCAIAgCAIAgCAsV1FFMwxysa9h2tcLgqE4RmrSR1Sad0cw1x1cpaBhqKSeaB4OccUjD4ljnAkcs+5ZZ6LdXJZ//JeT2kniox5Xh7GG0P7Q6wWaTFVD7tuhn/Tv8GleNidDxhtTh4x7/dl8KkZ8l38za9He0ShecMuOnfvErSG/rGQ8bLy6mja0c42kuombTTVMcjccb2vadjmuDh5hYZRcXaSszpcUQeFdOlJKHSxMy6knYsi7GG0hGxgJdK1vNzg34laablJ8WLfYXa65zWdGaZaK1jGSMkxnCcJvsBN8sty+n0bwsI6sotLrysYMTqt3TPPafoBjQKlt75B1t99mXzXvYfFSpNK11z/o8yvhlUV+c0HR1I+aRsbBcuPgBvJ5Bex9RT4PhE8vmR5fAz19S2Z0Wcz0TY6elMbQW4nueAXOeTbFm4Dds5L47SdKhia3CVtZu2SV3luTPoMNB04asLdrLJdpKTt1bmjg3Cz+1vzWWGEoLkYdvtdvN+hc2+ea3EN2j4C7DUVchP4hK8eBuQVKUsRT+1h4ru9LBKm9s2XRBoiL3pH9zcI83AKF9KVOZR7v2L0FzXPW6w6NZ2IY++SUE/pbiU1ovHVeXVe5N+xF4qnHYkiZH7RWMya8AcGRSW83Zei24XQNWm8pT77LuM1XH03ymjqOjZzJDHIbXexrstnWAPzW6UXFuL2oRkpJNc5JXDoQBAEAQBAEAQBAEBpHtE1WhmhdLHTF09744gMe+5IxDF6nkpTxNaELQz6tp2jhKNafHaj1/PU4XPHclps8t2tcC17SOO8FKeLg1xlq+K/Rytg6tOVuV4MuxV7wMJdib9yYYx4P2jzXKmCo1VrJW64+3+yuOInB6re5kukrBG7HGZaZ33onFzfECxt+pedXwFS3NNde353GqFeD25fPnSbdojXLSgHV6KsbxH2njhsR4tXi1tH4dcq8PLx9y9XezMyo1s0o/s0jYub2SO+YCjDA4Bcqq/D9nGqvNEgVmnq//uVcUPIdC34kuWqnhcCuRTlPc/0iL1+dpGErNMRH7Wve/k10jh5dULbTotfbw6Xbb9sg5RW2Zin6VoB2WySHj1W/8itkaONllxY9ib9it1aC6WW6DTDG1ML2xOYA9uZJO024Ab+C0QwdeOc5N7rFTxFJ5RR0r2l1rm0kRZte8C97ZBpJ3HgFOnhfqG4PYRq11RWsan7PC9873OzzAve/NdqYZYfiIUq3DLWK9a9LSGslDJC0MIYA1oJ6ozzN95K3UMLQ4NTqztfrSMVbFVlNxpxvbtZjxLO73p3eOH+0BcnidE0uVNPffyIxhpGpsjbdbzLNRo95zfdvN8rvmVlnprRq+3Tcuxe5ojo7HS5U0iwyjgHvMP5WmQ+YVEtPtfboJdr/AEaoaArVOVOT7EX2xDcyV3g1g9Vnnp7Gy2OEexX9zfS/iq54yfa7eRl9XIoOlHTsLG3FnC0ud/eBtYd11hqY7EVuLUrys+jLyPQX8cVKOtCEbrpO5UdOI2BgJNt5t8ty34XDxw9NU4tvt25niTnru9rF9aCAQBAEAQBAEAQBAEByvXL2lVdNUSUzYGRFriGvkxOxt91zRkBfvKodbVlaSyPRhgY1KalCefXs7L+5ymvqBLI6SQWe5xcS0WAJ22G0KV6dTNPMr1a9DKUbrvX6LHcb8xt/mYdvgq2pU3rLLrRalSrq23qe3c+f5sKQS3MbOLdni07FdHGS/NX69j+dxmqaM28E9zLragkZHxbYO8QfqtMJ0Z8+55fow1KdanylvWZdZRdILvnkPI3+ZXpYfAUpR1lxdyPNr4ypF227y7FoaHg93+8lZNYKj9you9Fani6nJg+5k6HQ492DxI+qyT0xoulslfsTZdHAY+ptVt6L7qJ7Rn0bO8gLNL+TYf8A6qUn3L3NENB15cua8X7EKWnY8hpmBJIsG3Od8llqacxFbixppX6X/o209BqktZt5bjquuugHSaObI694GdIW8Rhs7yFz4Lk6laEW6UrMlClTqyUaiyMT7Mq6ieBGzCHDN4uC65yxE7xltXIzlNXle/WSqUY0ZasbW6hr/q/PTmSpiJdCTic1jGmRl9rs+03nuXn1sApz1kr36WejhMRh1G1a+XRznOZNYQdold+aTCPJpSOjpLoW41rSWBjyaTfa/wBssDTZv1Kdl+Obj8FP6OK5VQtjpap/1YdL52I9dpisPZaB/L9SiwlDrZyelsa/8I/O0yerlHW1MzWuc3DvaZmwYuTX4HZ+Ctjh6a/DvM09I4h7a3cv0du0VqLQRYXGEveLOvJI+WzhnliNsjvsFojSgtkV3Hm1MXXnlKcnvZtCsMwQBAEAQBAEAQBAEAQHKvbm2INpnGN2NznN6QAGPCAOpIdxJN29zldSUJ8SosvJkXUqUuPSdnz9DXWuc5TLSOAu3Nu4HZ4HcqsToypT40OMvH9noYPTNKrxKnFfXydz5t+RGMbXG2x3A5HwK89VZwPUnhqNXarP5sfOU2ew5379/wDnxXdaMuryIcFUp5PNeK3+5U+pgsMQdi3kC3wKiqU28mrE54jDxgteLb7D1ukMJDo2Y8JBFzw4jafFWPCzlFxcsjzqmIwzd403f52l9+s1c7sgN/K0fMKqOiqC25lbxr5okaSqrn9qR3i428rrTHBUY7IkXjanNbuLP7JIe1J5K5UYLmIPFVn+TJ2gIBFVQSuLnNZI1xve1gealqxWwpdSb2t959QGphfAXkgxlhJva2EtzB8FwifMdAGxSY4ZcBBOEt3C+Q2Zi1lCVWPSaYYWo/x78jpmjfadhiwSx9I61gQBhOW8E3HhdI68uTCT3e4lQjHl1IR7ZL0uc+wxDZEfAWA8Gt2KUsLiGr8E32te5ZDF4ZPVeIS7ItLvsi80g7AP0ucfVUqjjG7RpPuNTloxK9TEX338FdlxrX7g7wDW/RXx0bpGptSXa16XKJaU0LS2Jy3P/wDTR6+nfbsB26zpPjfJWS0DitW7nfqV/UjD+T4GMrU6Nut2Xlc7NqDomSOFr3ySXP8A2xO2aK1trbDq9wKy0qHB/k2dxeP+oWdOK60s+821XmAIAgCAIAgCAIAgCAg6YdUiMmmbG6ThISARytv71bSVNy/svbqK6rqKPEtfrOD62VNYXujremYSSQ15f0W3LBmWkdy9W9G1lHLpWffznl2q3u5Z9Dy7uYxei5M+jdv2d/8An49614eafF+fPUzYiDXGL9Zolrtypxei6VbPZLpXr0mrBaYrYfi8qPQ/TnXl1GLfBLGcNg8bmu/+XfL0XzGL0fVw7vNZdK2b+j5mfZaP0rSxK1abu/8AGW3c+f5kWxTNd24nMPi4HyWam4c8jRiI1/xpLvf6LE1PCPdz77H1N1tp3/FSe5nk1oP83CO9X8yhlQQLAHxdf1stEaNd7I+RjlPDx21O5NjpXnh8fiVasHXe1pFbxeGj/ky41p96UDusPhZWrR/+dRFL0jH8KV+1ssvaCcn38b/Mp9Hh1tnff7D6/EvkwS3e9zMwaWn6Loeml6Mi2DE4C3Du5K6McHBWfqzPOeMnK/sjHmlAzAt3rvD4aPJ8jjpYmfK8WX4q1rBYuB9fgrFpClH8Wyp4Co+dIO0xbYCfAD4qS0jfk0zj0fblTLLtNSnY31+ijLSVVfgSjo6k/wAyn95TngPE/VUT0tVXQi6OjKXWyXSVRPaxE/hH1Waemai/LwXqXR0XR/x8TetScbHjCKqNu/AcIPfiFj5Lwq+l403sVu3M9SGFutp2Gjq2vFgTcDMG1+/LJXYPSNDFXVN5raiqpRlT2klbioIAgCAIAgCAIAgKZL2OEgG2RIuL7ri4uFyV7ZbTq6zkntG0TpF56SdpfG0ZOhxFgGeboyTbbt9V5/CYmlPWlK3Wtm8ucKU42tc5u+B7c25jhu8trfBenQ0kk06it1rY+35uMVXBtq0XfqfoUTaUl42PMmx7iPmva/5GUleNmjy/oIJ2d7mOqq2c5OA8QfqqKmKryWVrfOsvp4ajF53uUxEOye8s7xceYWPhp9m43cFFrO73syNPohjxdspf+UE/AKLrT/yCow6C+3QbR2i7+Zwb81HhJPnZJQj0F9ujIW7Q3xDnepsFzjM7kivoowMm37g0fAFWxwtaWyJVLE0o7ZIhSTEHJrR3i59T8lasDU5yt42nzZlxnWyuSeDbn+2ylLD4ekr1aiXd6lX1dWeVODZ7+45nHKJ/8wt8c1jqY/R1PZLWNEKGNntSXzeZCm1NnfwHKxcsFX+QUIfbh3s0R0ZVly59xkoPZ5IdriPABebV/k03saXYaYaLprbmSHajU0QvNUNYObmj4rE9MV6r4sW+80xwdOHURpItCRbZHyngy5HmBb1XVLH1NkVHtO2oR57lVLrPBHlS0ZPN2foLrk8DVnnWq9x1VoLkRNl1b0/Uvk//AE0zujNuwSwt52Pa9FCGGwNJ/wBnG3+x1zrSXFVjpujo4bYogLHfnfuN819Dg4YZR1sOlbq9ecwVnUvapcmLYUhAEAQBAEAQBAEBC0vUTRxl0MImePcxhmXeQb9yhUlKKvFXL8PTpTnq1Jaq6bXOJaza46Rkkex0z6fMjomnBbliAuT4rFwlWTflzntvDYSnFZX/APW1Pu2Gn/tMrD1uuOZs/wAHb/G6r1VfLJ/OYqqYVSV47C+2SKXL3uFgH+Wx3guxnOk7rLrWw8+rh+aSuWhTOZmw5cLXHi05jwXp0NJav3MutbN6+dh5tXB3XFz6n6Mk080TrCRgaeIGJhPPgvapyoYlLWW9evQebLhsPyXufp0ku0TeyAPytAurZYHDU1ecvEqjj8RPKMfAvQUk7+xDIRxsWj1sFgq6S0XQ/JPxNEcNpCt0rwMhT6r1btoYz+o+QHzXnVv5Zh6eVKF+5e5phoKtLOpP19jJ0+orj9pI89wDB63K8fEfy+vLkWXibqWg8PHlNslDUqlZ1nuaLb3HF8cl5NTTuKrZXk/DyN8MDRp7IoqdpLRdOMPTB1tzM/7brOqeMrO6hbtLtanHnIE+vtK3KGne87i6zR8z6K6Oi68vuTS7CDxEeZFn/qjSs2UNMGD8rnepsPRS+gwdP7k77znC1HsiUnQumZ/tZntB3A4fRtlJYnAUuTFDVqy2su0/s7zvI8uO/MD6lRlpmKyigsN0mWp9UKWPM9H3k3+Kyy0nUnyblqoxXMSxJo+HtTwt/mYPmo2xVTZTk9zO60I867zYaSiLgHMY5zSLhwwgEcQVJaPx8/8Art2te5F4imvyRkaWjqGm7WBve8etlrw2i9I05qcWo7ympXpSVm77jPL6480IAgCAIAgCAIAgKZGggh1iCCCDstvvyS9sxa5xn2gauaKiu6me+OQ59HG0SwE8CCQGeBy4KurjqEnqVON2be8nSp1qXGpO3k9xzkSluRFvNzPLa1c+nVRXpS1l0PajVT0goO1WLi+lbH2o8lhY4XOXPtN8xs8VlcXF22PoZ6caiqR1smuleq2r5ketqJY7X643G+fg8fO6rcFzZMqnQjJXjmT6fBMLtBJ326rx37nKt1JUne9utGKpR/Fq5mzq0yNjZv2iziGuaOw8Xsdt7ghee9ITqVHBxvzN7V/osWHjGKadvAz+jtbo4osMrhK8E9ezW3buxZ2vtzWGtgp1J3p8VdBdGdlm7kar9oW5hiZ3uxHyFl2Gif8AJNneE6EYWr1wc/tVbxyjjLfW11sho7V2U1vZG8nzmOdU00huW1U54nZ/U4LQoV45Jxj86kThhJ1NkWy+2spY8zSAf+yQD0F1FUK9R2VR7kXSwSpK9S0V1svs146PKGmiH5Wk+uSuj/Hq1blylv8AjMlXH4OlkpX7F6stT6+aTd2THGPy3PqVvpfxTDRzqXe+x5tTTN3anH1IMmsukn7amQ8mNa31stK0Poyl+Cfeyn6vFz2OxFlqq12b55APxzP+F1bGlhYfbpRW5HP7pcuo+8hSRsPblLjyufUqzhJbFl2ZDg47Xn25lyjfExwc2IPsb2eAWnvbmCOSjmyeR2/UDW+WVrIXaPfGwWDZII8MAHEtNg0dxK40dOhKICAIAgCAIAgF0BSXBAUmUIC1JO0gg2IORBzBC40pKz2HU7Zo5h7Q9FNhtUQMcI8+lw9cM2YSWbSzbcjZlkvMrYKMM6ay6PZ8xtoy4TJvPm6zR3wQygXwtvscDdh7ne6eRWaM505Xg3dc3P8As7On+M17GLr9DTwnE0Ejltt8HeK9WhpOnWWpWVzHLCzpPXotpkKKoB/Cd9h/cw/JangoyX9T3MthpOUX/fHesn7F1o2kEi+RdGT6t2rBVoShy16r9bz1KVanX5L1vCXdz7ipmiXSC7ZcfLEb+N8ws7q6m2NjbTwEKq/rkm+jY/EqZq0/a4taovFrmL46Jl+TSLzNFUzdri88Gi/wV9KjjK/26b+dpnrVNGYT71VX6Fm/C5IYxjexC1vN5ufIfVelS0BiJ51p27DyK38qwdLLDUbvpeXuw9zjtebcG9UemfqtkNG6Ooct6z7/ACPLrad0riso8VdSt4vMtsYzcBfj2j6XWj62jTVqVP0MDwlaq9atUbff5kiKkc7Y1zuTW2/ysVfSklypqPcaaWj4LYmzIU+q1U/sxBo4u/z9F4tfTeFjtm5PqPRp4KfMrF+TVTD9tVtafus2+TbFYnpuUvtUn2svWCS5UjDzaCaHWZHNLwOBwv8AqWqnpPi3qKK3lUsNnxb9xNptUqt2ynZGOL3Anyv8lRV03Sjsl3K5OODk+YnDVEMznq42cgQ36XWR6Vq1cqcJMtWFjHOTR0fU3RVRAG4JJHwm3ac0ssd7QTceCvwj0hwivC0ee75vcrq8BqvO7N1XvmEIAgCAIAgKXuQESaosgIM9fZAQJtJ80BDk0mUBB0hptkbC6RwDdme/I5AbztyU4U5VHaKuQnUjBXk7HKdKOaJXS0reja7N0V8TTxIaRax5XtusvGqOMpOMo2t4Hs0aqnFKbv1kjRengOqbNH/jef4f8jznGeRy71nq4dvN59a27+n5sJSpShydhOqdB09Uep/Dl24Dk7wHvDmFGjjauG25x+dxmnRhU6ma7W6MmgdaRjuT27fo5fR4XSEK8bp380eZVwjg8svItUdYA65dhNiMVgHeNwbq9YXB1Xx8l3fruJx0lpCgv63d7E2k/Hb33L8lfGfvSHncj1yWmNTAYb7VNdv7ZkrS0ji/v1Xbov6LIlU0FXJ9nCQOJyCyYj+QRj+SXZmdpaHjzpvwMzR6l1j83uwjkPmV4OJ/kdN87lvPTpaNUdiSMrHqdSx5zTC/Auv5A/JeZPTmIqfah4e5rWDguUzJ0uj6Rv2VO+T8Thhb5vt6XWCtjcTP7lS3Us/IujRhHkx+byRLXNjHWlpoBwHXd8vgVTChOpyYTn4L1JOajtaRh63WbR7ftJ5ZjwBwjybhBW2no7F80Yw7dvqyPCRey73f6Mcdd4W5U9HfmRb5LR/xUnnVrdxOEaknaEPm4iza36SfkxscQ5C5+asjo/BQ23l2v2saY4LEy22XzeY6eWul+0qX9zch6LbTowj9qku73IyoUIfdrLv9F7Eb92wg3e+5/E/PyWhxq/k0iv6jA0+RFy3WOjezasdG4MY8mMnrNzcLcQ3bfuUPrqdF6s5Nvs+MwYiMa71qcFFdu30R1gL007nnhAEAQBAEBQ8IDF1rCgMJVXQGMmKAsXQFitpWSsdG8XBHiOBHMKdOo4S1kQnBTjqs5npCklp5HRnO2Y4Oadjm8D3b1srYWli463P08/7MUK1TDy1eYiyNbJmMncDt8fvD1Xh1sLVw/Kzj0/Nh7+D0jCfFl+/2j2lqpWWbbEBmGEm45xPGbf8AclllCMs9nX7o9OWHVTk/Ow2/ROsTJG4JR07N4IAnZ3jZJ3ixXm1MNKnLWpvVfg/byMkrx4s1dGcfqjo5wEpNmuAcOsQCCLjbnvWR6Yxl3Da1l8scWGp7UikP0XT9lrSR3LihpDEczO3ow6CJV68wMyYGN9T8ldHQtaWdR97/ANj6hPkpsw1TrrJJk0SO7rtHpb4rZS0RSjtl3K/mHKr0W7XYsw1ukH/ZxNZztc+t/itkdHUeeLfa/YrdRLbNblcvP0LpCX7aoIHC9vQlaqeFhDkxiuxFMq9P/wBPtdi1/wBO0jftZ8R4Xv6LRwd9rZX9TbkxS3e5XHJo+PJkTnnkPkoydKnnJpEXVrT52WqrTosWtp2AfizPkMwpw16v24NruRRKpGk7ylZ+JjI5pXHMljeIYD6E3Vr0fi1G8Ixv3EJaSpTdqk5PtuyZ+yQe8+aU8Ow31z9FTDRmkar41orrd/Be5yekMJBcW73W8wYgB/DjjYeJaZHebsvRbl/Hlq8ao2+5eGfiZf8AmONyUl3v5uOtagaaxNZC9kQcRk+JoZisPeaNh5+gWT6ZUJamrZm2NZVY6yd0bupHQgCAIAgCAICPPFdAYWupkBgauOyAhFAahrVp2rglwNAYxwGCTDfEbZi5yBvusupIGo11dUOeHyyOfbj7t+A3LTQq8FLqKK9JVI9ZfdTNkbibkd44Few6cakbo8dTdOVmRHykdWQEjiO0OY4rw8ToxXvTyfh+j3sDpWVLiz40fHcVx4g9ro5MZJsLg3vuB4FeYqE1xZw9j2q2KoVY3VR92fzeZR2j6+XtHCOZ+pKshRUOSkuxGGVSl1vtZfp9VsX2kxdyaC76BcnUpx5cvERqS/CCW65l6XVqnjF+iP5nuDAsrx+HTtHjPqVybWIe1232Jkc0LMmBp/8AWzH/AFOsFP6ivJXUNVdMnbwV2U6kL5yu+ouSzzWubRt+9I/5DCPUqn6q71dfWfRCPq7+hLgrK9rLpbMXVTQHtyPlPBgs3zNh8Vvo4PH1eRT1V0zefdmzHUxmFp7ZX6or1ITpWe7Ewc3EvPlkB5FenS0BUlnXqt9UVqr1fkYaml0vtQS7cyzJISLOdl90ZN/S3JepQ0VhqGcIK/S833u7PPq4+tVylJ9mxeBHfUxN2uA8QFrlKlDlSRTGFSXJiyO/TEI2Z9wJVEsbh489y6OCxEuaxSNKvd2InHvFlTLSkFyYl8dGTfKkXWTTEjHhYOF8TvLJZqmlq1uJFF8NF0r8Zs79qTBSspWCnIIIDn5knGQMV75jYvK+rliHeb4y281tx6EcPGitWCyM+ukggCAIAgCAIDwhARKqG4QGv19KgMJPCQgMZpfRrKiJ0T9hzB4EbCuNdBKElF5q6OZ11JJTvMUwuNztvV3EcW+oXYTvk9pOpSstaOa+ZMt0spicN7TstvHD6L08HiNR6r2fPiPLxmH11rLb8+MzE9G2QAjfsK9iVKM1c8eNRwdjGO0TI1wcw2I3rHUwTlka6eMSJ9NNO1we+UtP3iC+P+ZtjbvAPgvB0hojEKLcLyXRez3bLnq4XSVJytLJ9PMZ9ulHAXlracN4Qi7v6QT8F8/RwM3Kyw8pP/1kvHI9OeKgld1UuzMhS6apr3bHJM778hwjwvid8F69LRmLatKcKUehZv0RinjaS5MZTfXsI1RrHJuLYx+EBp/Ubu8iFsp6L0bB3qylUfW3buWRlnisdPKCUFuMXJpTEb2c93HrPP6ivTp4zD0Vq0adl1JLyMksDWqO9Wd+9lPT1LuzGR3kBclpOq+SkiyOjKf5Nsq/Yap3ae1g/wB4qiWNry2yL44KhH8SoaDvm+V7vh65LNKrKW2Te8vjThHYktxfi0JAPcv33P0HqobiwmRUDR2WAeH0+q7qs4JxGz7SRrOVw30GZXHqx2kowlLYiIzS1I02aHPPENsPN1j6KqWIithohg6kjr/s7paUt6aKR5dazo3dW1+LR2u9R5bU3bLo99pVOLheDTXabwrCsIAgCAIAgCAIClzUBAq6a6A17SUNtyA1DWCpkZGTE4B4zta5I5XyBV9Dg9b+zYU1+E1f69poU9aZ7Nle4uF7E7b8t1+Sx4/C1adR1YZx8jRgcZG2pLbz9ZjXxlpw8d253Nv3XclyhiVNZmqthctenmiTS6RexpDQXZ8Nh5jcvdoaRdOGq1c8Cvo9VJ6ydj0VlU89ggcf9suT0pVfJQjoymtrJzqa+xr3fmIA9LrNLGYiX5GmODox5ilmj38GN7hc+ZVDlOW1svUIrYi+3RV+05x8bD0so6qJFyLR8Q2NB7hi9UukCQxg3N+f9v1S/UC6IXbT1Rzs36n1WaeMpRdnLPoWb8CxUpvmI01ZTs7Uzb8G9Y+YufVUSxc3yKb/APs7fsujh77X3EKXWCEdiN7zxPV9Tmq74qf5Jdi9WW8DTht8WQptM1LuxG1vMNL3eblH6NbZ3l2v2JwnTeSa8vMjmOuk7TpAObujHlktCckrK9vnSTtRjm2vMpj0UwduUX4MBefPYoNpbX6nPqIrkpvwMjR0MdwGxucSQAXuDASdir14ydoJyfzoIyxVRdEfnWdj1A0O+KziWNNrYWkuyO3lfIZpThinNNWjHotdv52lNWrGecm5S6bm9r0TIEAQBAEAQBAEAQFLmoCHWUAcEBz3XDRLmtxBAcx0rRXu4DP3m/MLbh6/4S3GOvR/KJjenuML8xudvH1+Kz4rRyb16WT6OZ+xfhNISpO0s0VRyOY4EOz914zBHBw3rHTrSg9WeXp+j1qlCFePCUfn7M7BpmED+K0sdyaXNPNpC2qSPNaadmT46tjgCwXB4m3oLlc1uhAPkdvIb5N/uufRQc7bWdSIM+k6dvakBPBoLj/V9FVKqujvy/ZdGhKREl1gZ7kRdwLzl5KpzqS2O3YvV+xbwEY8pre/RFv941smTBhH4W/MqDw+ty8+138Nh3hKUdnhl+x+5Kh+cslh+J3yCsjSjHL9EHiH+MV5l6LRFMza5zzwaLKUnTp5uyIcJVnzskl0cfZga08ZD1v07VGnVlWyoxcvLv2FU9WnnUkl5kKr0hO7Z/SAwfM/BbqejcTPlu3YZJ4+iuTmRIY5HO61nHh1ifDO6sq6KpW49S29EIaQqN8WF9xm6fRlQ7sxBg4nq+rs/ILPDB4GlnJym+5enqWyrYupsSiu9mW0Pq2x0g6Z+Ibwy5Pi4rU9IqjG1KCiipYDhHepJyOyaIjhDRgWCM1LYbnFoyakcCAIAgCAIAgCAIAgCAx2maZjo3XF8lxux2Ku7HHtN6PGIlgttt3cCuKVyc6biabpGitdwGW8bwd69HD19biSPNr0dXjRMYbjuO7cVOvh4VVaXedw2KnQlrR3rpJFJXSs7Dxb7rgCPUeoXkulWou3N4HuvEYXELWbs/H9k98ta/fhHIW9UbqS2lF6Edl34Ef92E9uS/K5d6KEtWPKYVaX4RSJ1NoVtrhjiOJsxqoeLoxdo5vqzOtVZLjPIyVNo4DYG/ytv/UfldcniaiV2lFf+n6IgqcebPsJckYZ9o8M5E3d4Df5KunUqV3akpVOzix7/wBnZ6lJXm1HtzZEfXRk2Yx0h53HkBcn0XoU9F1/++pGmuhZv53mKWPh/wBUHN9LyRcbSVb9jOjb4Rj/AJLXTw+jqDuoub6ZZ+eXgUSlja2Tkorq+epepdWydsl+UbC7+o/RaZaTnshFLxKo6OhtnJsy9Nqo3/xE85HfIZLLPE16m2TNUMPRhsijLU+hGsFsQaODGgKtUpMsdSKJLaGEe7iPFxupqiltZW6rexF3FuAAHIJJUtWwTqN3No0HSssHAm6xQoqLuanNtGbV5AIAgCAIDxAEAQBAEAQFislDW5i6jKVjqND0xQhziWhUqWZqT1lZmoaY0Q7N7Rc7x94fXgr0zPOFjTdIUWHrDNp9P94L08PX1+LLaeZXo6vGjsIJpztHmtEqWtkURq6pPiqJSR0jzbja4/maNoXmYzRtZxcqXde3d+zbQx9O9p95sdI5jAC6emDfwDE8+GZ9F8xwM1O0qUm+vJHsKpFxuprdmVmuaT/ChklP339RvgTd3oFup4au1aUlBdEVn35epRKrHmV30t/PQvw0NXL2pOjb92Fpv4u/ytVLCYem7qGs+mXG/XgUznUnk5WXQsv34mUodTmjPorne6V1787DJbXWqyVr5d3kUqjTjnYzlPoENFi8NH3WNDQoKm2Tc0iVHouFvuYjxdn8VPg0trIOp0Ei1tgA7gu/1o5x2W3MceKcKlsQ4Jvaw2kdvyUJVWycaKK+gbvN1S5IuVNlcbBuaq5VUixU1zmy6LaMOyxU6c1IqkrMmqwiEAQBAEAQHqAIAgCAICzVYcOa41cGvSxAkrO42ZapEGpoQdynFll1JGnae1fLCZGtxMPbaNv528+I3q1PoKJRMbDqi29mve5u4MZ/9HJbVpCso6qsYXgaTld3MxS6kAj7LxkeSfIZKiderPlSZfCjThyYon0eo8TO0R3NAH+VXqss1kZqm0LTs2MBPE5/FS1VzkdYntitsAHgmtBDjMq6ElRdZcyHBt7SoUyg6smSVOJ4YguX6SaiU4BuC5rJHdU9ETjuUHUJJA0vEqGs3sJ3sUlrBzRU5Mi5kmklbfMKaoLnIOZm4bWyVsYqOwi2XFI4EAQBAEAQBAEAQBAEBHrYcQQGG6EgrjVzuwr6O6qcbElIodT8lJMm8y4xgGwAK5WKJJnuAlHO2wiotlQpwqnUZNQR70YUc2SshhXLHT3AUukdH7Od645AqFMFG7Z09IA3IqbZzWLT3ncrFSRFyLToyVYopHLnnQKRwrZCuMGUpGEBcOkldOBAEAQBAEAQBAEAQBAeOQEGWHNcJbS2Il0iVdGo2JJjoUOtlYjS5wdEog9EK4dueiNcsLnuFd1RcpIXVA5cpLCpqKOXKeiXTg6NdODo12wuOiQ4eshRtHUmToxkonSpAEAQBAEAQBAEAQBAEBS4ICgsXDp50a6cHRoD3AuWB7hXLHRhSwGFLA8wrtjgwLoHRoB0a6cHRoB0aXFhgXLnbDAuHT0MSwuVhdOHqAIAgCAIAgCAIAgCAIAUB4gCAIAgAQAoAgCAIAgPUB4gCA9XAeLoCA9QBAEAQBAEAQH/2Q=="/>
          <p:cNvSpPr>
            <a:spLocks noChangeAspect="1" noChangeArrowheads="1"/>
          </p:cNvSpPr>
          <p:nvPr/>
        </p:nvSpPr>
        <p:spPr bwMode="auto">
          <a:xfrm>
            <a:off x="144463" y="-1385888"/>
            <a:ext cx="2895600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ZA" sz="1800">
              <a:solidFill>
                <a:srgbClr val="000000"/>
              </a:solidFill>
            </a:endParaRPr>
          </a:p>
        </p:txBody>
      </p:sp>
      <p:pic>
        <p:nvPicPr>
          <p:cNvPr id="56323" name="Picture 6" descr="http://www.percycentre.org.uk/pasc/file/2015/12/16/docu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652713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3459163" y="927100"/>
            <a:ext cx="6858000" cy="5003800"/>
          </a:xfrm>
          <a:prstGeom prst="rect">
            <a:avLst/>
          </a:prstGeom>
          <a:solidFill>
            <a:srgbClr val="C5F4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1644881"/>
            <a:ext cx="655272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31550" cmpd="sng">
                  <a:solidFill>
                    <a:srgbClr val="0000FF"/>
                  </a:solidFill>
                  <a:prstDash val="solid"/>
                </a:ln>
                <a:noFill/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4. Vocabulary Growth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51205" name="Rectangle 1"/>
          <p:cNvSpPr>
            <a:spLocks noChangeArrowheads="1"/>
          </p:cNvSpPr>
          <p:nvPr/>
        </p:nvSpPr>
        <p:spPr bwMode="auto">
          <a:xfrm>
            <a:off x="755650" y="227013"/>
            <a:ext cx="5148263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During its infancy, a child instinctively builds a vocabulary. 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Infants imitate words that they hear and then associate those words with objects and actions. This is the </a:t>
            </a:r>
            <a:r>
              <a:rPr lang="en-GB" sz="2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listening vocabulary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The </a:t>
            </a:r>
            <a:r>
              <a:rPr lang="en-GB" sz="2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speaking vocabulary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 follows, as a child's thoughts become more reliant on his/her ability to self-express without relying on gestures or babbling.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Once the </a:t>
            </a:r>
            <a:r>
              <a:rPr lang="en-GB" sz="2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reading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and </a:t>
            </a:r>
            <a:r>
              <a:rPr lang="en-GB" sz="2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writing vocabularies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 start to develop, through questions and education, the child starts to discover the anomalies and irregularities of language.</a:t>
            </a:r>
            <a:endParaRPr lang="en-GB" sz="22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51205" name="Rectangle 1"/>
          <p:cNvSpPr>
            <a:spLocks noChangeArrowheads="1"/>
          </p:cNvSpPr>
          <p:nvPr/>
        </p:nvSpPr>
        <p:spPr bwMode="auto">
          <a:xfrm>
            <a:off x="539750" y="549275"/>
            <a:ext cx="518477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In </a:t>
            </a:r>
            <a:r>
              <a:rPr lang="en-GB" sz="22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first grade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, a child who can </a:t>
            </a:r>
            <a:r>
              <a:rPr lang="en-GB" sz="2200" b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read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learns about </a:t>
            </a:r>
            <a:r>
              <a:rPr lang="en-GB" sz="2200" b="1" u="sng" dirty="0" smtClean="0">
                <a:latin typeface="+mn-lt"/>
                <a:cs typeface="Times New Roman" panose="02020603050405020304" pitchFamily="18" charset="0"/>
              </a:rPr>
              <a:t>twice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as many words as one who cannot.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solidFill>
                  <a:srgbClr val="009900"/>
                </a:solidFill>
                <a:latin typeface="+mn-lt"/>
                <a:cs typeface="Times New Roman" panose="02020603050405020304" pitchFamily="18" charset="0"/>
              </a:rPr>
              <a:t>Generally, this gap does not narrow later.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This results in a wide range of vocabulary by age five or six, when an English-speaking child will have learned about 1500 words.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cs typeface="Times New Roman" panose="02020603050405020304" pitchFamily="18" charset="0"/>
              </a:rPr>
              <a:t>Vocabulary grows throughout our entire life. Between the ages of 20 and 60, people learn some 6,000 more lemmas, or one every other day. 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2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52229" name="Rectangle 1"/>
          <p:cNvSpPr>
            <a:spLocks noChangeArrowheads="1"/>
          </p:cNvSpPr>
          <p:nvPr/>
        </p:nvSpPr>
        <p:spPr bwMode="auto">
          <a:xfrm>
            <a:off x="720725" y="236538"/>
            <a:ext cx="5183188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An average</a:t>
            </a:r>
            <a:r>
              <a:rPr lang="en-GB" sz="2200" b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20-year-old 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knows 42,000 words coming from 11,100 word families; an average 60-year-old knows 48,200 lemmas coming from 13,400 word families.</a:t>
            </a:r>
            <a:endParaRPr lang="en-GB" sz="2200" b="1" baseline="30000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200" b="1" baseline="30000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People expand their vocabularies by e.g. reading, playing word games, and participating in vocabulary-related programs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200" b="1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Exposure to traditional </a:t>
            </a:r>
            <a:r>
              <a:rPr lang="en-GB" sz="2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print media 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teaches </a:t>
            </a:r>
            <a:r>
              <a:rPr lang="en-GB" sz="2200" b="1" dirty="0" smtClean="0">
                <a:solidFill>
                  <a:srgbClr val="009900"/>
                </a:solidFill>
                <a:latin typeface="+mn-lt"/>
                <a:cs typeface="Times New Roman" panose="02020603050405020304" pitchFamily="18" charset="0"/>
              </a:rPr>
              <a:t>correct spelling and vocabulary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, while exposure to text messaging leads to more relaxed word acceptability constraints.</a:t>
            </a:r>
            <a:endParaRPr lang="en-GB" sz="22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4" descr="data:image/jpeg;base64,/9j/4AAQSkZJRgABAQAAAQABAAD/2wCEAAkGBxATEhUSExMVFRUXFxUWGBUYFRUVFhgVFRUWFxUYFhkYHSghGBolHRUVITIhJSsrLi4uFx8zODMsNygtLisBCgoKDg0OGhAQGy0mICUtLS0tMjItLS0tLS0tLS0tLS0vMi0tLy8tLS0tLS0tLS8tLS0tLS0tLS0tLS0tLS0tLf/AABEIAOEA4QMBEQACEQEDEQH/xAAcAAEAAQUBAQAAAAAAAAAAAAAABAIDBQYHAQj/xABBEAABAwICBgcFBQgBBQEAAAABAAIDBBESIQUGMUFRYRMiMnGBkaEHQrHB0TNSYnKSFBUjgqKy4fDSFkNTc8Ik/8QAGwEBAAMBAQEBAAAAAAAAAAAAAAIDBAEFBgf/xAA5EQACAQICBA0EAgIDAAMAAAAAAQIDEQQhBRIxgRMiMkFRYXGRobHB0fAUM0LhBiNS8RVDYnKCwv/aAAwDAQACEQMRAD8A7igCAIAgCAIAgCAIAgCAIAgCAollDdu/IDiUAbi35clwAutt810FaAIAgCAIAgCAIAgCAIAgCAIAgCAIAgCAIAgCAIAgCAIDEmpBqHA7GWA8QCfj6LjBk2vBS4PJSLG/BGwU0kmJgP8AuRt8l0F5AEAQBAEAQBAEAQBAEAQBAEAQBAEAQBAEAQBAEAQBAahpeUw1Lr7HgOHkAfUeq4zpfi0sOK4Cir00A3ahw2LRsRbExrttrnvOZ+KkCSgCAIAgCAIAgCAIAgCAIAgCAIAgCAIAgCAIAgCAIAgMXrDo+KaOzyQRmxw7QPLiOIXGDn/7trMWAYNtsRdYd5yyXDptWr+qhjcJZ3iR4za1vYadxue0fJSOG1IAgCAIAgCAIAgCAIAgCAIAgCAIAgCAIAgCAIAgCAICl7rIDC6b0jHFYOcMR/2wUTprekNOxRMdK45DcNpO4Dmp0qcqklGJCpUUIuTMnqvrbBO0WdbOxaciO/gpVaM6UrSI0qsaivE2xrgcxmoFhHdWs6VsOZeWuflsDWloJJ3ZuGX0XUsrnL52JK4dCAIAgCAIAgCAIAgCAIAgCAIAgCAIAgCAICkvHEKqdelDlSS3o7ZlJnbxCzT0nhI7Zrz8iWpLoIVZXYSCGuc2xvh2g5Z23qqOl8JOVlLvTSO8HI1Sto6WWQv6d2Mm1pBexvsBGzyW9NNXRA0LXqohDhTsuXscS93ujLJo4nP4L2NHUmr1HznmY6onaC5jWIJnMOJpIK9CdOM46skYYTlB60TouqGukhDYAGtdaxcTw3tB2leLiMJKlms0etQxUamTyZumqL2kzSk5lwjab+5He/m8yd+SwV8VRoasakrXzNMYuTbRswcDsUoVYTV4tPsJNNHqmcCAIAgCAIAgCAIAgCAIAgI2kNIQwMxzPaxtwMTjYXOzPcq6tWNKOtLyb8iUYuWSPItIRuGJjg4HYWkEHxXl1NOYaGVpPdbzsT4KQNYOCyy/kMPxg97/ANneB6yg1h4BZpfyCs+TBLvfsS4JFBqncfRZp6axctjS7F73O8FEpM7uJWaekcVLbUfl5EtSPQUFx4rNKrUlypN72SsihxULEkixJOQpKJZGmmRnaQsp8Hct4FGMpKi7nC17PJI5E3X3GCkpYeD6l4ZHmVY6s2jAa5U+jjilnBZIcg9vVkcd12jqyHmQDZerhatZS1YZ+RhxFOk1eZzQFe6eMZzVPV+SsmwglrG2L5B7o3AfiO7zXlaX0pTwFHWecnlFdP6XOacLhpV52WxbWdo0bRthYI2kkDK55L8xx2NqYuprzy6EfSQpqCsiXitmsabTuiViNPp6CLt1EbeTpG/Alelh8Tj19tye5vzuQcY85YpNdKN8gibM1zjsycG/qIw+q9vD4jST5dJPter6+hU4w6TZGOuL/wCV7UHJxTkrPvK2VKRwIAgCAIAgCAIAgCAsV1FFMwxysa9h2tcLgqE4RmrSR1Sad0cw1x1cpaBhqKSeaB4OccUjD4ljnAkcs+5ZZ6LdXJZ//JeT2kniox5Xh7GG0P7Q6wWaTFVD7tuhn/Tv8GleNidDxhtTh4x7/dl8KkZ8l38za9He0ShecMuOnfvErSG/rGQ8bLy6mja0c42kuombTTVMcjccb2vadjmuDh5hYZRcXaSszpcUQeFdOlJKHSxMy6knYsi7GG0hGxgJdK1vNzg34laablJ8WLfYXa65zWdGaZaK1jGSMkxnCcJvsBN8sty+n0bwsI6sotLrysYMTqt3TPPafoBjQKlt75B1t99mXzXvYfFSpNK11z/o8yvhlUV+c0HR1I+aRsbBcuPgBvJ5Bex9RT4PhE8vmR5fAz19S2Z0Wcz0TY6elMbQW4nueAXOeTbFm4Dds5L47SdKhia3CVtZu2SV3luTPoMNB04asLdrLJdpKTt1bmjg3Cz+1vzWWGEoLkYdvtdvN+hc2+ea3EN2j4C7DUVchP4hK8eBuQVKUsRT+1h4ru9LBKm9s2XRBoiL3pH9zcI83AKF9KVOZR7v2L0FzXPW6w6NZ2IY++SUE/pbiU1ovHVeXVe5N+xF4qnHYkiZH7RWMya8AcGRSW83Zei24XQNWm8pT77LuM1XH03ymjqOjZzJDHIbXexrstnWAPzW6UXFuL2oRkpJNc5JXDoQBAEAQBAEAQBAEBpHtE1WhmhdLHTF09744gMe+5IxDF6nkpTxNaELQz6tp2jhKNafHaj1/PU4XPHclps8t2tcC17SOO8FKeLg1xlq+K/Rytg6tOVuV4MuxV7wMJdib9yYYx4P2jzXKmCo1VrJW64+3+yuOInB6re5kukrBG7HGZaZ33onFzfECxt+pedXwFS3NNde353GqFeD25fPnSbdojXLSgHV6KsbxH2njhsR4tXi1tH4dcq8PLx9y9XezMyo1s0o/s0jYub2SO+YCjDA4Bcqq/D9nGqvNEgVmnq//uVcUPIdC34kuWqnhcCuRTlPc/0iL1+dpGErNMRH7Wve/k10jh5dULbTotfbw6Xbb9sg5RW2Zin6VoB2WySHj1W/8itkaONllxY9ib9it1aC6WW6DTDG1ML2xOYA9uZJO024Ab+C0QwdeOc5N7rFTxFJ5RR0r2l1rm0kRZte8C97ZBpJ3HgFOnhfqG4PYRq11RWsan7PC9873OzzAve/NdqYZYfiIUq3DLWK9a9LSGslDJC0MIYA1oJ6ozzN95K3UMLQ4NTqztfrSMVbFVlNxpxvbtZjxLO73p3eOH+0BcnidE0uVNPffyIxhpGpsjbdbzLNRo95zfdvN8rvmVlnprRq+3Tcuxe5ojo7HS5U0iwyjgHvMP5WmQ+YVEtPtfboJdr/AEaoaArVOVOT7EX2xDcyV3g1g9Vnnp7Gy2OEexX9zfS/iq54yfa7eRl9XIoOlHTsLG3FnC0ud/eBtYd11hqY7EVuLUrys+jLyPQX8cVKOtCEbrpO5UdOI2BgJNt5t8ty34XDxw9NU4tvt25niTnru9rF9aCAQBAEAQBAEAQBAEByvXL2lVdNUSUzYGRFriGvkxOxt91zRkBfvKodbVlaSyPRhgY1KalCefXs7L+5ymvqBLI6SQWe5xcS0WAJ22G0KV6dTNPMr1a9DKUbrvX6LHcb8xt/mYdvgq2pU3rLLrRalSrq23qe3c+f5sKQS3MbOLdni07FdHGS/NX69j+dxmqaM28E9zLragkZHxbYO8QfqtMJ0Z8+55fow1KdanylvWZdZRdILvnkPI3+ZXpYfAUpR1lxdyPNr4ypF227y7FoaHg93+8lZNYKj9you9Fani6nJg+5k6HQ492DxI+qyT0xoulslfsTZdHAY+ptVt6L7qJ7Rn0bO8gLNL+TYf8A6qUn3L3NENB15cua8X7EKWnY8hpmBJIsG3Od8llqacxFbixppX6X/o209BqktZt5bjquuugHSaObI694GdIW8Rhs7yFz4Lk6laEW6UrMlClTqyUaiyMT7Mq6ieBGzCHDN4uC65yxE7xltXIzlNXle/WSqUY0ZasbW6hr/q/PTmSpiJdCTic1jGmRl9rs+03nuXn1sApz1kr36WejhMRh1G1a+XRznOZNYQdold+aTCPJpSOjpLoW41rSWBjyaTfa/wBssDTZv1Kdl+Obj8FP6OK5VQtjpap/1YdL52I9dpisPZaB/L9SiwlDrZyelsa/8I/O0yerlHW1MzWuc3DvaZmwYuTX4HZ+Ctjh6a/DvM09I4h7a3cv0du0VqLQRYXGEveLOvJI+WzhnliNsjvsFojSgtkV3Hm1MXXnlKcnvZtCsMwQBAEAQBAEAQBAEAQHKvbm2INpnGN2NznN6QAGPCAOpIdxJN29zldSUJ8SosvJkXUqUuPSdnz9DXWuc5TLSOAu3Nu4HZ4HcqsToypT40OMvH9noYPTNKrxKnFfXydz5t+RGMbXG2x3A5HwK89VZwPUnhqNXarP5sfOU2ew5379/wDnxXdaMuryIcFUp5PNeK3+5U+pgsMQdi3kC3wKiqU28mrE54jDxgteLb7D1ukMJDo2Y8JBFzw4jafFWPCzlFxcsjzqmIwzd403f52l9+s1c7sgN/K0fMKqOiqC25lbxr5okaSqrn9qR3i428rrTHBUY7IkXjanNbuLP7JIe1J5K5UYLmIPFVn+TJ2gIBFVQSuLnNZI1xve1gealqxWwpdSb2t959QGphfAXkgxlhJva2EtzB8FwifMdAGxSY4ZcBBOEt3C+Q2Zi1lCVWPSaYYWo/x78jpmjfadhiwSx9I61gQBhOW8E3HhdI68uTCT3e4lQjHl1IR7ZL0uc+wxDZEfAWA8Gt2KUsLiGr8E32te5ZDF4ZPVeIS7ItLvsi80g7AP0ucfVUqjjG7RpPuNTloxK9TEX338FdlxrX7g7wDW/RXx0bpGptSXa16XKJaU0LS2Jy3P/wDTR6+nfbsB26zpPjfJWS0DitW7nfqV/UjD+T4GMrU6Nut2Xlc7NqDomSOFr3ySXP8A2xO2aK1trbDq9wKy0qHB/k2dxeP+oWdOK60s+821XmAIAgCAIAgCAIAgCAg6YdUiMmmbG6ThISARytv71bSVNy/svbqK6rqKPEtfrOD62VNYXujremYSSQ15f0W3LBmWkdy9W9G1lHLpWffznl2q3u5Z9Dy7uYxei5M+jdv2d/8An49614eafF+fPUzYiDXGL9Zolrtypxei6VbPZLpXr0mrBaYrYfi8qPQ/TnXl1GLfBLGcNg8bmu/+XfL0XzGL0fVw7vNZdK2b+j5mfZaP0rSxK1abu/8AGW3c+f5kWxTNd24nMPi4HyWam4c8jRiI1/xpLvf6LE1PCPdz77H1N1tp3/FSe5nk1oP83CO9X8yhlQQLAHxdf1stEaNd7I+RjlPDx21O5NjpXnh8fiVasHXe1pFbxeGj/ky41p96UDusPhZWrR/+dRFL0jH8KV+1ssvaCcn38b/Mp9Hh1tnff7D6/EvkwS3e9zMwaWn6Loeml6Mi2DE4C3Du5K6McHBWfqzPOeMnK/sjHmlAzAt3rvD4aPJ8jjpYmfK8WX4q1rBYuB9fgrFpClH8Wyp4Co+dIO0xbYCfAD4qS0jfk0zj0fblTLLtNSnY31+ijLSVVfgSjo6k/wAyn95TngPE/VUT0tVXQi6OjKXWyXSVRPaxE/hH1Waemai/LwXqXR0XR/x8TetScbHjCKqNu/AcIPfiFj5Lwq+l403sVu3M9SGFutp2Gjq2vFgTcDMG1+/LJXYPSNDFXVN5raiqpRlT2klbioIAgCAIAgCAIAgKZL2OEgG2RIuL7ri4uFyV7ZbTq6zkntG0TpF56SdpfG0ZOhxFgGeboyTbbt9V5/CYmlPWlK3Wtm8ucKU42tc5u+B7c25jhu8trfBenQ0kk06it1rY+35uMVXBtq0XfqfoUTaUl42PMmx7iPmva/5GUleNmjy/oIJ2d7mOqq2c5OA8QfqqKmKryWVrfOsvp4ajF53uUxEOye8s7xceYWPhp9m43cFFrO73syNPohjxdspf+UE/AKLrT/yCow6C+3QbR2i7+Zwb81HhJPnZJQj0F9ujIW7Q3xDnepsFzjM7kivoowMm37g0fAFWxwtaWyJVLE0o7ZIhSTEHJrR3i59T8lasDU5yt42nzZlxnWyuSeDbn+2ylLD4ekr1aiXd6lX1dWeVODZ7+45nHKJ/8wt8c1jqY/R1PZLWNEKGNntSXzeZCm1NnfwHKxcsFX+QUIfbh3s0R0ZVly59xkoPZ5IdriPABebV/k03saXYaYaLprbmSHajU0QvNUNYObmj4rE9MV6r4sW+80xwdOHURpItCRbZHyngy5HmBb1XVLH1NkVHtO2oR57lVLrPBHlS0ZPN2foLrk8DVnnWq9x1VoLkRNl1b0/Uvk//AE0zujNuwSwt52Pa9FCGGwNJ/wBnG3+x1zrSXFVjpujo4bYogLHfnfuN819Dg4YZR1sOlbq9ecwVnUvapcmLYUhAEAQBAEAQBAEBC0vUTRxl0MImePcxhmXeQb9yhUlKKvFXL8PTpTnq1Jaq6bXOJaza46Rkkex0z6fMjomnBbliAuT4rFwlWTflzntvDYSnFZX/APW1Pu2Gn/tMrD1uuOZs/wAHb/G6r1VfLJ/OYqqYVSV47C+2SKXL3uFgH+Wx3guxnOk7rLrWw8+rh+aSuWhTOZmw5cLXHi05jwXp0NJav3MutbN6+dh5tXB3XFz6n6Mk080TrCRgaeIGJhPPgvapyoYlLWW9evQebLhsPyXufp0ku0TeyAPytAurZYHDU1ecvEqjj8RPKMfAvQUk7+xDIRxsWj1sFgq6S0XQ/JPxNEcNpCt0rwMhT6r1btoYz+o+QHzXnVv5Zh6eVKF+5e5phoKtLOpP19jJ0+orj9pI89wDB63K8fEfy+vLkWXibqWg8PHlNslDUqlZ1nuaLb3HF8cl5NTTuKrZXk/DyN8MDRp7IoqdpLRdOMPTB1tzM/7brOqeMrO6hbtLtanHnIE+vtK3KGne87i6zR8z6K6Oi68vuTS7CDxEeZFn/qjSs2UNMGD8rnepsPRS+gwdP7k77znC1HsiUnQumZ/tZntB3A4fRtlJYnAUuTFDVqy2su0/s7zvI8uO/MD6lRlpmKyigsN0mWp9UKWPM9H3k3+Kyy0nUnyblqoxXMSxJo+HtTwt/mYPmo2xVTZTk9zO60I867zYaSiLgHMY5zSLhwwgEcQVJaPx8/8Art2te5F4imvyRkaWjqGm7WBve8etlrw2i9I05qcWo7ympXpSVm77jPL6480IAgCAIAgCAIAgKZGggh1iCCCDstvvyS9sxa5xn2gauaKiu6me+OQ59HG0SwE8CCQGeBy4KurjqEnqVON2be8nSp1qXGpO3k9xzkSluRFvNzPLa1c+nVRXpS1l0PajVT0goO1WLi+lbH2o8lhY4XOXPtN8xs8VlcXF22PoZ6caiqR1smuleq2r5ketqJY7X643G+fg8fO6rcFzZMqnQjJXjmT6fBMLtBJ326rx37nKt1JUne9utGKpR/Fq5mzq0yNjZv2iziGuaOw8Xsdt7ghee9ITqVHBxvzN7V/osWHjGKadvAz+jtbo4osMrhK8E9ezW3buxZ2vtzWGtgp1J3p8VdBdGdlm7kar9oW5hiZ3uxHyFl2Gif8AJNneE6EYWr1wc/tVbxyjjLfW11sho7V2U1vZG8nzmOdU00huW1U54nZ/U4LQoV45Jxj86kThhJ1NkWy+2spY8zSAf+yQD0F1FUK9R2VR7kXSwSpK9S0V1svs146PKGmiH5Wk+uSuj/Hq1blylv8AjMlXH4OlkpX7F6stT6+aTd2THGPy3PqVvpfxTDRzqXe+x5tTTN3anH1IMmsukn7amQ8mNa31stK0Poyl+Cfeyn6vFz2OxFlqq12b55APxzP+F1bGlhYfbpRW5HP7pcuo+8hSRsPblLjyufUqzhJbFl2ZDg47Xn25lyjfExwc2IPsb2eAWnvbmCOSjmyeR2/UDW+WVrIXaPfGwWDZII8MAHEtNg0dxK40dOhKICAIAgCAIAgF0BSXBAUmUIC1JO0gg2IORBzBC40pKz2HU7Zo5h7Q9FNhtUQMcI8+lw9cM2YSWbSzbcjZlkvMrYKMM6ay6PZ8xtoy4TJvPm6zR3wQygXwtvscDdh7ne6eRWaM505Xg3dc3P8As7On+M17GLr9DTwnE0Ejltt8HeK9WhpOnWWpWVzHLCzpPXotpkKKoB/Cd9h/cw/JangoyX9T3MthpOUX/fHesn7F1o2kEi+RdGT6t2rBVoShy16r9bz1KVanX5L1vCXdz7ipmiXSC7ZcfLEb+N8ws7q6m2NjbTwEKq/rkm+jY/EqZq0/a4taovFrmL46Jl+TSLzNFUzdri88Gi/wV9KjjK/26b+dpnrVNGYT71VX6Fm/C5IYxjexC1vN5ufIfVelS0BiJ51p27DyK38qwdLLDUbvpeXuw9zjtebcG9UemfqtkNG6Ooct6z7/ACPLrad0riso8VdSt4vMtsYzcBfj2j6XWj62jTVqVP0MDwlaq9atUbff5kiKkc7Y1zuTW2/ysVfSklypqPcaaWj4LYmzIU+q1U/sxBo4u/z9F4tfTeFjtm5PqPRp4KfMrF+TVTD9tVtafus2+TbFYnpuUvtUn2svWCS5UjDzaCaHWZHNLwOBwv8AqWqnpPi3qKK3lUsNnxb9xNptUqt2ynZGOL3Anyv8lRV03Sjsl3K5OODk+YnDVEMznq42cgQ36XWR6Vq1cqcJMtWFjHOTR0fU3RVRAG4JJHwm3ac0ssd7QTceCvwj0hwivC0ee75vcrq8BqvO7N1XvmEIAgCAIAgKXuQESaosgIM9fZAQJtJ80BDk0mUBB0hptkbC6RwDdme/I5AbztyU4U5VHaKuQnUjBXk7HKdKOaJXS0reja7N0V8TTxIaRax5XtusvGqOMpOMo2t4Hs0aqnFKbv1kjRengOqbNH/jef4f8jznGeRy71nq4dvN59a27+n5sJSpShydhOqdB09Uep/Dl24Dk7wHvDmFGjjauG25x+dxmnRhU6ma7W6MmgdaRjuT27fo5fR4XSEK8bp380eZVwjg8svItUdYA65dhNiMVgHeNwbq9YXB1Xx8l3fruJx0lpCgv63d7E2k/Hb33L8lfGfvSHncj1yWmNTAYb7VNdv7ZkrS0ji/v1Xbov6LIlU0FXJ9nCQOJyCyYj+QRj+SXZmdpaHjzpvwMzR6l1j83uwjkPmV4OJ/kdN87lvPTpaNUdiSMrHqdSx5zTC/Auv5A/JeZPTmIqfah4e5rWDguUzJ0uj6Rv2VO+T8Thhb5vt6XWCtjcTP7lS3Us/IujRhHkx+byRLXNjHWlpoBwHXd8vgVTChOpyYTn4L1JOajtaRh63WbR7ftJ5ZjwBwjybhBW2no7F80Yw7dvqyPCRey73f6Mcdd4W5U9HfmRb5LR/xUnnVrdxOEaknaEPm4iza36SfkxscQ5C5+asjo/BQ23l2v2saY4LEy22XzeY6eWul+0qX9zch6LbTowj9qku73IyoUIfdrLv9F7Eb92wg3e+5/E/PyWhxq/k0iv6jA0+RFy3WOjezasdG4MY8mMnrNzcLcQ3bfuUPrqdF6s5Nvs+MwYiMa71qcFFdu30R1gL007nnhAEAQBAEBQ8IDF1rCgMJVXQGMmKAsXQFitpWSsdG8XBHiOBHMKdOo4S1kQnBTjqs5npCklp5HRnO2Y4Oadjm8D3b1srYWli463P08/7MUK1TDy1eYiyNbJmMncDt8fvD1Xh1sLVw/Kzj0/Nh7+D0jCfFl+/2j2lqpWWbbEBmGEm45xPGbf8AclllCMs9nX7o9OWHVTk/Ow2/ROsTJG4JR07N4IAnZ3jZJ3ixXm1MNKnLWpvVfg/byMkrx4s1dGcfqjo5wEpNmuAcOsQCCLjbnvWR6Yxl3Da1l8scWGp7UikP0XT9lrSR3LihpDEczO3ow6CJV68wMyYGN9T8ldHQtaWdR97/ANj6hPkpsw1TrrJJk0SO7rtHpb4rZS0RSjtl3K/mHKr0W7XYsw1ukH/ZxNZztc+t/itkdHUeeLfa/YrdRLbNblcvP0LpCX7aoIHC9vQlaqeFhDkxiuxFMq9P/wBPtdi1/wBO0jftZ8R4Xv6LRwd9rZX9TbkxS3e5XHJo+PJkTnnkPkoydKnnJpEXVrT52WqrTosWtp2AfizPkMwpw16v24NruRRKpGk7ylZ+JjI5pXHMljeIYD6E3Vr0fi1G8Ixv3EJaSpTdqk5PtuyZ+yQe8+aU8Ow31z9FTDRmkar41orrd/Be5yekMJBcW73W8wYgB/DjjYeJaZHebsvRbl/Hlq8ao2+5eGfiZf8AmONyUl3v5uOtagaaxNZC9kQcRk+JoZisPeaNh5+gWT6ZUJamrZm2NZVY6yd0bupHQgCAIAgCAICPPFdAYWupkBgauOyAhFAahrVp2rglwNAYxwGCTDfEbZi5yBvusupIGo11dUOeHyyOfbj7t+A3LTQq8FLqKK9JVI9ZfdTNkbibkd44Few6cakbo8dTdOVmRHykdWQEjiO0OY4rw8ToxXvTyfh+j3sDpWVLiz40fHcVx4g9ro5MZJsLg3vuB4FeYqE1xZw9j2q2KoVY3VR92fzeZR2j6+XtHCOZ+pKshRUOSkuxGGVSl1vtZfp9VsX2kxdyaC76BcnUpx5cvERqS/CCW65l6XVqnjF+iP5nuDAsrx+HTtHjPqVybWIe1232Jkc0LMmBp/8AWzH/AFOsFP6ivJXUNVdMnbwV2U6kL5yu+ouSzzWubRt+9I/5DCPUqn6q71dfWfRCPq7+hLgrK9rLpbMXVTQHtyPlPBgs3zNh8Vvo4PH1eRT1V0zefdmzHUxmFp7ZX6or1ITpWe7Ewc3EvPlkB5FenS0BUlnXqt9UVqr1fkYaml0vtQS7cyzJISLOdl90ZN/S3JepQ0VhqGcIK/S833u7PPq4+tVylJ9mxeBHfUxN2uA8QFrlKlDlSRTGFSXJiyO/TEI2Z9wJVEsbh489y6OCxEuaxSNKvd2InHvFlTLSkFyYl8dGTfKkXWTTEjHhYOF8TvLJZqmlq1uJFF8NF0r8Zs79qTBSspWCnIIIDn5knGQMV75jYvK+rliHeb4y281tx6EcPGitWCyM+ukggCAIAgCAIDwhARKqG4QGv19KgMJPCQgMZpfRrKiJ0T9hzB4EbCuNdBKElF5q6OZ11JJTvMUwuNztvV3EcW+oXYTvk9pOpSstaOa+ZMt0spicN7TstvHD6L08HiNR6r2fPiPLxmH11rLb8+MzE9G2QAjfsK9iVKM1c8eNRwdjGO0TI1wcw2I3rHUwTlka6eMSJ9NNO1we+UtP3iC+P+ZtjbvAPgvB0hojEKLcLyXRez3bLnq4XSVJytLJ9PMZ9ulHAXlracN4Qi7v6QT8F8/RwM3Kyw8pP/1kvHI9OeKgld1UuzMhS6apr3bHJM778hwjwvid8F69LRmLatKcKUehZv0RinjaS5MZTfXsI1RrHJuLYx+EBp/Ubu8iFsp6L0bB3qylUfW3buWRlnisdPKCUFuMXJpTEb2c93HrPP6ivTp4zD0Vq0adl1JLyMksDWqO9Wd+9lPT1LuzGR3kBclpOq+SkiyOjKf5Nsq/Yap3ae1g/wB4qiWNry2yL44KhH8SoaDvm+V7vh65LNKrKW2Te8vjThHYktxfi0JAPcv33P0HqobiwmRUDR2WAeH0+q7qs4JxGz7SRrOVw30GZXHqx2kowlLYiIzS1I02aHPPENsPN1j6KqWIithohg6kjr/s7paUt6aKR5dazo3dW1+LR2u9R5bU3bLo99pVOLheDTXabwrCsIAgCAIAgCAIClzUBAq6a6A17SUNtyA1DWCpkZGTE4B4zta5I5XyBV9Dg9b+zYU1+E1f69poU9aZ7Nle4uF7E7b8t1+Sx4/C1adR1YZx8jRgcZG2pLbz9ZjXxlpw8d253Nv3XclyhiVNZmqthctenmiTS6RexpDQXZ8Nh5jcvdoaRdOGq1c8Cvo9VJ6ydj0VlU89ggcf9suT0pVfJQjoymtrJzqa+xr3fmIA9LrNLGYiX5GmODox5ilmj38GN7hc+ZVDlOW1svUIrYi+3RV+05x8bD0so6qJFyLR8Q2NB7hi9UukCQxg3N+f9v1S/UC6IXbT1Rzs36n1WaeMpRdnLPoWb8CxUpvmI01ZTs7Uzb8G9Y+YufVUSxc3yKb/APs7fsujh77X3EKXWCEdiN7zxPV9Tmq74qf5Jdi9WW8DTht8WQptM1LuxG1vMNL3eblH6NbZ3l2v2JwnTeSa8vMjmOuk7TpAObujHlktCckrK9vnSTtRjm2vMpj0UwduUX4MBefPYoNpbX6nPqIrkpvwMjR0MdwGxucSQAXuDASdir14ydoJyfzoIyxVRdEfnWdj1A0O+KziWNNrYWkuyO3lfIZpThinNNWjHotdv52lNWrGecm5S6bm9r0TIEAQBAEAQBAEAQFLmoCHWUAcEBz3XDRLmtxBAcx0rRXu4DP3m/MLbh6/4S3GOvR/KJjenuML8xudvH1+Kz4rRyb16WT6OZ+xfhNISpO0s0VRyOY4EOz914zBHBw3rHTrSg9WeXp+j1qlCFePCUfn7M7BpmED+K0sdyaXNPNpC2qSPNaadmT46tjgCwXB4m3oLlc1uhAPkdvIb5N/uufRQc7bWdSIM+k6dvakBPBoLj/V9FVKqujvy/ZdGhKREl1gZ7kRdwLzl5KpzqS2O3YvV+xbwEY8pre/RFv941smTBhH4W/MqDw+ty8+138Nh3hKUdnhl+x+5Kh+cslh+J3yCsjSjHL9EHiH+MV5l6LRFMza5zzwaLKUnTp5uyIcJVnzskl0cfZga08ZD1v07VGnVlWyoxcvLv2FU9WnnUkl5kKr0hO7Z/SAwfM/BbqejcTPlu3YZJ4+iuTmRIY5HO61nHh1ifDO6sq6KpW49S29EIaQqN8WF9xm6fRlQ7sxBg4nq+rs/ILPDB4GlnJym+5enqWyrYupsSiu9mW0Pq2x0g6Z+Ibwy5Pi4rU9IqjG1KCiipYDhHepJyOyaIjhDRgWCM1LYbnFoyakcCAIAgCAIAgCAIAgCAx2maZjo3XF8lxux2Ku7HHtN6PGIlgttt3cCuKVyc6biabpGitdwGW8bwd69HD19biSPNr0dXjRMYbjuO7cVOvh4VVaXedw2KnQlrR3rpJFJXSs7Dxb7rgCPUeoXkulWou3N4HuvEYXELWbs/H9k98ta/fhHIW9UbqS2lF6Edl34Ef92E9uS/K5d6KEtWPKYVaX4RSJ1NoVtrhjiOJsxqoeLoxdo5vqzOtVZLjPIyVNo4DYG/ytv/UfldcniaiV2lFf+n6IgqcebPsJckYZ9o8M5E3d4Df5KunUqV3akpVOzix7/wBnZ6lJXm1HtzZEfXRk2Yx0h53HkBcn0XoU9F1/++pGmuhZv53mKWPh/wBUHN9LyRcbSVb9jOjb4Rj/AJLXTw+jqDuoub6ZZ+eXgUSlja2Tkorq+epepdWydsl+UbC7+o/RaZaTnshFLxKo6OhtnJsy9Nqo3/xE85HfIZLLPE16m2TNUMPRhsijLU+hGsFsQaODGgKtUpMsdSKJLaGEe7iPFxupqiltZW6rexF3FuAAHIJJUtWwTqN3No0HSssHAm6xQoqLuanNtGbV5AIAgCAIDxAEAQBAEAQFislDW5i6jKVjqND0xQhziWhUqWZqT1lZmoaY0Q7N7Rc7x94fXgr0zPOFjTdIUWHrDNp9P94L08PX1+LLaeZXo6vGjsIJpztHmtEqWtkURq6pPiqJSR0jzbja4/maNoXmYzRtZxcqXde3d+zbQx9O9p95sdI5jAC6emDfwDE8+GZ9F8xwM1O0qUm+vJHsKpFxuprdmVmuaT/ChklP339RvgTd3oFup4au1aUlBdEVn35epRKrHmV30t/PQvw0NXL2pOjb92Fpv4u/ytVLCYem7qGs+mXG/XgUznUnk5WXQsv34mUodTmjPorne6V1787DJbXWqyVr5d3kUqjTjnYzlPoENFi8NH3WNDQoKm2Tc0iVHouFvuYjxdn8VPg0trIOp0Ei1tgA7gu/1o5x2W3MceKcKlsQ4Jvaw2kdvyUJVWycaKK+gbvN1S5IuVNlcbBuaq5VUixU1zmy6LaMOyxU6c1IqkrMmqwiEAQBAEAQHqAIAgCAICzVYcOa41cGvSxAkrO42ZapEGpoQdynFll1JGnae1fLCZGtxMPbaNv528+I3q1PoKJRMbDqi29mve5u4MZ/9HJbVpCso6qsYXgaTld3MxS6kAj7LxkeSfIZKiderPlSZfCjThyYon0eo8TO0R3NAH+VXqss1kZqm0LTs2MBPE5/FS1VzkdYntitsAHgmtBDjMq6ElRdZcyHBt7SoUyg6smSVOJ4YguX6SaiU4BuC5rJHdU9ETjuUHUJJA0vEqGs3sJ3sUlrBzRU5Mi5kmklbfMKaoLnIOZm4bWyVsYqOwi2XFI4EAQBAEAQBAEAQBAEBHrYcQQGG6EgrjVzuwr6O6qcbElIodT8lJMm8y4xgGwAK5WKJJnuAlHO2wiotlQpwqnUZNQR70YUc2SshhXLHT3AUukdH7Od645AqFMFG7Z09IA3IqbZzWLT3ncrFSRFyLToyVYopHLnnQKRwrZCuMGUpGEBcOkldOBAEAQBAEAQBAEAQBAeOQEGWHNcJbS2Il0iVdGo2JJjoUOtlYjS5wdEog9EK4dueiNcsLnuFd1RcpIXVA5cpLCpqKOXKeiXTg6NdODo12wuOiQ4eshRtHUmToxkonSpAEAQBAEAQBAEAQBAEBS4ICgsXDp50a6cHRoD3AuWB7hXLHRhSwGFLA8wrtjgwLoHRoB0a6cHRoB0aXFhgXLnbDAuHT0MSwuVhdOHqAIAgCAIAgCAIAgCAIAUB4gCAIAgAQAoAgCAIAgPUB4gCA9XAeLoCA9QBAEAQBAEAQH/2Q=="/>
          <p:cNvSpPr>
            <a:spLocks noChangeAspect="1" noChangeArrowheads="1"/>
          </p:cNvSpPr>
          <p:nvPr/>
        </p:nvSpPr>
        <p:spPr bwMode="auto">
          <a:xfrm>
            <a:off x="144463" y="-1385888"/>
            <a:ext cx="2895600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ZA" sz="1800">
              <a:solidFill>
                <a:srgbClr val="000000"/>
              </a:solidFill>
            </a:endParaRPr>
          </a:p>
        </p:txBody>
      </p:sp>
      <p:pic>
        <p:nvPicPr>
          <p:cNvPr id="60419" name="Picture 6" descr="http://www.percycentre.org.uk/pasc/file/2015/12/16/docu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3459163" y="927100"/>
            <a:ext cx="6858000" cy="5003800"/>
          </a:xfrm>
          <a:prstGeom prst="rect">
            <a:avLst/>
          </a:prstGeom>
          <a:solidFill>
            <a:srgbClr val="C5F4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685866"/>
            <a:ext cx="79928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31550" cmpd="sng">
                  <a:solidFill>
                    <a:srgbClr val="0000FF"/>
                  </a:solidFill>
                  <a:prstDash val="solid"/>
                </a:ln>
                <a:noFill/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5. Importance of Vocabulary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858838" y="404813"/>
            <a:ext cx="52260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125"/>
              </a:spcAft>
              <a:buSzPts val="1000"/>
              <a:buFont typeface="Wingdings" panose="05000000000000000000" pitchFamily="2" charset="2"/>
              <a:buChar char="q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An extensive vocabulary aids </a:t>
            </a:r>
            <a:r>
              <a:rPr lang="en-GB" sz="22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expression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and </a:t>
            </a:r>
            <a:r>
              <a:rPr lang="en-GB" sz="22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communication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25"/>
              </a:spcAft>
              <a:buSzPts val="1000"/>
              <a:buFont typeface="Wingdings" panose="05000000000000000000" pitchFamily="2" charset="2"/>
              <a:buChar char="q"/>
              <a:defRPr/>
            </a:pPr>
            <a:endParaRPr lang="en-GB" sz="22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5"/>
              </a:spcAft>
              <a:buSzPts val="1000"/>
              <a:buFont typeface="Wingdings" panose="05000000000000000000" pitchFamily="2" charset="2"/>
              <a:buChar char="q"/>
              <a:defRPr/>
            </a:pPr>
            <a:r>
              <a:rPr lang="en-GB" sz="2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Vocabulary size 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has been directly linked to </a:t>
            </a:r>
            <a:r>
              <a:rPr lang="en-GB" sz="2200" b="1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reading comprehension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25"/>
              </a:spcAft>
              <a:buSzPts val="1000"/>
              <a:buFont typeface="Wingdings" panose="05000000000000000000" pitchFamily="2" charset="2"/>
              <a:buChar char="q"/>
              <a:defRPr/>
            </a:pPr>
            <a:endParaRPr lang="en-GB" sz="22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25"/>
              </a:spcAft>
              <a:buSzPts val="1000"/>
              <a:buFont typeface="Wingdings" panose="05000000000000000000" pitchFamily="2" charset="2"/>
              <a:buChar char="q"/>
              <a:defRPr/>
            </a:pPr>
            <a:r>
              <a:rPr lang="en-GB" sz="22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Linguistic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vocabulary is synonymous with </a:t>
            </a:r>
            <a:r>
              <a:rPr lang="en-GB" sz="2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thinking 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vocabulary.</a:t>
            </a:r>
          </a:p>
          <a:p>
            <a:pPr>
              <a:lnSpc>
                <a:spcPct val="107000"/>
              </a:lnSpc>
              <a:spcAft>
                <a:spcPts val="125"/>
              </a:spcAft>
              <a:buSzPts val="1000"/>
              <a:buFont typeface="Wingdings" panose="05000000000000000000" pitchFamily="2" charset="2"/>
              <a:buChar char="q"/>
              <a:defRPr/>
            </a:pPr>
            <a:endParaRPr lang="en-GB" sz="22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25"/>
              </a:spcAft>
              <a:buSzPts val="1000"/>
              <a:buFont typeface="Wingdings" panose="05000000000000000000" pitchFamily="2" charset="2"/>
              <a:buChar char="q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A person may be judged by others based on his or her vocabulary.</a:t>
            </a:r>
          </a:p>
          <a:p>
            <a:pPr>
              <a:lnSpc>
                <a:spcPct val="107000"/>
              </a:lnSpc>
              <a:spcAft>
                <a:spcPts val="125"/>
              </a:spcAft>
              <a:buSzPts val="1000"/>
              <a:buFont typeface="Wingdings" panose="05000000000000000000" pitchFamily="2" charset="2"/>
              <a:buChar char="q"/>
              <a:defRPr/>
            </a:pPr>
            <a:endParaRPr lang="en-GB" sz="22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25"/>
              </a:spcAft>
              <a:buSzPts val="1000"/>
              <a:buFont typeface="Wingdings" panose="05000000000000000000" pitchFamily="2" charset="2"/>
              <a:buChar char="q"/>
              <a:defRPr/>
            </a:pPr>
            <a:r>
              <a:rPr lang="en-GB" sz="2200" b="1" dirty="0" smtClean="0">
                <a:solidFill>
                  <a:srgbClr val="009900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Wilkins (1972) once said, "Without grammar, very little can be conveyed, without vocabulary, nothing can be conveyed."</a:t>
            </a:r>
            <a:endParaRPr lang="en-GB" sz="2200" b="1" dirty="0" smtClean="0">
              <a:solidFill>
                <a:srgbClr val="009900"/>
              </a:solidFill>
              <a:latin typeface="Agency FB" panose="020B05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4" descr="data:image/jpeg;base64,/9j/4AAQSkZJRgABAQAAAQABAAD/2wCEAAkGBxATEhUSExMVFRUXFxUWGBUYFRUVFhgVFRUWFxUYFhkYHSghGBolHRUVITIhJSsrLi4uFx8zODMsNygtLisBCgoKDg0OGhAQGy0mICUtLS0tMjItLS0tLS0tLS0tLS0vMi0tLy8tLS0tLS0tLS8tLS0tLS0tLS0tLS0tLS0tLf/AABEIAOEA4QMBEQACEQEDEQH/xAAcAAEAAQUBAQAAAAAAAAAAAAAABAIDBQYHAQj/xABBEAABAwICBgcFBQgBBQEAAAABAAIDBBESIQUGMUFRYRMiMnGBkaEHQrHB0TNSYnKSFBUjgqKy4fDSFkNTc8Ik/8QAGwEBAAMBAQEBAAAAAAAAAAAAAAIDBAEFBgf/xAA5EQACAQICBA0EAgIDAAMAAAAAAQIDEQQhBRIxgRMiMkFRYXGRobHB0fAUM0LhBiNS8RVDYnKCwv/aAAwDAQACEQMRAD8A7igCAIAgCAIAgCAIAgCAIAgCAollDdu/IDiUAbi35clwAutt810FaAIAgCAIAgCAIAgCAIAgCAIAgCAIAgCAIAgCAIAgCAIDEmpBqHA7GWA8QCfj6LjBk2vBS4PJSLG/BGwU0kmJgP8AuRt8l0F5AEAQBAEAQBAEAQBAEAQBAEAQBAEAQBAEAQBAEAQBAahpeUw1Lr7HgOHkAfUeq4zpfi0sOK4Cir00A3ahw2LRsRbExrttrnvOZ+KkCSgCAIAgCAIAgCAIAgCAIAgCAIAgCAIAgCAIAgCAIAgMXrDo+KaOzyQRmxw7QPLiOIXGDn/7trMWAYNtsRdYd5yyXDptWr+qhjcJZ3iR4za1vYadxue0fJSOG1IAgCAIAgCAIAgCAIAgCAIAgCAIAgCAIAgCAIAgCAICl7rIDC6b0jHFYOcMR/2wUTprekNOxRMdK45DcNpO4Dmp0qcqklGJCpUUIuTMnqvrbBO0WdbOxaciO/gpVaM6UrSI0qsaivE2xrgcxmoFhHdWs6VsOZeWuflsDWloJJ3ZuGX0XUsrnL52JK4dCAIAgCAIAgCAIAgCAIAgCAIAgCAIAgCAICkvHEKqdelDlSS3o7ZlJnbxCzT0nhI7Zrz8iWpLoIVZXYSCGuc2xvh2g5Z23qqOl8JOVlLvTSO8HI1Sto6WWQv6d2Mm1pBexvsBGzyW9NNXRA0LXqohDhTsuXscS93ujLJo4nP4L2NHUmr1HznmY6onaC5jWIJnMOJpIK9CdOM46skYYTlB60TouqGukhDYAGtdaxcTw3tB2leLiMJKlms0etQxUamTyZumqL2kzSk5lwjab+5He/m8yd+SwV8VRoasakrXzNMYuTbRswcDsUoVYTV4tPsJNNHqmcCAIAgCAIAgCAIAgCAIAgI2kNIQwMxzPaxtwMTjYXOzPcq6tWNKOtLyb8iUYuWSPItIRuGJjg4HYWkEHxXl1NOYaGVpPdbzsT4KQNYOCyy/kMPxg97/ANneB6yg1h4BZpfyCs+TBLvfsS4JFBqncfRZp6axctjS7F73O8FEpM7uJWaekcVLbUfl5EtSPQUFx4rNKrUlypN72SsihxULEkixJOQpKJZGmmRnaQsp8Hct4FGMpKi7nC17PJI5E3X3GCkpYeD6l4ZHmVY6s2jAa5U+jjilnBZIcg9vVkcd12jqyHmQDZerhatZS1YZ+RhxFOk1eZzQFe6eMZzVPV+SsmwglrG2L5B7o3AfiO7zXlaX0pTwFHWecnlFdP6XOacLhpV52WxbWdo0bRthYI2kkDK55L8xx2NqYuprzy6EfSQpqCsiXitmsabTuiViNPp6CLt1EbeTpG/Alelh8Tj19tye5vzuQcY85YpNdKN8gibM1zjsycG/qIw+q9vD4jST5dJPter6+hU4w6TZGOuL/wCV7UHJxTkrPvK2VKRwIAgCAIAgCAIAgCAsV1FFMwxysa9h2tcLgqE4RmrSR1Sad0cw1x1cpaBhqKSeaB4OccUjD4ljnAkcs+5ZZ6LdXJZ//JeT2kniox5Xh7GG0P7Q6wWaTFVD7tuhn/Tv8GleNidDxhtTh4x7/dl8KkZ8l38za9He0ShecMuOnfvErSG/rGQ8bLy6mja0c42kuombTTVMcjccb2vadjmuDh5hYZRcXaSszpcUQeFdOlJKHSxMy6knYsi7GG0hGxgJdK1vNzg34laablJ8WLfYXa65zWdGaZaK1jGSMkxnCcJvsBN8sty+n0bwsI6sotLrysYMTqt3TPPafoBjQKlt75B1t99mXzXvYfFSpNK11z/o8yvhlUV+c0HR1I+aRsbBcuPgBvJ5Bex9RT4PhE8vmR5fAz19S2Z0Wcz0TY6elMbQW4nueAXOeTbFm4Dds5L47SdKhia3CVtZu2SV3luTPoMNB04asLdrLJdpKTt1bmjg3Cz+1vzWWGEoLkYdvtdvN+hc2+ea3EN2j4C7DUVchP4hK8eBuQVKUsRT+1h4ru9LBKm9s2XRBoiL3pH9zcI83AKF9KVOZR7v2L0FzXPW6w6NZ2IY++SUE/pbiU1ovHVeXVe5N+xF4qnHYkiZH7RWMya8AcGRSW83Zei24XQNWm8pT77LuM1XH03ymjqOjZzJDHIbXexrstnWAPzW6UXFuL2oRkpJNc5JXDoQBAEAQBAEAQBAEBpHtE1WhmhdLHTF09744gMe+5IxDF6nkpTxNaELQz6tp2jhKNafHaj1/PU4XPHclps8t2tcC17SOO8FKeLg1xlq+K/Rytg6tOVuV4MuxV7wMJdib9yYYx4P2jzXKmCo1VrJW64+3+yuOInB6re5kukrBG7HGZaZ33onFzfECxt+pedXwFS3NNde353GqFeD25fPnSbdojXLSgHV6KsbxH2njhsR4tXi1tH4dcq8PLx9y9XezMyo1s0o/s0jYub2SO+YCjDA4Bcqq/D9nGqvNEgVmnq//uVcUPIdC34kuWqnhcCuRTlPc/0iL1+dpGErNMRH7Wve/k10jh5dULbTotfbw6Xbb9sg5RW2Zin6VoB2WySHj1W/8itkaONllxY9ib9it1aC6WW6DTDG1ML2xOYA9uZJO024Ab+C0QwdeOc5N7rFTxFJ5RR0r2l1rm0kRZte8C97ZBpJ3HgFOnhfqG4PYRq11RWsan7PC9873OzzAve/NdqYZYfiIUq3DLWK9a9LSGslDJC0MIYA1oJ6ozzN95K3UMLQ4NTqztfrSMVbFVlNxpxvbtZjxLO73p3eOH+0BcnidE0uVNPffyIxhpGpsjbdbzLNRo95zfdvN8rvmVlnprRq+3Tcuxe5ojo7HS5U0iwyjgHvMP5WmQ+YVEtPtfboJdr/AEaoaArVOVOT7EX2xDcyV3g1g9Vnnp7Gy2OEexX9zfS/iq54yfa7eRl9XIoOlHTsLG3FnC0ud/eBtYd11hqY7EVuLUrys+jLyPQX8cVKOtCEbrpO5UdOI2BgJNt5t8ty34XDxw9NU4tvt25niTnru9rF9aCAQBAEAQBAEAQBAEByvXL2lVdNUSUzYGRFriGvkxOxt91zRkBfvKodbVlaSyPRhgY1KalCefXs7L+5ymvqBLI6SQWe5xcS0WAJ22G0KV6dTNPMr1a9DKUbrvX6LHcb8xt/mYdvgq2pU3rLLrRalSrq23qe3c+f5sKQS3MbOLdni07FdHGS/NX69j+dxmqaM28E9zLragkZHxbYO8QfqtMJ0Z8+55fow1KdanylvWZdZRdILvnkPI3+ZXpYfAUpR1lxdyPNr4ypF227y7FoaHg93+8lZNYKj9you9Fani6nJg+5k6HQ492DxI+qyT0xoulslfsTZdHAY+ptVt6L7qJ7Rn0bO8gLNL+TYf8A6qUn3L3NENB15cua8X7EKWnY8hpmBJIsG3Od8llqacxFbixppX6X/o209BqktZt5bjquuugHSaObI694GdIW8Rhs7yFz4Lk6laEW6UrMlClTqyUaiyMT7Mq6ieBGzCHDN4uC65yxE7xltXIzlNXle/WSqUY0ZasbW6hr/q/PTmSpiJdCTic1jGmRl9rs+03nuXn1sApz1kr36WejhMRh1G1a+XRznOZNYQdold+aTCPJpSOjpLoW41rSWBjyaTfa/wBssDTZv1Kdl+Obj8FP6OK5VQtjpap/1YdL52I9dpisPZaB/L9SiwlDrZyelsa/8I/O0yerlHW1MzWuc3DvaZmwYuTX4HZ+Ctjh6a/DvM09I4h7a3cv0du0VqLQRYXGEveLOvJI+WzhnliNsjvsFojSgtkV3Hm1MXXnlKcnvZtCsMwQBAEAQBAEAQBAEAQHKvbm2INpnGN2NznN6QAGPCAOpIdxJN29zldSUJ8SosvJkXUqUuPSdnz9DXWuc5TLSOAu3Nu4HZ4HcqsToypT40OMvH9noYPTNKrxKnFfXydz5t+RGMbXG2x3A5HwK89VZwPUnhqNXarP5sfOU2ew5379/wDnxXdaMuryIcFUp5PNeK3+5U+pgsMQdi3kC3wKiqU28mrE54jDxgteLb7D1ukMJDo2Y8JBFzw4jafFWPCzlFxcsjzqmIwzd403f52l9+s1c7sgN/K0fMKqOiqC25lbxr5okaSqrn9qR3i428rrTHBUY7IkXjanNbuLP7JIe1J5K5UYLmIPFVn+TJ2gIBFVQSuLnNZI1xve1gealqxWwpdSb2t959QGphfAXkgxlhJva2EtzB8FwifMdAGxSY4ZcBBOEt3C+Q2Zi1lCVWPSaYYWo/x78jpmjfadhiwSx9I61gQBhOW8E3HhdI68uTCT3e4lQjHl1IR7ZL0uc+wxDZEfAWA8Gt2KUsLiGr8E32te5ZDF4ZPVeIS7ItLvsi80g7AP0ucfVUqjjG7RpPuNTloxK9TEX338FdlxrX7g7wDW/RXx0bpGptSXa16XKJaU0LS2Jy3P/wDTR6+nfbsB26zpPjfJWS0DitW7nfqV/UjD+T4GMrU6Nut2Xlc7NqDomSOFr3ySXP8A2xO2aK1trbDq9wKy0qHB/k2dxeP+oWdOK60s+821XmAIAgCAIAgCAIAgCAg6YdUiMmmbG6ThISARytv71bSVNy/svbqK6rqKPEtfrOD62VNYXujremYSSQ15f0W3LBmWkdy9W9G1lHLpWffznl2q3u5Z9Dy7uYxei5M+jdv2d/8An49614eafF+fPUzYiDXGL9Zolrtypxei6VbPZLpXr0mrBaYrYfi8qPQ/TnXl1GLfBLGcNg8bmu/+XfL0XzGL0fVw7vNZdK2b+j5mfZaP0rSxK1abu/8AGW3c+f5kWxTNd24nMPi4HyWam4c8jRiI1/xpLvf6LE1PCPdz77H1N1tp3/FSe5nk1oP83CO9X8yhlQQLAHxdf1stEaNd7I+RjlPDx21O5NjpXnh8fiVasHXe1pFbxeGj/ky41p96UDusPhZWrR/+dRFL0jH8KV+1ssvaCcn38b/Mp9Hh1tnff7D6/EvkwS3e9zMwaWn6Loeml6Mi2DE4C3Du5K6McHBWfqzPOeMnK/sjHmlAzAt3rvD4aPJ8jjpYmfK8WX4q1rBYuB9fgrFpClH8Wyp4Co+dIO0xbYCfAD4qS0jfk0zj0fblTLLtNSnY31+ijLSVVfgSjo6k/wAyn95TngPE/VUT0tVXQi6OjKXWyXSVRPaxE/hH1Waemai/LwXqXR0XR/x8TetScbHjCKqNu/AcIPfiFj5Lwq+l403sVu3M9SGFutp2Gjq2vFgTcDMG1+/LJXYPSNDFXVN5raiqpRlT2klbioIAgCAIAgCAIAgKZL2OEgG2RIuL7ri4uFyV7ZbTq6zkntG0TpF56SdpfG0ZOhxFgGeboyTbbt9V5/CYmlPWlK3Wtm8ucKU42tc5u+B7c25jhu8trfBenQ0kk06it1rY+35uMVXBtq0XfqfoUTaUl42PMmx7iPmva/5GUleNmjy/oIJ2d7mOqq2c5OA8QfqqKmKryWVrfOsvp4ajF53uUxEOye8s7xceYWPhp9m43cFFrO73syNPohjxdspf+UE/AKLrT/yCow6C+3QbR2i7+Zwb81HhJPnZJQj0F9ujIW7Q3xDnepsFzjM7kivoowMm37g0fAFWxwtaWyJVLE0o7ZIhSTEHJrR3i59T8lasDU5yt42nzZlxnWyuSeDbn+2ylLD4ekr1aiXd6lX1dWeVODZ7+45nHKJ/8wt8c1jqY/R1PZLWNEKGNntSXzeZCm1NnfwHKxcsFX+QUIfbh3s0R0ZVly59xkoPZ5IdriPABebV/k03saXYaYaLprbmSHajU0QvNUNYObmj4rE9MV6r4sW+80xwdOHURpItCRbZHyngy5HmBb1XVLH1NkVHtO2oR57lVLrPBHlS0ZPN2foLrk8DVnnWq9x1VoLkRNl1b0/Uvk//AE0zujNuwSwt52Pa9FCGGwNJ/wBnG3+x1zrSXFVjpujo4bYogLHfnfuN819Dg4YZR1sOlbq9ecwVnUvapcmLYUhAEAQBAEAQBAEBC0vUTRxl0MImePcxhmXeQb9yhUlKKvFXL8PTpTnq1Jaq6bXOJaza46Rkkex0z6fMjomnBbliAuT4rFwlWTflzntvDYSnFZX/APW1Pu2Gn/tMrD1uuOZs/wAHb/G6r1VfLJ/OYqqYVSV47C+2SKXL3uFgH+Wx3guxnOk7rLrWw8+rh+aSuWhTOZmw5cLXHi05jwXp0NJav3MutbN6+dh5tXB3XFz6n6Mk080TrCRgaeIGJhPPgvapyoYlLWW9evQebLhsPyXufp0ku0TeyAPytAurZYHDU1ecvEqjj8RPKMfAvQUk7+xDIRxsWj1sFgq6S0XQ/JPxNEcNpCt0rwMhT6r1btoYz+o+QHzXnVv5Zh6eVKF+5e5phoKtLOpP19jJ0+orj9pI89wDB63K8fEfy+vLkWXibqWg8PHlNslDUqlZ1nuaLb3HF8cl5NTTuKrZXk/DyN8MDRp7IoqdpLRdOMPTB1tzM/7brOqeMrO6hbtLtanHnIE+vtK3KGne87i6zR8z6K6Oi68vuTS7CDxEeZFn/qjSs2UNMGD8rnepsPRS+gwdP7k77znC1HsiUnQumZ/tZntB3A4fRtlJYnAUuTFDVqy2su0/s7zvI8uO/MD6lRlpmKyigsN0mWp9UKWPM9H3k3+Kyy0nUnyblqoxXMSxJo+HtTwt/mYPmo2xVTZTk9zO60I867zYaSiLgHMY5zSLhwwgEcQVJaPx8/8Art2te5F4imvyRkaWjqGm7WBve8etlrw2i9I05qcWo7ympXpSVm77jPL6480IAgCAIAgCAIAgKZGggh1iCCCDstvvyS9sxa5xn2gauaKiu6me+OQ59HG0SwE8CCQGeBy4KurjqEnqVON2be8nSp1qXGpO3k9xzkSluRFvNzPLa1c+nVRXpS1l0PajVT0goO1WLi+lbH2o8lhY4XOXPtN8xs8VlcXF22PoZ6caiqR1smuleq2r5ketqJY7X643G+fg8fO6rcFzZMqnQjJXjmT6fBMLtBJ326rx37nKt1JUne9utGKpR/Fq5mzq0yNjZv2iziGuaOw8Xsdt7ghee9ITqVHBxvzN7V/osWHjGKadvAz+jtbo4osMrhK8E9ezW3buxZ2vtzWGtgp1J3p8VdBdGdlm7kar9oW5hiZ3uxHyFl2Gif8AJNneE6EYWr1wc/tVbxyjjLfW11sho7V2U1vZG8nzmOdU00huW1U54nZ/U4LQoV45Jxj86kThhJ1NkWy+2spY8zSAf+yQD0F1FUK9R2VR7kXSwSpK9S0V1svs146PKGmiH5Wk+uSuj/Hq1blylv8AjMlXH4OlkpX7F6stT6+aTd2THGPy3PqVvpfxTDRzqXe+x5tTTN3anH1IMmsukn7amQ8mNa31stK0Poyl+Cfeyn6vFz2OxFlqq12b55APxzP+F1bGlhYfbpRW5HP7pcuo+8hSRsPblLjyufUqzhJbFl2ZDg47Xn25lyjfExwc2IPsb2eAWnvbmCOSjmyeR2/UDW+WVrIXaPfGwWDZII8MAHEtNg0dxK40dOhKICAIAgCAIAgF0BSXBAUmUIC1JO0gg2IORBzBC40pKz2HU7Zo5h7Q9FNhtUQMcI8+lw9cM2YSWbSzbcjZlkvMrYKMM6ay6PZ8xtoy4TJvPm6zR3wQygXwtvscDdh7ne6eRWaM505Xg3dc3P8As7On+M17GLr9DTwnE0Ejltt8HeK9WhpOnWWpWVzHLCzpPXotpkKKoB/Cd9h/cw/JangoyX9T3MthpOUX/fHesn7F1o2kEi+RdGT6t2rBVoShy16r9bz1KVanX5L1vCXdz7ipmiXSC7ZcfLEb+N8ws7q6m2NjbTwEKq/rkm+jY/EqZq0/a4taovFrmL46Jl+TSLzNFUzdri88Gi/wV9KjjK/26b+dpnrVNGYT71VX6Fm/C5IYxjexC1vN5ufIfVelS0BiJ51p27DyK38qwdLLDUbvpeXuw9zjtebcG9UemfqtkNG6Ooct6z7/ACPLrad0riso8VdSt4vMtsYzcBfj2j6XWj62jTVqVP0MDwlaq9atUbff5kiKkc7Y1zuTW2/ysVfSklypqPcaaWj4LYmzIU+q1U/sxBo4u/z9F4tfTeFjtm5PqPRp4KfMrF+TVTD9tVtafus2+TbFYnpuUvtUn2svWCS5UjDzaCaHWZHNLwOBwv8AqWqnpPi3qKK3lUsNnxb9xNptUqt2ynZGOL3Anyv8lRV03Sjsl3K5OODk+YnDVEMznq42cgQ36XWR6Vq1cqcJMtWFjHOTR0fU3RVRAG4JJHwm3ac0ssd7QTceCvwj0hwivC0ee75vcrq8BqvO7N1XvmEIAgCAIAgKXuQESaosgIM9fZAQJtJ80BDk0mUBB0hptkbC6RwDdme/I5AbztyU4U5VHaKuQnUjBXk7HKdKOaJXS0reja7N0V8TTxIaRax5XtusvGqOMpOMo2t4Hs0aqnFKbv1kjRengOqbNH/jef4f8jznGeRy71nq4dvN59a27+n5sJSpShydhOqdB09Uep/Dl24Dk7wHvDmFGjjauG25x+dxmnRhU6ma7W6MmgdaRjuT27fo5fR4XSEK8bp380eZVwjg8svItUdYA65dhNiMVgHeNwbq9YXB1Xx8l3fruJx0lpCgv63d7E2k/Hb33L8lfGfvSHncj1yWmNTAYb7VNdv7ZkrS0ji/v1Xbov6LIlU0FXJ9nCQOJyCyYj+QRj+SXZmdpaHjzpvwMzR6l1j83uwjkPmV4OJ/kdN87lvPTpaNUdiSMrHqdSx5zTC/Auv5A/JeZPTmIqfah4e5rWDguUzJ0uj6Rv2VO+T8Thhb5vt6XWCtjcTP7lS3Us/IujRhHkx+byRLXNjHWlpoBwHXd8vgVTChOpyYTn4L1JOajtaRh63WbR7ftJ5ZjwBwjybhBW2no7F80Yw7dvqyPCRey73f6Mcdd4W5U9HfmRb5LR/xUnnVrdxOEaknaEPm4iza36SfkxscQ5C5+asjo/BQ23l2v2saY4LEy22XzeY6eWul+0qX9zch6LbTowj9qku73IyoUIfdrLv9F7Eb92wg3e+5/E/PyWhxq/k0iv6jA0+RFy3WOjezasdG4MY8mMnrNzcLcQ3bfuUPrqdF6s5Nvs+MwYiMa71qcFFdu30R1gL007nnhAEAQBAEBQ8IDF1rCgMJVXQGMmKAsXQFitpWSsdG8XBHiOBHMKdOo4S1kQnBTjqs5npCklp5HRnO2Y4Oadjm8D3b1srYWli463P08/7MUK1TDy1eYiyNbJmMncDt8fvD1Xh1sLVw/Kzj0/Nh7+D0jCfFl+/2j2lqpWWbbEBmGEm45xPGbf8AclllCMs9nX7o9OWHVTk/Ow2/ROsTJG4JR07N4IAnZ3jZJ3ixXm1MNKnLWpvVfg/byMkrx4s1dGcfqjo5wEpNmuAcOsQCCLjbnvWR6Yxl3Da1l8scWGp7UikP0XT9lrSR3LihpDEczO3ow6CJV68wMyYGN9T8ldHQtaWdR97/ANj6hPkpsw1TrrJJk0SO7rtHpb4rZS0RSjtl3K/mHKr0W7XYsw1ukH/ZxNZztc+t/itkdHUeeLfa/YrdRLbNblcvP0LpCX7aoIHC9vQlaqeFhDkxiuxFMq9P/wBPtdi1/wBO0jftZ8R4Xv6LRwd9rZX9TbkxS3e5XHJo+PJkTnnkPkoydKnnJpEXVrT52WqrTosWtp2AfizPkMwpw16v24NruRRKpGk7ylZ+JjI5pXHMljeIYD6E3Vr0fi1G8Ixv3EJaSpTdqk5PtuyZ+yQe8+aU8Ow31z9FTDRmkar41orrd/Be5yekMJBcW73W8wYgB/DjjYeJaZHebsvRbl/Hlq8ao2+5eGfiZf8AmONyUl3v5uOtagaaxNZC9kQcRk+JoZisPeaNh5+gWT6ZUJamrZm2NZVY6yd0bupHQgCAIAgCAICPPFdAYWupkBgauOyAhFAahrVp2rglwNAYxwGCTDfEbZi5yBvusupIGo11dUOeHyyOfbj7t+A3LTQq8FLqKK9JVI9ZfdTNkbibkd44Few6cakbo8dTdOVmRHykdWQEjiO0OY4rw8ToxXvTyfh+j3sDpWVLiz40fHcVx4g9ro5MZJsLg3vuB4FeYqE1xZw9j2q2KoVY3VR92fzeZR2j6+XtHCOZ+pKshRUOSkuxGGVSl1vtZfp9VsX2kxdyaC76BcnUpx5cvERqS/CCW65l6XVqnjF+iP5nuDAsrx+HTtHjPqVybWIe1232Jkc0LMmBp/8AWzH/AFOsFP6ivJXUNVdMnbwV2U6kL5yu+ouSzzWubRt+9I/5DCPUqn6q71dfWfRCPq7+hLgrK9rLpbMXVTQHtyPlPBgs3zNh8Vvo4PH1eRT1V0zefdmzHUxmFp7ZX6or1ITpWe7Ewc3EvPlkB5FenS0BUlnXqt9UVqr1fkYaml0vtQS7cyzJISLOdl90ZN/S3JepQ0VhqGcIK/S833u7PPq4+tVylJ9mxeBHfUxN2uA8QFrlKlDlSRTGFSXJiyO/TEI2Z9wJVEsbh489y6OCxEuaxSNKvd2InHvFlTLSkFyYl8dGTfKkXWTTEjHhYOF8TvLJZqmlq1uJFF8NF0r8Zs79qTBSspWCnIIIDn5knGQMV75jYvK+rliHeb4y281tx6EcPGitWCyM+ukggCAIAgCAIDwhARKqG4QGv19KgMJPCQgMZpfRrKiJ0T9hzB4EbCuNdBKElF5q6OZ11JJTvMUwuNztvV3EcW+oXYTvk9pOpSstaOa+ZMt0spicN7TstvHD6L08HiNR6r2fPiPLxmH11rLb8+MzE9G2QAjfsK9iVKM1c8eNRwdjGO0TI1wcw2I3rHUwTlka6eMSJ9NNO1we+UtP3iC+P+ZtjbvAPgvB0hojEKLcLyXRez3bLnq4XSVJytLJ9PMZ9ulHAXlracN4Qi7v6QT8F8/RwM3Kyw8pP/1kvHI9OeKgld1UuzMhS6apr3bHJM778hwjwvid8F69LRmLatKcKUehZv0RinjaS5MZTfXsI1RrHJuLYx+EBp/Ubu8iFsp6L0bB3qylUfW3buWRlnisdPKCUFuMXJpTEb2c93HrPP6ivTp4zD0Vq0adl1JLyMksDWqO9Wd+9lPT1LuzGR3kBclpOq+SkiyOjKf5Nsq/Yap3ae1g/wB4qiWNry2yL44KhH8SoaDvm+V7vh65LNKrKW2Te8vjThHYktxfi0JAPcv33P0HqobiwmRUDR2WAeH0+q7qs4JxGz7SRrOVw30GZXHqx2kowlLYiIzS1I02aHPPENsPN1j6KqWIithohg6kjr/s7paUt6aKR5dazo3dW1+LR2u9R5bU3bLo99pVOLheDTXabwrCsIAgCAIAgCAIClzUBAq6a6A17SUNtyA1DWCpkZGTE4B4zta5I5XyBV9Dg9b+zYU1+E1f69poU9aZ7Nle4uF7E7b8t1+Sx4/C1adR1YZx8jRgcZG2pLbz9ZjXxlpw8d253Nv3XclyhiVNZmqthctenmiTS6RexpDQXZ8Nh5jcvdoaRdOGq1c8Cvo9VJ6ydj0VlU89ggcf9suT0pVfJQjoymtrJzqa+xr3fmIA9LrNLGYiX5GmODox5ilmj38GN7hc+ZVDlOW1svUIrYi+3RV+05x8bD0so6qJFyLR8Q2NB7hi9UukCQxg3N+f9v1S/UC6IXbT1Rzs36n1WaeMpRdnLPoWb8CxUpvmI01ZTs7Uzb8G9Y+YufVUSxc3yKb/APs7fsujh77X3EKXWCEdiN7zxPV9Tmq74qf5Jdi9WW8DTht8WQptM1LuxG1vMNL3eblH6NbZ3l2v2JwnTeSa8vMjmOuk7TpAObujHlktCckrK9vnSTtRjm2vMpj0UwduUX4MBefPYoNpbX6nPqIrkpvwMjR0MdwGxucSQAXuDASdir14ydoJyfzoIyxVRdEfnWdj1A0O+KziWNNrYWkuyO3lfIZpThinNNWjHotdv52lNWrGecm5S6bm9r0TIEAQBAEAQBAEAQFLmoCHWUAcEBz3XDRLmtxBAcx0rRXu4DP3m/MLbh6/4S3GOvR/KJjenuML8xudvH1+Kz4rRyb16WT6OZ+xfhNISpO0s0VRyOY4EOz914zBHBw3rHTrSg9WeXp+j1qlCFePCUfn7M7BpmED+K0sdyaXNPNpC2qSPNaadmT46tjgCwXB4m3oLlc1uhAPkdvIb5N/uufRQc7bWdSIM+k6dvakBPBoLj/V9FVKqujvy/ZdGhKREl1gZ7kRdwLzl5KpzqS2O3YvV+xbwEY8pre/RFv941smTBhH4W/MqDw+ty8+138Nh3hKUdnhl+x+5Kh+cslh+J3yCsjSjHL9EHiH+MV5l6LRFMza5zzwaLKUnTp5uyIcJVnzskl0cfZga08ZD1v07VGnVlWyoxcvLv2FU9WnnUkl5kKr0hO7Z/SAwfM/BbqejcTPlu3YZJ4+iuTmRIY5HO61nHh1ifDO6sq6KpW49S29EIaQqN8WF9xm6fRlQ7sxBg4nq+rs/ILPDB4GlnJym+5enqWyrYupsSiu9mW0Pq2x0g6Z+Ibwy5Pi4rU9IqjG1KCiipYDhHepJyOyaIjhDRgWCM1LYbnFoyakcCAIAgCAIAgCAIAgCAx2maZjo3XF8lxux2Ku7HHtN6PGIlgttt3cCuKVyc6biabpGitdwGW8bwd69HD19biSPNr0dXjRMYbjuO7cVOvh4VVaXedw2KnQlrR3rpJFJXSs7Dxb7rgCPUeoXkulWou3N4HuvEYXELWbs/H9k98ta/fhHIW9UbqS2lF6Edl34Ef92E9uS/K5d6KEtWPKYVaX4RSJ1NoVtrhjiOJsxqoeLoxdo5vqzOtVZLjPIyVNo4DYG/ytv/UfldcniaiV2lFf+n6IgqcebPsJckYZ9o8M5E3d4Df5KunUqV3akpVOzix7/wBnZ6lJXm1HtzZEfXRk2Yx0h53HkBcn0XoU9F1/++pGmuhZv53mKWPh/wBUHN9LyRcbSVb9jOjb4Rj/AJLXTw+jqDuoub6ZZ+eXgUSlja2Tkorq+epepdWydsl+UbC7+o/RaZaTnshFLxKo6OhtnJsy9Nqo3/xE85HfIZLLPE16m2TNUMPRhsijLU+hGsFsQaODGgKtUpMsdSKJLaGEe7iPFxupqiltZW6rexF3FuAAHIJJUtWwTqN3No0HSssHAm6xQoqLuanNtGbV5AIAgCAIDxAEAQBAEAQFislDW5i6jKVjqND0xQhziWhUqWZqT1lZmoaY0Q7N7Rc7x94fXgr0zPOFjTdIUWHrDNp9P94L08PX1+LLaeZXo6vGjsIJpztHmtEqWtkURq6pPiqJSR0jzbja4/maNoXmYzRtZxcqXde3d+zbQx9O9p95sdI5jAC6emDfwDE8+GZ9F8xwM1O0qUm+vJHsKpFxuprdmVmuaT/ChklP339RvgTd3oFup4au1aUlBdEVn35epRKrHmV30t/PQvw0NXL2pOjb92Fpv4u/ytVLCYem7qGs+mXG/XgUznUnk5WXQsv34mUodTmjPorne6V1787DJbXWqyVr5d3kUqjTjnYzlPoENFi8NH3WNDQoKm2Tc0iVHouFvuYjxdn8VPg0trIOp0Ei1tgA7gu/1o5x2W3MceKcKlsQ4Jvaw2kdvyUJVWycaKK+gbvN1S5IuVNlcbBuaq5VUixU1zmy6LaMOyxU6c1IqkrMmqwiEAQBAEAQHqAIAgCAICzVYcOa41cGvSxAkrO42ZapEGpoQdynFll1JGnae1fLCZGtxMPbaNv528+I3q1PoKJRMbDqi29mve5u4MZ/9HJbVpCso6qsYXgaTld3MxS6kAj7LxkeSfIZKiderPlSZfCjThyYon0eo8TO0R3NAH+VXqss1kZqm0LTs2MBPE5/FS1VzkdYntitsAHgmtBDjMq6ElRdZcyHBt7SoUyg6smSVOJ4YguX6SaiU4BuC5rJHdU9ETjuUHUJJA0vEqGs3sJ3sUlrBzRU5Mi5kmklbfMKaoLnIOZm4bWyVsYqOwi2XFI4EAQBAEAQBAEAQBAEBHrYcQQGG6EgrjVzuwr6O6qcbElIodT8lJMm8y4xgGwAK5WKJJnuAlHO2wiotlQpwqnUZNQR70YUc2SshhXLHT3AUukdH7Od645AqFMFG7Z09IA3IqbZzWLT3ncrFSRFyLToyVYopHLnnQKRwrZCuMGUpGEBcOkldOBAEAQBAEAQBAEAQBAeOQEGWHNcJbS2Il0iVdGo2JJjoUOtlYjS5wdEog9EK4dueiNcsLnuFd1RcpIXVA5cpLCpqKOXKeiXTg6NdODo12wuOiQ4eshRtHUmToxkonSpAEAQBAEAQBAEAQBAEBS4ICgsXDp50a6cHRoD3AuWB7hXLHRhSwGFLA8wrtjgwLoHRoB0a6cHRoB0aXFhgXLnbDAuHT0MSwuVhdOHqAIAgCAIAgCAIAgCAIAUB4gCAIAgAQAoAgCAIAgPUB4gCA9XAeLoCA9QBAEAQBAEAQH/2Q=="/>
          <p:cNvSpPr>
            <a:spLocks noChangeAspect="1" noChangeArrowheads="1"/>
          </p:cNvSpPr>
          <p:nvPr/>
        </p:nvSpPr>
        <p:spPr bwMode="auto">
          <a:xfrm>
            <a:off x="144463" y="-1385888"/>
            <a:ext cx="2895600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ZA" sz="1800">
              <a:solidFill>
                <a:srgbClr val="000000"/>
              </a:solidFill>
            </a:endParaRPr>
          </a:p>
        </p:txBody>
      </p:sp>
      <p:pic>
        <p:nvPicPr>
          <p:cNvPr id="62467" name="Picture 6" descr="http://www.percycentre.org.uk/pasc/file/2015/12/16/docu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652713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3459163" y="927100"/>
            <a:ext cx="6858000" cy="5003800"/>
          </a:xfrm>
          <a:prstGeom prst="rect">
            <a:avLst/>
          </a:prstGeom>
          <a:solidFill>
            <a:srgbClr val="C5F4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9632" y="1665714"/>
            <a:ext cx="655272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31550" cmpd="sng">
                  <a:solidFill>
                    <a:srgbClr val="0000FF"/>
                  </a:solidFill>
                  <a:prstDash val="solid"/>
                </a:ln>
                <a:noFill/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6. Vocabulary Size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56325" name="Rectangle 1"/>
          <p:cNvSpPr>
            <a:spLocks noChangeArrowheads="1"/>
          </p:cNvSpPr>
          <p:nvPr/>
        </p:nvSpPr>
        <p:spPr bwMode="auto">
          <a:xfrm>
            <a:off x="827088" y="620713"/>
            <a:ext cx="6192837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Native speakers' vocabularies also vary widely within a language, and are dependent on the level of the </a:t>
            </a:r>
            <a:r>
              <a:rPr lang="en-GB" sz="22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speaker's education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GB" sz="22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As a result estimates vary from as little as 10,000 to as many as over 50,000 for young adult native speakers of English.</a:t>
            </a:r>
            <a:endParaRPr lang="en-GB" sz="22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One most recent 2016 study shows that 20-year-old English native speakers recognize on average 42,000 lemmas, ranging from 27,100 for the lowest 5% of the population to 51,700 lemmas for the highest 5%.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These lemmas come from 6,100 word families in the lowest 5% of the population and 14,900 word families in the highest 5%. 60-year-olds know on average 6,000 lemmas more.</a:t>
            </a:r>
            <a:endParaRPr lang="en-GB" sz="22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494" name="TextBox 3"/>
          <p:cNvSpPr txBox="1">
            <a:spLocks noChangeArrowheads="1"/>
          </p:cNvSpPr>
          <p:nvPr/>
        </p:nvSpPr>
        <p:spPr bwMode="auto">
          <a:xfrm>
            <a:off x="250825" y="260350"/>
            <a:ext cx="4176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FF0000"/>
                </a:solidFill>
                <a:latin typeface="Arial Black" panose="020B0A04020102020204" pitchFamily="34" charset="0"/>
              </a:rPr>
              <a:t>Native-Language vocabulary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900113" y="836613"/>
            <a:ext cx="2232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ZA" altLang="en-US" sz="2400" b="1">
                <a:solidFill>
                  <a:srgbClr val="C00000"/>
                </a:solidFill>
              </a:rPr>
              <a:t>Unit Outline</a:t>
            </a:r>
          </a:p>
        </p:txBody>
      </p:sp>
      <p:sp>
        <p:nvSpPr>
          <p:cNvPr id="36867" name="AutoShape 8" descr="Image result for note-taki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ZA"/>
          </a:p>
        </p:txBody>
      </p:sp>
      <p:sp>
        <p:nvSpPr>
          <p:cNvPr id="36868" name="AutoShape 10" descr="Image result for note-taki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ZA"/>
          </a:p>
        </p:txBody>
      </p:sp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1692275" y="1412875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FF"/>
                </a:solidFill>
                <a:ea typeface="Calibri" panose="020F0502020204030204" pitchFamily="34" charset="0"/>
                <a:cs typeface="Browallia New"/>
              </a:rPr>
              <a:t>Definition and usage</a:t>
            </a:r>
            <a:endParaRPr lang="en-GB" sz="2400" b="1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FF"/>
                </a:solidFill>
                <a:ea typeface="Calibri" panose="020F0502020204030204" pitchFamily="34" charset="0"/>
                <a:cs typeface="Browallia New"/>
              </a:rPr>
              <a:t>Types of vocabulary</a:t>
            </a:r>
            <a:endParaRPr lang="en-GB" sz="2400" b="1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FF"/>
                </a:solidFill>
                <a:ea typeface="Calibri" panose="020F0502020204030204" pitchFamily="34" charset="0"/>
                <a:cs typeface="Browallia New"/>
              </a:rPr>
              <a:t>Focal vocabulary</a:t>
            </a:r>
            <a:endParaRPr lang="en-GB" sz="2400" b="1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FF"/>
                </a:solidFill>
                <a:ea typeface="Calibri" panose="020F0502020204030204" pitchFamily="34" charset="0"/>
                <a:cs typeface="Browallia New"/>
              </a:rPr>
              <a:t>Vocabulary growth</a:t>
            </a:r>
            <a:endParaRPr lang="en-GB" sz="2400" b="1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FF"/>
                </a:solidFill>
                <a:ea typeface="Calibri" panose="020F0502020204030204" pitchFamily="34" charset="0"/>
                <a:cs typeface="Browallia New"/>
              </a:rPr>
              <a:t>Importance of vocabulary</a:t>
            </a:r>
            <a:endParaRPr lang="en-GB" sz="2400" b="1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FF"/>
                </a:solidFill>
                <a:ea typeface="Calibri" panose="020F0502020204030204" pitchFamily="34" charset="0"/>
                <a:cs typeface="Browallia New"/>
              </a:rPr>
              <a:t>Vocabulary size</a:t>
            </a:r>
            <a:endParaRPr lang="en-GB" sz="2400" b="1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539750" y="765175"/>
            <a:ext cx="6264275" cy="665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GB" b="1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EFFECTS OF VOCABULARY SIZE ON LANGUAGE COMPREHENSION</a:t>
            </a:r>
          </a:p>
          <a:p>
            <a:pPr marL="457200" indent="-45720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+mj-lt"/>
              <a:buAutoNum type="alphaLcParenR"/>
              <a:defRPr/>
            </a:pPr>
            <a:endParaRPr lang="en-GB" b="1" dirty="0">
              <a:solidFill>
                <a:srgbClr val="0000F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knowledge of the 3000 most frequent English word families or the 5000 most frequent words provides 95% vocabulary coverage of </a:t>
            </a:r>
            <a:r>
              <a:rPr lang="en-GB" sz="2200" b="1" dirty="0">
                <a:solidFill>
                  <a:srgbClr val="FF33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spoken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discourse.</a:t>
            </a:r>
            <a:endParaRPr lang="en-GB" sz="2200" b="1" baseline="30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 minimal </a:t>
            </a:r>
            <a:r>
              <a:rPr lang="en-GB" sz="2200" b="1" dirty="0">
                <a:solidFill>
                  <a:srgbClr val="FF33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comprehension a threshold of 3,000 word families (5,000 lexical items) was suggested</a:t>
            </a:r>
            <a:r>
              <a:rPr lang="en-GB" sz="2200" b="1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and for reading for pleasure 5,000 word families (8,000 lexical items) are required.</a:t>
            </a:r>
            <a:r>
              <a:rPr lang="en-GB" sz="2200" b="1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 "optimal" threshold of 8,000 word families yields the coverage of 98% (including proper nouns).</a:t>
            </a:r>
            <a:endParaRPr lang="en-GB" sz="2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endParaRPr lang="en-GB" sz="2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518" name="TextBox 3"/>
          <p:cNvSpPr txBox="1">
            <a:spLocks noChangeArrowheads="1"/>
          </p:cNvSpPr>
          <p:nvPr/>
        </p:nvSpPr>
        <p:spPr bwMode="auto">
          <a:xfrm>
            <a:off x="539750" y="377825"/>
            <a:ext cx="4471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FF0000"/>
                </a:solidFill>
                <a:latin typeface="Arial Black" panose="020B0A04020102020204" pitchFamily="34" charset="0"/>
              </a:rPr>
              <a:t>Foreign-language vocabulary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611188" y="260350"/>
            <a:ext cx="5616575" cy="4433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defRPr/>
            </a:pPr>
            <a:endParaRPr lang="en-GB" sz="2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+mj-lt"/>
              <a:buAutoNum type="alphaLcParenR" startAt="2"/>
              <a:defRPr/>
            </a:pPr>
            <a:r>
              <a:rPr lang="en-GB" b="1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SECOND LANGUAGE VOCABULARY ACQUISITION</a:t>
            </a:r>
          </a:p>
          <a:p>
            <a:pPr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defRPr/>
            </a:pPr>
            <a:endParaRPr lang="en-GB" b="1" dirty="0">
              <a:solidFill>
                <a:srgbClr val="0000F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Learning vocabulary is one of the </a:t>
            </a:r>
            <a:r>
              <a:rPr lang="en-GB" sz="2200" b="1" dirty="0">
                <a:solidFill>
                  <a:srgbClr val="FF00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first steps in learning a second language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but a learner never finishes vocabulary acquisition.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Whether in one's native language or a second language, the acquisition of new vocabulary is an </a:t>
            </a:r>
            <a:r>
              <a:rPr lang="en-GB" sz="2200" b="1" dirty="0">
                <a:solidFill>
                  <a:srgbClr val="FF33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ongoing process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There are many </a:t>
            </a:r>
            <a:r>
              <a:rPr lang="en-GB" sz="22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that help one acquire new vocabulary.</a:t>
            </a:r>
            <a:endParaRPr lang="en-GB" sz="2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827088" y="188913"/>
            <a:ext cx="5400675" cy="6192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+mj-lt"/>
              <a:buAutoNum type="alphaLcParenR" startAt="3"/>
              <a:defRPr/>
            </a:pPr>
            <a:r>
              <a:rPr lang="en-GB" b="1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MEMORIZATION</a:t>
            </a:r>
          </a:p>
          <a:p>
            <a:pPr marL="342900" indent="-34290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+mj-lt"/>
              <a:buAutoNum type="alphaLcParenR" startAt="3"/>
              <a:defRPr/>
            </a:pPr>
            <a:endParaRPr lang="en-GB" b="1" dirty="0">
              <a:solidFill>
                <a:srgbClr val="0000F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Although memorization can be seen as </a:t>
            </a:r>
            <a:r>
              <a:rPr lang="en-GB" sz="2200" b="1" dirty="0">
                <a:solidFill>
                  <a:srgbClr val="0099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tedious or boring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associating one word in the native language with the corresponding word in the second language until memorized is considered one of the </a:t>
            </a:r>
            <a:r>
              <a:rPr lang="en-GB" sz="2200" b="1" dirty="0">
                <a:solidFill>
                  <a:srgbClr val="0099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best methods of vocabulary acquisition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By the time students reach adulthood, they generally have gathered a number of </a:t>
            </a:r>
            <a:r>
              <a:rPr lang="en-GB" sz="2200" b="1" dirty="0">
                <a:solidFill>
                  <a:srgbClr val="FF33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personalized memorization methods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Memorization typically requires a large amount of </a:t>
            </a:r>
            <a:r>
              <a:rPr lang="en-GB" sz="2200" b="1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repetition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  <a:r>
              <a:rPr lang="en-GB" sz="2200" b="1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spaced repetition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with flashcards or computer-assisted language learning. </a:t>
            </a:r>
            <a:endParaRPr lang="en-GB" sz="2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539750" y="260350"/>
            <a:ext cx="6335713" cy="5622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+mj-lt"/>
              <a:buAutoNum type="alphaLcParenR" startAt="4"/>
              <a:defRPr/>
            </a:pPr>
            <a:r>
              <a:rPr lang="en-GB" b="1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KEYWORD METHOD</a:t>
            </a:r>
          </a:p>
          <a:p>
            <a:pPr marL="457200" indent="-45720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+mj-lt"/>
              <a:buAutoNum type="alphaLcParenR" startAt="4"/>
              <a:defRPr/>
            </a:pPr>
            <a:endParaRPr lang="en-GB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One useful method of </a:t>
            </a:r>
            <a:r>
              <a:rPr lang="en-GB" sz="2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building vocabulary 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 a second language is the </a:t>
            </a:r>
            <a:r>
              <a:rPr lang="en-GB" sz="2200" b="1" dirty="0">
                <a:solidFill>
                  <a:srgbClr val="0099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keyword method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 time is available or one wants to emphasize a few key words, one can create </a:t>
            </a:r>
            <a:r>
              <a:rPr lang="en-GB" sz="2200" b="1" dirty="0">
                <a:solidFill>
                  <a:srgbClr val="FF00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mnemonic devices 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GB" sz="2200" b="1" dirty="0">
                <a:solidFill>
                  <a:srgbClr val="FF00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word associations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Although these strategies tend to take longer to implement and may take longer in recollection, they </a:t>
            </a:r>
            <a:r>
              <a:rPr lang="en-GB" sz="2200" b="1" dirty="0">
                <a:solidFill>
                  <a:srgbClr val="0099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create new or unusual connections that can increase retention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keyword method requires deeper cognitive processing, thus increasing the likelihood of retention.</a:t>
            </a:r>
            <a:endParaRPr lang="en-GB" sz="2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61445" name="Rectangle 1"/>
          <p:cNvSpPr>
            <a:spLocks noChangeArrowheads="1"/>
          </p:cNvSpPr>
          <p:nvPr/>
        </p:nvSpPr>
        <p:spPr bwMode="auto">
          <a:xfrm>
            <a:off x="873125" y="1136650"/>
            <a:ext cx="5715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Several word lists have been developed to provide people with a </a:t>
            </a:r>
            <a:r>
              <a:rPr lang="en-GB" sz="2200" b="1" dirty="0" smtClean="0">
                <a:solidFill>
                  <a:srgbClr val="009900"/>
                </a:solidFill>
                <a:latin typeface="+mn-lt"/>
                <a:cs typeface="Times New Roman" panose="02020603050405020304" pitchFamily="18" charset="0"/>
              </a:rPr>
              <a:t>limited vocabulary 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either for the purpose of rapid language proficiency or for </a:t>
            </a:r>
            <a:r>
              <a:rPr lang="en-GB" sz="2200" b="1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effective communication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200" b="1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These include:</a:t>
            </a:r>
          </a:p>
          <a:p>
            <a:pPr marL="1085850" lvl="1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 Basic English (850 words)</a:t>
            </a:r>
          </a:p>
          <a:p>
            <a:pPr marL="1085850" lvl="1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 Special English (1,500 words)</a:t>
            </a:r>
          </a:p>
          <a:p>
            <a:pPr marL="1085850" lvl="1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General Service List (2,000 words)</a:t>
            </a:r>
          </a:p>
          <a:p>
            <a:pPr marL="1085850" lvl="1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Academic Word List.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sz="2200" b="1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539750" y="620713"/>
            <a:ext cx="447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FF0000"/>
                </a:solidFill>
                <a:latin typeface="Arial Black" panose="020B0A04020102020204" pitchFamily="34" charset="0"/>
              </a:rPr>
              <a:t>Word Lists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-27384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61445" name="Rectangle 1"/>
          <p:cNvSpPr>
            <a:spLocks noChangeArrowheads="1"/>
          </p:cNvSpPr>
          <p:nvPr/>
        </p:nvSpPr>
        <p:spPr bwMode="auto">
          <a:xfrm>
            <a:off x="755650" y="476250"/>
            <a:ext cx="489585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Some learner's dictionaries have developed defining vocabularies which </a:t>
            </a:r>
            <a:r>
              <a:rPr lang="en-GB" sz="2200" b="1" dirty="0" smtClean="0">
                <a:solidFill>
                  <a:srgbClr val="009900"/>
                </a:solidFill>
                <a:latin typeface="+mn-lt"/>
                <a:cs typeface="Times New Roman" panose="02020603050405020304" pitchFamily="18" charset="0"/>
              </a:rPr>
              <a:t>contain only most common and basic words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200" b="1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As a result word definitions in such dictionaries can be understood even by learners with a limited vocabulary.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200" b="1" baseline="30000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baseline="30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Some publishers produce dictionaries based on </a:t>
            </a:r>
            <a:r>
              <a:rPr lang="en-GB" sz="2200" b="1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word frequency</a:t>
            </a:r>
            <a:r>
              <a:rPr lang="en-GB" sz="2200" b="1" baseline="30000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or </a:t>
            </a:r>
            <a:r>
              <a:rPr lang="en-GB" sz="2200" b="1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thematic groups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GB" sz="22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96" y="1280949"/>
            <a:ext cx="6264696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Books</a:t>
            </a:r>
          </a:p>
        </p:txBody>
      </p:sp>
      <p:pic>
        <p:nvPicPr>
          <p:cNvPr id="70659" name="Picture 7" descr="C:\Users\Maureen M. Chilufya\Contacts\Desktop\index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489585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eart 5"/>
          <p:cNvSpPr/>
          <p:nvPr/>
        </p:nvSpPr>
        <p:spPr>
          <a:xfrm>
            <a:off x="5796136" y="2852936"/>
            <a:ext cx="2088232" cy="144016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162" y="687562"/>
            <a:ext cx="849694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L102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ENGLISH LANGUAGE</a:t>
            </a:r>
          </a:p>
        </p:txBody>
      </p:sp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971550" y="3436938"/>
            <a:ext cx="15478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Unit </a:t>
            </a:r>
            <a:r>
              <a:rPr lang="en-ZA" alt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4</a:t>
            </a:r>
            <a:endParaRPr lang="en-ZA" alt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1684" name="TextBox 8"/>
          <p:cNvSpPr txBox="1">
            <a:spLocks noChangeArrowheads="1"/>
          </p:cNvSpPr>
          <p:nvPr/>
        </p:nvSpPr>
        <p:spPr bwMode="auto">
          <a:xfrm>
            <a:off x="6192838" y="5661025"/>
            <a:ext cx="2843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800">
                <a:latin typeface="Agency FB" panose="020B0503020202020204" pitchFamily="34" charset="0"/>
              </a:rPr>
              <a:t>Developed by: Felix Chilufya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800">
                <a:latin typeface="Agency FB" panose="020B0503020202020204" pitchFamily="34" charset="0"/>
              </a:rPr>
              <a:t>Lecturer University of Lusaka</a:t>
            </a:r>
          </a:p>
        </p:txBody>
      </p:sp>
      <p:sp>
        <p:nvSpPr>
          <p:cNvPr id="5" name="Rectangle 4"/>
          <p:cNvSpPr/>
          <p:nvPr/>
        </p:nvSpPr>
        <p:spPr>
          <a:xfrm>
            <a:off x="505162" y="4149080"/>
            <a:ext cx="8172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English Vocabulary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 descr="data:image/jpeg;base64,/9j/4AAQSkZJRgABAQAAAQABAAD/2wCEAAkGBxATEhUSExMVFRUXFxUWGBUYFRUVFhgVFRUWFxUYFhkYHSghGBolHRUVITIhJSsrLi4uFx8zODMsNygtLisBCgoKDg0OGhAQGy0mICUtLS0tMjItLS0tLS0tLS0tLS0vMi0tLy8tLS0tLS0tLS8tLS0tLS0tLS0tLS0tLS0tLf/AABEIAOEA4QMBEQACEQEDEQH/xAAcAAEAAQUBAQAAAAAAAAAAAAAABAIDBQYHAQj/xABBEAABAwICBgcFBQgBBQEAAAABAAIDBBESIQUGMUFRYRMiMnGBkaEHQrHB0TNSYnKSFBUjgqKy4fDSFkNTc8Ik/8QAGwEBAAMBAQEBAAAAAAAAAAAAAAIDBAEFBgf/xAA5EQACAQICBA0EAgIDAAMAAAAAAQIDEQQhBRIxgRMiMkFRYXGRobHB0fAUM0LhBiNS8RVDYnKCwv/aAAwDAQACEQMRAD8A7igCAIAgCAIAgCAIAgCAIAgCAollDdu/IDiUAbi35clwAutt810FaAIAgCAIAgCAIAgCAIAgCAIAgCAIAgCAIAgCAIAgCAIDEmpBqHA7GWA8QCfj6LjBk2vBS4PJSLG/BGwU0kmJgP8AuRt8l0F5AEAQBAEAQBAEAQBAEAQBAEAQBAEAQBAEAQBAEAQBAahpeUw1Lr7HgOHkAfUeq4zpfi0sOK4Cir00A3ahw2LRsRbExrttrnvOZ+KkCSgCAIAgCAIAgCAIAgCAIAgCAIAgCAIAgCAIAgCAIAgMXrDo+KaOzyQRmxw7QPLiOIXGDn/7trMWAYNtsRdYd5yyXDptWr+qhjcJZ3iR4za1vYadxue0fJSOG1IAgCAIAgCAIAgCAIAgCAIAgCAIAgCAIAgCAIAgCAICl7rIDC6b0jHFYOcMR/2wUTprekNOxRMdK45DcNpO4Dmp0qcqklGJCpUUIuTMnqvrbBO0WdbOxaciO/gpVaM6UrSI0qsaivE2xrgcxmoFhHdWs6VsOZeWuflsDWloJJ3ZuGX0XUsrnL52JK4dCAIAgCAIAgCAIAgCAIAgCAIAgCAIAgCAICkvHEKqdelDlSS3o7ZlJnbxCzT0nhI7Zrz8iWpLoIVZXYSCGuc2xvh2g5Z23qqOl8JOVlLvTSO8HI1Sto6WWQv6d2Mm1pBexvsBGzyW9NNXRA0LXqohDhTsuXscS93ujLJo4nP4L2NHUmr1HznmY6onaC5jWIJnMOJpIK9CdOM46skYYTlB60TouqGukhDYAGtdaxcTw3tB2leLiMJKlms0etQxUamTyZumqL2kzSk5lwjab+5He/m8yd+SwV8VRoasakrXzNMYuTbRswcDsUoVYTV4tPsJNNHqmcCAIAgCAIAgCAIAgCAIAgI2kNIQwMxzPaxtwMTjYXOzPcq6tWNKOtLyb8iUYuWSPItIRuGJjg4HYWkEHxXl1NOYaGVpPdbzsT4KQNYOCyy/kMPxg97/ANneB6yg1h4BZpfyCs+TBLvfsS4JFBqncfRZp6axctjS7F73O8FEpM7uJWaekcVLbUfl5EtSPQUFx4rNKrUlypN72SsihxULEkixJOQpKJZGmmRnaQsp8Hct4FGMpKi7nC17PJI5E3X3GCkpYeD6l4ZHmVY6s2jAa5U+jjilnBZIcg9vVkcd12jqyHmQDZerhatZS1YZ+RhxFOk1eZzQFe6eMZzVPV+SsmwglrG2L5B7o3AfiO7zXlaX0pTwFHWecnlFdP6XOacLhpV52WxbWdo0bRthYI2kkDK55L8xx2NqYuprzy6EfSQpqCsiXitmsabTuiViNPp6CLt1EbeTpG/Alelh8Tj19tye5vzuQcY85YpNdKN8gibM1zjsycG/qIw+q9vD4jST5dJPter6+hU4w6TZGOuL/wCV7UHJxTkrPvK2VKRwIAgCAIAgCAIAgCAsV1FFMwxysa9h2tcLgqE4RmrSR1Sad0cw1x1cpaBhqKSeaB4OccUjD4ljnAkcs+5ZZ6LdXJZ//JeT2kniox5Xh7GG0P7Q6wWaTFVD7tuhn/Tv8GleNidDxhtTh4x7/dl8KkZ8l38za9He0ShecMuOnfvErSG/rGQ8bLy6mja0c42kuombTTVMcjccb2vadjmuDh5hYZRcXaSszpcUQeFdOlJKHSxMy6knYsi7GG0hGxgJdK1vNzg34laablJ8WLfYXa65zWdGaZaK1jGSMkxnCcJvsBN8sty+n0bwsI6sotLrysYMTqt3TPPafoBjQKlt75B1t99mXzXvYfFSpNK11z/o8yvhlUV+c0HR1I+aRsbBcuPgBvJ5Bex9RT4PhE8vmR5fAz19S2Z0Wcz0TY6elMbQW4nueAXOeTbFm4Dds5L47SdKhia3CVtZu2SV3luTPoMNB04asLdrLJdpKTt1bmjg3Cz+1vzWWGEoLkYdvtdvN+hc2+ea3EN2j4C7DUVchP4hK8eBuQVKUsRT+1h4ru9LBKm9s2XRBoiL3pH9zcI83AKF9KVOZR7v2L0FzXPW6w6NZ2IY++SUE/pbiU1ovHVeXVe5N+xF4qnHYkiZH7RWMya8AcGRSW83Zei24XQNWm8pT77LuM1XH03ymjqOjZzJDHIbXexrstnWAPzW6UXFuL2oRkpJNc5JXDoQBAEAQBAEAQBAEBpHtE1WhmhdLHTF09744gMe+5IxDF6nkpTxNaELQz6tp2jhKNafHaj1/PU4XPHclps8t2tcC17SOO8FKeLg1xlq+K/Rytg6tOVuV4MuxV7wMJdib9yYYx4P2jzXKmCo1VrJW64+3+yuOInB6re5kukrBG7HGZaZ33onFzfECxt+pedXwFS3NNde353GqFeD25fPnSbdojXLSgHV6KsbxH2njhsR4tXi1tH4dcq8PLx9y9XezMyo1s0o/s0jYub2SO+YCjDA4Bcqq/D9nGqvNEgVmnq//uVcUPIdC34kuWqnhcCuRTlPc/0iL1+dpGErNMRH7Wve/k10jh5dULbTotfbw6Xbb9sg5RW2Zin6VoB2WySHj1W/8itkaONllxY9ib9it1aC6WW6DTDG1ML2xOYA9uZJO024Ab+C0QwdeOc5N7rFTxFJ5RR0r2l1rm0kRZte8C97ZBpJ3HgFOnhfqG4PYRq11RWsan7PC9873OzzAve/NdqYZYfiIUq3DLWK9a9LSGslDJC0MIYA1oJ6ozzN95K3UMLQ4NTqztfrSMVbFVlNxpxvbtZjxLO73p3eOH+0BcnidE0uVNPffyIxhpGpsjbdbzLNRo95zfdvN8rvmVlnprRq+3Tcuxe5ojo7HS5U0iwyjgHvMP5WmQ+YVEtPtfboJdr/AEaoaArVOVOT7EX2xDcyV3g1g9Vnnp7Gy2OEexX9zfS/iq54yfa7eRl9XIoOlHTsLG3FnC0ud/eBtYd11hqY7EVuLUrys+jLyPQX8cVKOtCEbrpO5UdOI2BgJNt5t8ty34XDxw9NU4tvt25niTnru9rF9aCAQBAEAQBAEAQBAEByvXL2lVdNUSUzYGRFriGvkxOxt91zRkBfvKodbVlaSyPRhgY1KalCefXs7L+5ymvqBLI6SQWe5xcS0WAJ22G0KV6dTNPMr1a9DKUbrvX6LHcb8xt/mYdvgq2pU3rLLrRalSrq23qe3c+f5sKQS3MbOLdni07FdHGS/NX69j+dxmqaM28E9zLragkZHxbYO8QfqtMJ0Z8+55fow1KdanylvWZdZRdILvnkPI3+ZXpYfAUpR1lxdyPNr4ypF227y7FoaHg93+8lZNYKj9you9Fani6nJg+5k6HQ492DxI+qyT0xoulslfsTZdHAY+ptVt6L7qJ7Rn0bO8gLNL+TYf8A6qUn3L3NENB15cua8X7EKWnY8hpmBJIsG3Od8llqacxFbixppX6X/o209BqktZt5bjquuugHSaObI694GdIW8Rhs7yFz4Lk6laEW6UrMlClTqyUaiyMT7Mq6ieBGzCHDN4uC65yxE7xltXIzlNXle/WSqUY0ZasbW6hr/q/PTmSpiJdCTic1jGmRl9rs+03nuXn1sApz1kr36WejhMRh1G1a+XRznOZNYQdold+aTCPJpSOjpLoW41rSWBjyaTfa/wBssDTZv1Kdl+Obj8FP6OK5VQtjpap/1YdL52I9dpisPZaB/L9SiwlDrZyelsa/8I/O0yerlHW1MzWuc3DvaZmwYuTX4HZ+Ctjh6a/DvM09I4h7a3cv0du0VqLQRYXGEveLOvJI+WzhnliNsjvsFojSgtkV3Hm1MXXnlKcnvZtCsMwQBAEAQBAEAQBAEAQHKvbm2INpnGN2NznN6QAGPCAOpIdxJN29zldSUJ8SosvJkXUqUuPSdnz9DXWuc5TLSOAu3Nu4HZ4HcqsToypT40OMvH9noYPTNKrxKnFfXydz5t+RGMbXG2x3A5HwK89VZwPUnhqNXarP5sfOU2ew5379/wDnxXdaMuryIcFUp5PNeK3+5U+pgsMQdi3kC3wKiqU28mrE54jDxgteLb7D1ukMJDo2Y8JBFzw4jafFWPCzlFxcsjzqmIwzd403f52l9+s1c7sgN/K0fMKqOiqC25lbxr5okaSqrn9qR3i428rrTHBUY7IkXjanNbuLP7JIe1J5K5UYLmIPFVn+TJ2gIBFVQSuLnNZI1xve1gealqxWwpdSb2t959QGphfAXkgxlhJva2EtzB8FwifMdAGxSY4ZcBBOEt3C+Q2Zi1lCVWPSaYYWo/x78jpmjfadhiwSx9I61gQBhOW8E3HhdI68uTCT3e4lQjHl1IR7ZL0uc+wxDZEfAWA8Gt2KUsLiGr8E32te5ZDF4ZPVeIS7ItLvsi80g7AP0ucfVUqjjG7RpPuNTloxK9TEX338FdlxrX7g7wDW/RXx0bpGptSXa16XKJaU0LS2Jy3P/wDTR6+nfbsB26zpPjfJWS0DitW7nfqV/UjD+T4GMrU6Nut2Xlc7NqDomSOFr3ySXP8A2xO2aK1trbDq9wKy0qHB/k2dxeP+oWdOK60s+821XmAIAgCAIAgCAIAgCAg6YdUiMmmbG6ThISARytv71bSVNy/svbqK6rqKPEtfrOD62VNYXujremYSSQ15f0W3LBmWkdy9W9G1lHLpWffznl2q3u5Z9Dy7uYxei5M+jdv2d/8An49614eafF+fPUzYiDXGL9Zolrtypxei6VbPZLpXr0mrBaYrYfi8qPQ/TnXl1GLfBLGcNg8bmu/+XfL0XzGL0fVw7vNZdK2b+j5mfZaP0rSxK1abu/8AGW3c+f5kWxTNd24nMPi4HyWam4c8jRiI1/xpLvf6LE1PCPdz77H1N1tp3/FSe5nk1oP83CO9X8yhlQQLAHxdf1stEaNd7I+RjlPDx21O5NjpXnh8fiVasHXe1pFbxeGj/ky41p96UDusPhZWrR/+dRFL0jH8KV+1ssvaCcn38b/Mp9Hh1tnff7D6/EvkwS3e9zMwaWn6Loeml6Mi2DE4C3Du5K6McHBWfqzPOeMnK/sjHmlAzAt3rvD4aPJ8jjpYmfK8WX4q1rBYuB9fgrFpClH8Wyp4Co+dIO0xbYCfAD4qS0jfk0zj0fblTLLtNSnY31+ijLSVVfgSjo6k/wAyn95TngPE/VUT0tVXQi6OjKXWyXSVRPaxE/hH1Waemai/LwXqXR0XR/x8TetScbHjCKqNu/AcIPfiFj5Lwq+l403sVu3M9SGFutp2Gjq2vFgTcDMG1+/LJXYPSNDFXVN5raiqpRlT2klbioIAgCAIAgCAIAgKZL2OEgG2RIuL7ri4uFyV7ZbTq6zkntG0TpF56SdpfG0ZOhxFgGeboyTbbt9V5/CYmlPWlK3Wtm8ucKU42tc5u+B7c25jhu8trfBenQ0kk06it1rY+35uMVXBtq0XfqfoUTaUl42PMmx7iPmva/5GUleNmjy/oIJ2d7mOqq2c5OA8QfqqKmKryWVrfOsvp4ajF53uUxEOye8s7xceYWPhp9m43cFFrO73syNPohjxdspf+UE/AKLrT/yCow6C+3QbR2i7+Zwb81HhJPnZJQj0F9ujIW7Q3xDnepsFzjM7kivoowMm37g0fAFWxwtaWyJVLE0o7ZIhSTEHJrR3i59T8lasDU5yt42nzZlxnWyuSeDbn+2ylLD4ekr1aiXd6lX1dWeVODZ7+45nHKJ/8wt8c1jqY/R1PZLWNEKGNntSXzeZCm1NnfwHKxcsFX+QUIfbh3s0R0ZVly59xkoPZ5IdriPABebV/k03saXYaYaLprbmSHajU0QvNUNYObmj4rE9MV6r4sW+80xwdOHURpItCRbZHyngy5HmBb1XVLH1NkVHtO2oR57lVLrPBHlS0ZPN2foLrk8DVnnWq9x1VoLkRNl1b0/Uvk//AE0zujNuwSwt52Pa9FCGGwNJ/wBnG3+x1zrSXFVjpujo4bYogLHfnfuN819Dg4YZR1sOlbq9ecwVnUvapcmLYUhAEAQBAEAQBAEBC0vUTRxl0MImePcxhmXeQb9yhUlKKvFXL8PTpTnq1Jaq6bXOJaza46Rkkex0z6fMjomnBbliAuT4rFwlWTflzntvDYSnFZX/APW1Pu2Gn/tMrD1uuOZs/wAHb/G6r1VfLJ/OYqqYVSV47C+2SKXL3uFgH+Wx3guxnOk7rLrWw8+rh+aSuWhTOZmw5cLXHi05jwXp0NJav3MutbN6+dh5tXB3XFz6n6Mk080TrCRgaeIGJhPPgvapyoYlLWW9evQebLhsPyXufp0ku0TeyAPytAurZYHDU1ecvEqjj8RPKMfAvQUk7+xDIRxsWj1sFgq6S0XQ/JPxNEcNpCt0rwMhT6r1btoYz+o+QHzXnVv5Zh6eVKF+5e5phoKtLOpP19jJ0+orj9pI89wDB63K8fEfy+vLkWXibqWg8PHlNslDUqlZ1nuaLb3HF8cl5NTTuKrZXk/DyN8MDRp7IoqdpLRdOMPTB1tzM/7brOqeMrO6hbtLtanHnIE+vtK3KGne87i6zR8z6K6Oi68vuTS7CDxEeZFn/qjSs2UNMGD8rnepsPRS+gwdP7k77znC1HsiUnQumZ/tZntB3A4fRtlJYnAUuTFDVqy2su0/s7zvI8uO/MD6lRlpmKyigsN0mWp9UKWPM9H3k3+Kyy0nUnyblqoxXMSxJo+HtTwt/mYPmo2xVTZTk9zO60I867zYaSiLgHMY5zSLhwwgEcQVJaPx8/8Art2te5F4imvyRkaWjqGm7WBve8etlrw2i9I05qcWo7ympXpSVm77jPL6480IAgCAIAgCAIAgKZGggh1iCCCDstvvyS9sxa5xn2gauaKiu6me+OQ59HG0SwE8CCQGeBy4KurjqEnqVON2be8nSp1qXGpO3k9xzkSluRFvNzPLa1c+nVRXpS1l0PajVT0goO1WLi+lbH2o8lhY4XOXPtN8xs8VlcXF22PoZ6caiqR1smuleq2r5ketqJY7X643G+fg8fO6rcFzZMqnQjJXjmT6fBMLtBJ326rx37nKt1JUne9utGKpR/Fq5mzq0yNjZv2iziGuaOw8Xsdt7ghee9ITqVHBxvzN7V/osWHjGKadvAz+jtbo4osMrhK8E9ezW3buxZ2vtzWGtgp1J3p8VdBdGdlm7kar9oW5hiZ3uxHyFl2Gif8AJNneE6EYWr1wc/tVbxyjjLfW11sho7V2U1vZG8nzmOdU00huW1U54nZ/U4LQoV45Jxj86kThhJ1NkWy+2spY8zSAf+yQD0F1FUK9R2VR7kXSwSpK9S0V1svs146PKGmiH5Wk+uSuj/Hq1blylv8AjMlXH4OlkpX7F6stT6+aTd2THGPy3PqVvpfxTDRzqXe+x5tTTN3anH1IMmsukn7amQ8mNa31stK0Poyl+Cfeyn6vFz2OxFlqq12b55APxzP+F1bGlhYfbpRW5HP7pcuo+8hSRsPblLjyufUqzhJbFl2ZDg47Xn25lyjfExwc2IPsb2eAWnvbmCOSjmyeR2/UDW+WVrIXaPfGwWDZII8MAHEtNg0dxK40dOhKICAIAgCAIAgF0BSXBAUmUIC1JO0gg2IORBzBC40pKz2HU7Zo5h7Q9FNhtUQMcI8+lw9cM2YSWbSzbcjZlkvMrYKMM6ay6PZ8xtoy4TJvPm6zR3wQygXwtvscDdh7ne6eRWaM505Xg3dc3P8As7On+M17GLr9DTwnE0Ejltt8HeK9WhpOnWWpWVzHLCzpPXotpkKKoB/Cd9h/cw/JangoyX9T3MthpOUX/fHesn7F1o2kEi+RdGT6t2rBVoShy16r9bz1KVanX5L1vCXdz7ipmiXSC7ZcfLEb+N8ws7q6m2NjbTwEKq/rkm+jY/EqZq0/a4taovFrmL46Jl+TSLzNFUzdri88Gi/wV9KjjK/26b+dpnrVNGYT71VX6Fm/C5IYxjexC1vN5ufIfVelS0BiJ51p27DyK38qwdLLDUbvpeXuw9zjtebcG9UemfqtkNG6Ooct6z7/ACPLrad0riso8VdSt4vMtsYzcBfj2j6XWj62jTVqVP0MDwlaq9atUbff5kiKkc7Y1zuTW2/ysVfSklypqPcaaWj4LYmzIU+q1U/sxBo4u/z9F4tfTeFjtm5PqPRp4KfMrF+TVTD9tVtafus2+TbFYnpuUvtUn2svWCS5UjDzaCaHWZHNLwOBwv8AqWqnpPi3qKK3lUsNnxb9xNptUqt2ynZGOL3Anyv8lRV03Sjsl3K5OODk+YnDVEMznq42cgQ36XWR6Vq1cqcJMtWFjHOTR0fU3RVRAG4JJHwm3ac0ssd7QTceCvwj0hwivC0ee75vcrq8BqvO7N1XvmEIAgCAIAgKXuQESaosgIM9fZAQJtJ80BDk0mUBB0hptkbC6RwDdme/I5AbztyU4U5VHaKuQnUjBXk7HKdKOaJXS0reja7N0V8TTxIaRax5XtusvGqOMpOMo2t4Hs0aqnFKbv1kjRengOqbNH/jef4f8jznGeRy71nq4dvN59a27+n5sJSpShydhOqdB09Uep/Dl24Dk7wHvDmFGjjauG25x+dxmnRhU6ma7W6MmgdaRjuT27fo5fR4XSEK8bp380eZVwjg8svItUdYA65dhNiMVgHeNwbq9YXB1Xx8l3fruJx0lpCgv63d7E2k/Hb33L8lfGfvSHncj1yWmNTAYb7VNdv7ZkrS0ji/v1Xbov6LIlU0FXJ9nCQOJyCyYj+QRj+SXZmdpaHjzpvwMzR6l1j83uwjkPmV4OJ/kdN87lvPTpaNUdiSMrHqdSx5zTC/Auv5A/JeZPTmIqfah4e5rWDguUzJ0uj6Rv2VO+T8Thhb5vt6XWCtjcTP7lS3Us/IujRhHkx+byRLXNjHWlpoBwHXd8vgVTChOpyYTn4L1JOajtaRh63WbR7ftJ5ZjwBwjybhBW2no7F80Yw7dvqyPCRey73f6Mcdd4W5U9HfmRb5LR/xUnnVrdxOEaknaEPm4iza36SfkxscQ5C5+asjo/BQ23l2v2saY4LEy22XzeY6eWul+0qX9zch6LbTowj9qku73IyoUIfdrLv9F7Eb92wg3e+5/E/PyWhxq/k0iv6jA0+RFy3WOjezasdG4MY8mMnrNzcLcQ3bfuUPrqdF6s5Nvs+MwYiMa71qcFFdu30R1gL007nnhAEAQBAEBQ8IDF1rCgMJVXQGMmKAsXQFitpWSsdG8XBHiOBHMKdOo4S1kQnBTjqs5npCklp5HRnO2Y4Oadjm8D3b1srYWli463P08/7MUK1TDy1eYiyNbJmMncDt8fvD1Xh1sLVw/Kzj0/Nh7+D0jCfFl+/2j2lqpWWbbEBmGEm45xPGbf8AclllCMs9nX7o9OWHVTk/Ow2/ROsTJG4JR07N4IAnZ3jZJ3ixXm1MNKnLWpvVfg/byMkrx4s1dGcfqjo5wEpNmuAcOsQCCLjbnvWR6Yxl3Da1l8scWGp7UikP0XT9lrSR3LihpDEczO3ow6CJV68wMyYGN9T8ldHQtaWdR97/ANj6hPkpsw1TrrJJk0SO7rtHpb4rZS0RSjtl3K/mHKr0W7XYsw1ukH/ZxNZztc+t/itkdHUeeLfa/YrdRLbNblcvP0LpCX7aoIHC9vQlaqeFhDkxiuxFMq9P/wBPtdi1/wBO0jftZ8R4Xv6LRwd9rZX9TbkxS3e5XHJo+PJkTnnkPkoydKnnJpEXVrT52WqrTosWtp2AfizPkMwpw16v24NruRRKpGk7ylZ+JjI5pXHMljeIYD6E3Vr0fi1G8Ixv3EJaSpTdqk5PtuyZ+yQe8+aU8Ow31z9FTDRmkar41orrd/Be5yekMJBcW73W8wYgB/DjjYeJaZHebsvRbl/Hlq8ao2+5eGfiZf8AmONyUl3v5uOtagaaxNZC9kQcRk+JoZisPeaNh5+gWT6ZUJamrZm2NZVY6yd0bupHQgCAIAgCAICPPFdAYWupkBgauOyAhFAahrVp2rglwNAYxwGCTDfEbZi5yBvusupIGo11dUOeHyyOfbj7t+A3LTQq8FLqKK9JVI9ZfdTNkbibkd44Few6cakbo8dTdOVmRHykdWQEjiO0OY4rw8ToxXvTyfh+j3sDpWVLiz40fHcVx4g9ro5MZJsLg3vuB4FeYqE1xZw9j2q2KoVY3VR92fzeZR2j6+XtHCOZ+pKshRUOSkuxGGVSl1vtZfp9VsX2kxdyaC76BcnUpx5cvERqS/CCW65l6XVqnjF+iP5nuDAsrx+HTtHjPqVybWIe1232Jkc0LMmBp/8AWzH/AFOsFP6ivJXUNVdMnbwV2U6kL5yu+ouSzzWubRt+9I/5DCPUqn6q71dfWfRCPq7+hLgrK9rLpbMXVTQHtyPlPBgs3zNh8Vvo4PH1eRT1V0zefdmzHUxmFp7ZX6or1ITpWe7Ewc3EvPlkB5FenS0BUlnXqt9UVqr1fkYaml0vtQS7cyzJISLOdl90ZN/S3JepQ0VhqGcIK/S833u7PPq4+tVylJ9mxeBHfUxN2uA8QFrlKlDlSRTGFSXJiyO/TEI2Z9wJVEsbh489y6OCxEuaxSNKvd2InHvFlTLSkFyYl8dGTfKkXWTTEjHhYOF8TvLJZqmlq1uJFF8NF0r8Zs79qTBSspWCnIIIDn5knGQMV75jYvK+rliHeb4y281tx6EcPGitWCyM+ukggCAIAgCAIDwhARKqG4QGv19KgMJPCQgMZpfRrKiJ0T9hzB4EbCuNdBKElF5q6OZ11JJTvMUwuNztvV3EcW+oXYTvk9pOpSstaOa+ZMt0spicN7TstvHD6L08HiNR6r2fPiPLxmH11rLb8+MzE9G2QAjfsK9iVKM1c8eNRwdjGO0TI1wcw2I3rHUwTlka6eMSJ9NNO1we+UtP3iC+P+ZtjbvAPgvB0hojEKLcLyXRez3bLnq4XSVJytLJ9PMZ9ulHAXlracN4Qi7v6QT8F8/RwM3Kyw8pP/1kvHI9OeKgld1UuzMhS6apr3bHJM778hwjwvid8F69LRmLatKcKUehZv0RinjaS5MZTfXsI1RrHJuLYx+EBp/Ubu8iFsp6L0bB3qylUfW3buWRlnisdPKCUFuMXJpTEb2c93HrPP6ivTp4zD0Vq0adl1JLyMksDWqO9Wd+9lPT1LuzGR3kBclpOq+SkiyOjKf5Nsq/Yap3ae1g/wB4qiWNry2yL44KhH8SoaDvm+V7vh65LNKrKW2Te8vjThHYktxfi0JAPcv33P0HqobiwmRUDR2WAeH0+q7qs4JxGz7SRrOVw30GZXHqx2kowlLYiIzS1I02aHPPENsPN1j6KqWIithohg6kjr/s7paUt6aKR5dazo3dW1+LR2u9R5bU3bLo99pVOLheDTXabwrCsIAgCAIAgCAIClzUBAq6a6A17SUNtyA1DWCpkZGTE4B4zta5I5XyBV9Dg9b+zYU1+E1f69poU9aZ7Nle4uF7E7b8t1+Sx4/C1adR1YZx8jRgcZG2pLbz9ZjXxlpw8d253Nv3XclyhiVNZmqthctenmiTS6RexpDQXZ8Nh5jcvdoaRdOGq1c8Cvo9VJ6ydj0VlU89ggcf9suT0pVfJQjoymtrJzqa+xr3fmIA9LrNLGYiX5GmODox5ilmj38GN7hc+ZVDlOW1svUIrYi+3RV+05x8bD0so6qJFyLR8Q2NB7hi9UukCQxg3N+f9v1S/UC6IXbT1Rzs36n1WaeMpRdnLPoWb8CxUpvmI01ZTs7Uzb8G9Y+YufVUSxc3yKb/APs7fsujh77X3EKXWCEdiN7zxPV9Tmq74qf5Jdi9WW8DTht8WQptM1LuxG1vMNL3eblH6NbZ3l2v2JwnTeSa8vMjmOuk7TpAObujHlktCckrK9vnSTtRjm2vMpj0UwduUX4MBefPYoNpbX6nPqIrkpvwMjR0MdwGxucSQAXuDASdir14ydoJyfzoIyxVRdEfnWdj1A0O+KziWNNrYWkuyO3lfIZpThinNNWjHotdv52lNWrGecm5S6bm9r0TIEAQBAEAQBAEAQFLmoCHWUAcEBz3XDRLmtxBAcx0rRXu4DP3m/MLbh6/4S3GOvR/KJjenuML8xudvH1+Kz4rRyb16WT6OZ+xfhNISpO0s0VRyOY4EOz914zBHBw3rHTrSg9WeXp+j1qlCFePCUfn7M7BpmED+K0sdyaXNPNpC2qSPNaadmT46tjgCwXB4m3oLlc1uhAPkdvIb5N/uufRQc7bWdSIM+k6dvakBPBoLj/V9FVKqujvy/ZdGhKREl1gZ7kRdwLzl5KpzqS2O3YvV+xbwEY8pre/RFv941smTBhH4W/MqDw+ty8+138Nh3hKUdnhl+x+5Kh+cslh+J3yCsjSjHL9EHiH+MV5l6LRFMza5zzwaLKUnTp5uyIcJVnzskl0cfZga08ZD1v07VGnVlWyoxcvLv2FU9WnnUkl5kKr0hO7Z/SAwfM/BbqejcTPlu3YZJ4+iuTmRIY5HO61nHh1ifDO6sq6KpW49S29EIaQqN8WF9xm6fRlQ7sxBg4nq+rs/ILPDB4GlnJym+5enqWyrYupsSiu9mW0Pq2x0g6Z+Ibwy5Pi4rU9IqjG1KCiipYDhHepJyOyaIjhDRgWCM1LYbnFoyakcCAIAgCAIAgCAIAgCAx2maZjo3XF8lxux2Ku7HHtN6PGIlgttt3cCuKVyc6biabpGitdwGW8bwd69HD19biSPNr0dXjRMYbjuO7cVOvh4VVaXedw2KnQlrR3rpJFJXSs7Dxb7rgCPUeoXkulWou3N4HuvEYXELWbs/H9k98ta/fhHIW9UbqS2lF6Edl34Ef92E9uS/K5d6KEtWPKYVaX4RSJ1NoVtrhjiOJsxqoeLoxdo5vqzOtVZLjPIyVNo4DYG/ytv/UfldcniaiV2lFf+n6IgqcebPsJckYZ9o8M5E3d4Df5KunUqV3akpVOzix7/wBnZ6lJXm1HtzZEfXRk2Yx0h53HkBcn0XoU9F1/++pGmuhZv53mKWPh/wBUHN9LyRcbSVb9jOjb4Rj/AJLXTw+jqDuoub6ZZ+eXgUSlja2Tkorq+epepdWydsl+UbC7+o/RaZaTnshFLxKo6OhtnJsy9Nqo3/xE85HfIZLLPE16m2TNUMPRhsijLU+hGsFsQaODGgKtUpMsdSKJLaGEe7iPFxupqiltZW6rexF3FuAAHIJJUtWwTqN3No0HSssHAm6xQoqLuanNtGbV5AIAgCAIDxAEAQBAEAQFislDW5i6jKVjqND0xQhziWhUqWZqT1lZmoaY0Q7N7Rc7x94fXgr0zPOFjTdIUWHrDNp9P94L08PX1+LLaeZXo6vGjsIJpztHmtEqWtkURq6pPiqJSR0jzbja4/maNoXmYzRtZxcqXde3d+zbQx9O9p95sdI5jAC6emDfwDE8+GZ9F8xwM1O0qUm+vJHsKpFxuprdmVmuaT/ChklP339RvgTd3oFup4au1aUlBdEVn35epRKrHmV30t/PQvw0NXL2pOjb92Fpv4u/ytVLCYem7qGs+mXG/XgUznUnk5WXQsv34mUodTmjPorne6V1787DJbXWqyVr5d3kUqjTjnYzlPoENFi8NH3WNDQoKm2Tc0iVHouFvuYjxdn8VPg0trIOp0Ei1tgA7gu/1o5x2W3MceKcKlsQ4Jvaw2kdvyUJVWycaKK+gbvN1S5IuVNlcbBuaq5VUixU1zmy6LaMOyxU6c1IqkrMmqwiEAQBAEAQHqAIAgCAICzVYcOa41cGvSxAkrO42ZapEGpoQdynFll1JGnae1fLCZGtxMPbaNv528+I3q1PoKJRMbDqi29mve5u4MZ/9HJbVpCso6qsYXgaTld3MxS6kAj7LxkeSfIZKiderPlSZfCjThyYon0eo8TO0R3NAH+VXqss1kZqm0LTs2MBPE5/FS1VzkdYntitsAHgmtBDjMq6ElRdZcyHBt7SoUyg6smSVOJ4YguX6SaiU4BuC5rJHdU9ETjuUHUJJA0vEqGs3sJ3sUlrBzRU5Mi5kmklbfMKaoLnIOZm4bWyVsYqOwi2XFI4EAQBAEAQBAEAQBAEBHrYcQQGG6EgrjVzuwr6O6qcbElIodT8lJMm8y4xgGwAK5WKJJnuAlHO2wiotlQpwqnUZNQR70YUc2SshhXLHT3AUukdH7Od645AqFMFG7Z09IA3IqbZzWLT3ncrFSRFyLToyVYopHLnnQKRwrZCuMGUpGEBcOkldOBAEAQBAEAQBAEAQBAeOQEGWHNcJbS2Il0iVdGo2JJjoUOtlYjS5wdEog9EK4dueiNcsLnuFd1RcpIXVA5cpLCpqKOXKeiXTg6NdODo12wuOiQ4eshRtHUmToxkonSpAEAQBAEAQBAEAQBAEBS4ICgsXDp50a6cHRoD3AuWB7hXLHRhSwGFLA8wrtjgwLoHRoB0a6cHRoB0aXFhgXLnbDAuHT0MSwuVhdOHqAIAgCAIAgCAIAgCAIAUB4gCAIAgAQAoAgCAIAgPUB4gCA9XAeLoCA9QBAEAQBAEAQH/2Q=="/>
          <p:cNvSpPr>
            <a:spLocks noChangeAspect="1" noChangeArrowheads="1"/>
          </p:cNvSpPr>
          <p:nvPr/>
        </p:nvSpPr>
        <p:spPr bwMode="auto">
          <a:xfrm>
            <a:off x="144463" y="-1385888"/>
            <a:ext cx="2895600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ZA" sz="1800">
              <a:solidFill>
                <a:srgbClr val="000000"/>
              </a:solidFill>
            </a:endParaRPr>
          </a:p>
        </p:txBody>
      </p:sp>
      <p:pic>
        <p:nvPicPr>
          <p:cNvPr id="37891" name="Picture 6" descr="http://www.percycentre.org.uk/pasc/file/2015/12/16/docu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652713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3459163" y="927100"/>
            <a:ext cx="6858000" cy="5003800"/>
          </a:xfrm>
          <a:prstGeom prst="rect">
            <a:avLst/>
          </a:prstGeom>
          <a:solidFill>
            <a:srgbClr val="C5F4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1644881"/>
            <a:ext cx="655272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4800" b="1" dirty="0">
                <a:ln w="31550" cmpd="sng">
                  <a:solidFill>
                    <a:srgbClr val="0000FF"/>
                  </a:solidFill>
                  <a:prstDash val="solid"/>
                </a:ln>
                <a:noFill/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Definition &amp; Usage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755650" y="879475"/>
            <a:ext cx="589756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1" dirty="0" smtClean="0">
                <a:latin typeface="+mn-lt"/>
                <a:cs typeface="Times New Roman" panose="02020603050405020304" pitchFamily="18" charset="0"/>
              </a:rPr>
              <a:t>Vocabulary is commonly defined as </a:t>
            </a:r>
            <a:r>
              <a:rPr lang="en-GB" sz="24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"all the WORDS </a:t>
            </a:r>
            <a:r>
              <a:rPr lang="en-GB" sz="2400" b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known</a:t>
            </a:r>
            <a:r>
              <a:rPr lang="en-GB" sz="24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and </a:t>
            </a:r>
            <a:r>
              <a:rPr lang="en-GB" sz="2400" b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used</a:t>
            </a:r>
            <a:r>
              <a:rPr lang="en-GB" sz="24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by a particular person"</a:t>
            </a:r>
            <a:r>
              <a:rPr lang="en-GB" sz="2400" b="1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400" b="1" dirty="0" smtClean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baseline="30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2400" b="1" i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Knowing</a:t>
            </a:r>
            <a:r>
              <a:rPr lang="en-GB" sz="2400" b="1" dirty="0" smtClean="0">
                <a:latin typeface="+mn-lt"/>
                <a:cs typeface="Times New Roman" panose="02020603050405020304" pitchFamily="18" charset="0"/>
              </a:rPr>
              <a:t> a word, however, is not as simple as merely being able to recognize or use it. 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latin typeface="+mn-lt"/>
                <a:cs typeface="Times New Roman" panose="02020603050405020304" pitchFamily="18" charset="0"/>
              </a:rPr>
              <a:t>There are several aspects of word knowledge that are used to </a:t>
            </a:r>
            <a:r>
              <a:rPr lang="en-GB" sz="2400" b="1" dirty="0" smtClean="0">
                <a:solidFill>
                  <a:srgbClr val="009900"/>
                </a:solidFill>
                <a:latin typeface="+mn-lt"/>
                <a:cs typeface="Times New Roman" panose="02020603050405020304" pitchFamily="18" charset="0"/>
              </a:rPr>
              <a:t>measure word knowledge</a:t>
            </a:r>
            <a:r>
              <a:rPr lang="en-GB" sz="2400" b="1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GB" sz="24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Box 4"/>
          <p:cNvSpPr txBox="1">
            <a:spLocks noChangeArrowheads="1"/>
          </p:cNvSpPr>
          <p:nvPr/>
        </p:nvSpPr>
        <p:spPr bwMode="auto">
          <a:xfrm>
            <a:off x="539750" y="255588"/>
            <a:ext cx="195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FF0000"/>
                </a:solidFill>
                <a:latin typeface="Arial Black" panose="020B0A04020102020204" pitchFamily="34" charset="0"/>
              </a:rPr>
              <a:t>Description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7388" y="903288"/>
            <a:ext cx="5965825" cy="1290637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684213" y="908050"/>
            <a:ext cx="619125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The first major distinction that must be made when evaluating word knowledge is whether the knowledge is </a:t>
            </a:r>
            <a:r>
              <a:rPr lang="en-GB" sz="2200" b="1" dirty="0" smtClean="0">
                <a:solidFill>
                  <a:srgbClr val="009900"/>
                </a:solidFill>
                <a:latin typeface="+mn-lt"/>
                <a:cs typeface="Times New Roman" panose="02020603050405020304" pitchFamily="18" charset="0"/>
              </a:rPr>
              <a:t>productive 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(also called achieve) or </a:t>
            </a:r>
            <a:r>
              <a:rPr lang="en-GB" sz="2200" b="1" dirty="0" smtClean="0">
                <a:solidFill>
                  <a:srgbClr val="009900"/>
                </a:solidFill>
                <a:latin typeface="+mn-lt"/>
                <a:cs typeface="Times New Roman" panose="02020603050405020304" pitchFamily="18" charset="0"/>
              </a:rPr>
              <a:t>receptive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(also called receive)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200" b="1" dirty="0" smtClean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b="1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Receptive vocabulary 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Words that are generally </a:t>
            </a:r>
            <a:r>
              <a:rPr lang="en-GB" sz="2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understood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when </a:t>
            </a:r>
            <a:r>
              <a:rPr lang="en-GB" sz="2200" b="1" u="sng" dirty="0" smtClean="0">
                <a:latin typeface="+mn-lt"/>
                <a:cs typeface="Times New Roman" panose="02020603050405020304" pitchFamily="18" charset="0"/>
              </a:rPr>
              <a:t>heard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or </a:t>
            </a:r>
            <a:r>
              <a:rPr lang="en-GB" sz="2200" b="1" u="sng" dirty="0" smtClean="0">
                <a:latin typeface="+mn-lt"/>
                <a:cs typeface="Times New Roman" panose="02020603050405020304" pitchFamily="18" charset="0"/>
              </a:rPr>
              <a:t>read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or </a:t>
            </a:r>
            <a:r>
              <a:rPr lang="en-GB" sz="2200" b="1" u="sng" dirty="0" smtClean="0">
                <a:latin typeface="+mn-lt"/>
                <a:cs typeface="Times New Roman" panose="02020603050405020304" pitchFamily="18" charset="0"/>
              </a:rPr>
              <a:t>seen</a:t>
            </a: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 constitute a person's receptive vocabulary. 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These words may range from well-known to barely known (see degree of knowledge below). 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A person's receptive vocabulary is the larger of the two. </a:t>
            </a:r>
            <a:endParaRPr lang="en-GB" sz="22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2" name="TextBox 4"/>
          <p:cNvSpPr txBox="1">
            <a:spLocks noChangeArrowheads="1"/>
          </p:cNvSpPr>
          <p:nvPr/>
        </p:nvSpPr>
        <p:spPr bwMode="auto">
          <a:xfrm>
            <a:off x="323850" y="373063"/>
            <a:ext cx="583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FF0000"/>
                </a:solidFill>
                <a:latin typeface="Arial Black" panose="020B0A04020102020204" pitchFamily="34" charset="0"/>
              </a:rPr>
              <a:t>Productivity and Receptive Knowledge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5985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468313" y="146050"/>
            <a:ext cx="619125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For example, although a young child may not yet be able to speak, write, or sign, he or she may be able to follow simple commands and appear to understand a good portion of the language to which he or she is exposed. 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In this case, the child's receptive vocabulary is likely tens, if not hundreds of words, but his or her active vocabulary is zero. 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When that child learns to speak or sign, however, the child's active vocabulary begins to increase. 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latin typeface="+mn-lt"/>
                <a:cs typeface="Times New Roman" panose="02020603050405020304" pitchFamily="18" charset="0"/>
              </a:rPr>
              <a:t>It is also possible for the productive vocabulary to be larger than the receptive vocabulary, for example in a second-language learner who has learned words through study rather than exposure, and can produce them, but has difficulty recognizing them in conversation.</a:t>
            </a:r>
            <a:endParaRPr lang="en-GB" sz="2200" b="1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-27384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539750" y="333375"/>
            <a:ext cx="5256213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 smtClean="0">
                <a:solidFill>
                  <a:srgbClr val="FF00FF"/>
                </a:solidFill>
                <a:cs typeface="Times New Roman" panose="02020603050405020304" pitchFamily="18" charset="0"/>
              </a:rPr>
              <a:t>Productive vocabulary 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latin typeface="+mn-lt"/>
                <a:cs typeface="Times New Roman" panose="02020603050405020304" pitchFamily="18" charset="0"/>
              </a:rPr>
              <a:t>Generally refers to words that can be produced within an appropriate </a:t>
            </a:r>
            <a:r>
              <a:rPr lang="en-GB" sz="2000" b="1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context</a:t>
            </a:r>
            <a:r>
              <a:rPr lang="en-GB" sz="2000" b="1" dirty="0" smtClean="0">
                <a:latin typeface="+mn-lt"/>
                <a:cs typeface="Times New Roman" panose="02020603050405020304" pitchFamily="18" charset="0"/>
              </a:rPr>
              <a:t> and </a:t>
            </a:r>
            <a:r>
              <a:rPr lang="en-GB" sz="2000" b="1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match</a:t>
            </a:r>
            <a:r>
              <a:rPr lang="en-GB" sz="2000" b="1" dirty="0" smtClean="0">
                <a:latin typeface="+mn-lt"/>
                <a:cs typeface="Times New Roman" panose="02020603050405020304" pitchFamily="18" charset="0"/>
              </a:rPr>
              <a:t> the intended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meaning</a:t>
            </a:r>
            <a:r>
              <a:rPr lang="en-GB" sz="2000" b="1" dirty="0" smtClean="0">
                <a:latin typeface="+mn-lt"/>
                <a:cs typeface="Times New Roman" panose="02020603050405020304" pitchFamily="18" charset="0"/>
              </a:rPr>
              <a:t> of the speaker or signer. 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latin typeface="+mn-lt"/>
                <a:cs typeface="Times New Roman" panose="02020603050405020304" pitchFamily="18" charset="0"/>
              </a:rPr>
              <a:t>As with receptive vocabulary, however, there are many degrees at which a particular word may be considered part of an active vocabulary. 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latin typeface="+mn-lt"/>
                <a:cs typeface="Times New Roman" panose="02020603050405020304" pitchFamily="18" charset="0"/>
              </a:rPr>
              <a:t>Knowing how to pronounce, sign, or write a word does not necessarily mean that the word that has been used correctly or accurately reflects the intended message; but it does reflect a minimal amount of productive knowledge.</a:t>
            </a:r>
            <a:endParaRPr lang="en-GB" sz="20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0" y="0"/>
            <a:ext cx="5904656" cy="6858000"/>
          </a:xfrm>
          <a:prstGeom prst="rect">
            <a:avLst/>
          </a:prstGeom>
          <a:gradFill flip="none" rotWithShape="1">
            <a:gsLst>
              <a:gs pos="13000">
                <a:srgbClr val="CCFFCC">
                  <a:alpha val="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900113" y="684213"/>
            <a:ext cx="7343775" cy="575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Within the receptive–productive distinction lies a </a:t>
            </a:r>
            <a:r>
              <a:rPr lang="en-GB" sz="2200" b="1" dirty="0">
                <a:solidFill>
                  <a:srgbClr val="0099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range of abilities 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that are often referred to as </a:t>
            </a:r>
            <a:r>
              <a:rPr lang="en-GB" sz="2200" b="1" i="1" dirty="0">
                <a:solidFill>
                  <a:srgbClr val="0033C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degree of knowledge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This simply indicates that a word gradually enters a person's vocabulary over a </a:t>
            </a:r>
            <a:r>
              <a:rPr lang="en-GB" sz="22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period of time 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GB" sz="2200" b="1" dirty="0">
                <a:solidFill>
                  <a:srgbClr val="0099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more aspects of word knowledge are learnt</a:t>
            </a: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Roughly, these stages could be described as:</a:t>
            </a:r>
            <a:endParaRPr lang="en-GB" sz="2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12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Never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encountered</a:t>
            </a: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word.</a:t>
            </a:r>
            <a:endParaRPr lang="en-GB" sz="2200" b="1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12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Heard the word, but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cannot define </a:t>
            </a: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  <a:endParaRPr lang="en-GB" sz="2200" b="1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12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Recognize</a:t>
            </a: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word due to context or tone of voice.</a:t>
            </a:r>
            <a:endParaRPr lang="en-GB" sz="2200" b="1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12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Able to use the word and understand the general and/or intended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GB" sz="2200" b="1" dirty="0">
                <a:solidFill>
                  <a:srgbClr val="00B0F0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cannot clearly explain it</a:t>
            </a:r>
            <a:endParaRPr lang="en-GB" sz="2200" b="1" dirty="0">
              <a:solidFill>
                <a:srgbClr val="00B0F0"/>
              </a:solidFill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12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Fluent with the word – its </a:t>
            </a:r>
            <a:r>
              <a:rPr lang="en-GB" sz="2200" b="1" dirty="0">
                <a:solidFill>
                  <a:srgbClr val="FF00FF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200" b="1" dirty="0">
                <a:solidFill>
                  <a:srgbClr val="FF00FF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GB" sz="2200" b="1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b="1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4" name="TextBox 4"/>
          <p:cNvSpPr txBox="1">
            <a:spLocks noChangeArrowheads="1"/>
          </p:cNvSpPr>
          <p:nvPr/>
        </p:nvSpPr>
        <p:spPr bwMode="auto">
          <a:xfrm>
            <a:off x="611188" y="166688"/>
            <a:ext cx="315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FF0000"/>
                </a:solidFill>
                <a:latin typeface="Arial Black" panose="020B0A04020102020204" pitchFamily="34" charset="0"/>
              </a:rPr>
              <a:t>Degree of Knowledge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7134</TotalTime>
  <Words>1154</Words>
  <Application>Microsoft Office PowerPoint</Application>
  <PresentationFormat>On-screen Show (4:3)</PresentationFormat>
  <Paragraphs>181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7" baseType="lpstr">
      <vt:lpstr>Agency FB</vt:lpstr>
      <vt:lpstr>Arial</vt:lpstr>
      <vt:lpstr>Arial Black</vt:lpstr>
      <vt:lpstr>Berlin Sans FB Demi</vt:lpstr>
      <vt:lpstr>Bookman Old Style</vt:lpstr>
      <vt:lpstr>Browallia New</vt:lpstr>
      <vt:lpstr>Calibri</vt:lpstr>
      <vt:lpstr>Century Gothic</vt:lpstr>
      <vt:lpstr>Comic Sans MS</vt:lpstr>
      <vt:lpstr>Consolas</vt:lpstr>
      <vt:lpstr>Courier New</vt:lpstr>
      <vt:lpstr>Garamond</vt:lpstr>
      <vt:lpstr>Narkisim</vt:lpstr>
      <vt:lpstr>Symbol</vt:lpstr>
      <vt:lpstr>Times New Roman</vt:lpstr>
      <vt:lpstr>Wingdings</vt:lpstr>
      <vt:lpstr>Wingdings 3</vt:lpstr>
      <vt:lpstr>Office Theme</vt:lpstr>
      <vt:lpstr>Wisp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RELATIONS PUBLICS</dc:title>
  <dc:creator>Maureen M. Chilufya</dc:creator>
  <cp:lastModifiedBy>Felix Chilufya</cp:lastModifiedBy>
  <cp:revision>286</cp:revision>
  <dcterms:created xsi:type="dcterms:W3CDTF">2015-11-12T08:53:01Z</dcterms:created>
  <dcterms:modified xsi:type="dcterms:W3CDTF">2019-01-30T08:43:57Z</dcterms:modified>
</cp:coreProperties>
</file>