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7" r:id="rId2"/>
    <p:sldId id="258" r:id="rId3"/>
    <p:sldId id="261" r:id="rId4"/>
    <p:sldId id="328" r:id="rId5"/>
    <p:sldId id="262" r:id="rId6"/>
    <p:sldId id="263" r:id="rId7"/>
    <p:sldId id="313" r:id="rId8"/>
    <p:sldId id="331" r:id="rId9"/>
    <p:sldId id="315" r:id="rId10"/>
    <p:sldId id="316" r:id="rId11"/>
    <p:sldId id="329" r:id="rId12"/>
    <p:sldId id="330" r:id="rId13"/>
    <p:sldId id="334" r:id="rId14"/>
    <p:sldId id="335" r:id="rId15"/>
    <p:sldId id="336" r:id="rId16"/>
    <p:sldId id="337" r:id="rId17"/>
    <p:sldId id="338" r:id="rId18"/>
    <p:sldId id="339" r:id="rId19"/>
    <p:sldId id="340" r:id="rId20"/>
    <p:sldId id="323" r:id="rId21"/>
    <p:sldId id="324" r:id="rId22"/>
    <p:sldId id="312"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332" r:id="rId37"/>
    <p:sldId id="317" r:id="rId38"/>
    <p:sldId id="318" r:id="rId39"/>
    <p:sldId id="319" r:id="rId40"/>
    <p:sldId id="320" r:id="rId41"/>
    <p:sldId id="321" r:id="rId42"/>
    <p:sldId id="322" r:id="rId43"/>
    <p:sldId id="325" r:id="rId44"/>
    <p:sldId id="326" r:id="rId45"/>
    <p:sldId id="327" r:id="rId46"/>
    <p:sldId id="311"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DE7D8C-65A8-4840-9D0D-C45686E318DE}" type="datetimeFigureOut">
              <a:rPr lang="en-US" smtClean="0"/>
              <a:t>5/20/2024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4E50D9-3A3C-48CA-831C-0C95F4933420}" type="slidenum">
              <a:rPr lang="en-US" smtClean="0"/>
              <a:t>‹#›</a:t>
            </a:fld>
            <a:endParaRPr lang="en-US"/>
          </a:p>
        </p:txBody>
      </p:sp>
    </p:spTree>
    <p:extLst>
      <p:ext uri="{BB962C8B-B14F-4D97-AF65-F5344CB8AC3E}">
        <p14:creationId xmlns:p14="http://schemas.microsoft.com/office/powerpoint/2010/main" val="2782757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873A90-AD44-4A54-9D6A-ED70668DE8CE}" type="slidenum">
              <a:rPr lang="en-US" altLang="en-US"/>
              <a:pPr/>
              <a:t>7</a:t>
            </a:fld>
            <a:endParaRPr lang="en-US" altLang="en-US"/>
          </a:p>
        </p:txBody>
      </p:sp>
      <p:sp>
        <p:nvSpPr>
          <p:cNvPr id="65538" name="Rectangle 2050"/>
          <p:cNvSpPr>
            <a:spLocks noGrp="1" noRot="1" noChangeAspect="1" noChangeArrowheads="1" noTextEdit="1"/>
          </p:cNvSpPr>
          <p:nvPr>
            <p:ph type="sldImg"/>
          </p:nvPr>
        </p:nvSpPr>
        <p:spPr>
          <a:ln/>
        </p:spPr>
      </p:sp>
      <p:sp>
        <p:nvSpPr>
          <p:cNvPr id="65539" name="Rectangle 2051"/>
          <p:cNvSpPr>
            <a:spLocks noGrp="1" noChangeArrowheads="1"/>
          </p:cNvSpPr>
          <p:nvPr>
            <p:ph type="body" idx="1"/>
          </p:nvPr>
        </p:nvSpPr>
        <p:spPr/>
        <p:txBody>
          <a:bodyPr/>
          <a:lstStyle/>
          <a:p>
            <a:r>
              <a:rPr lang="en-GB" altLang="en-US"/>
              <a:t>See Section 7-1 in the main text.</a:t>
            </a:r>
          </a:p>
        </p:txBody>
      </p:sp>
    </p:spTree>
    <p:extLst>
      <p:ext uri="{BB962C8B-B14F-4D97-AF65-F5344CB8AC3E}">
        <p14:creationId xmlns:p14="http://schemas.microsoft.com/office/powerpoint/2010/main" val="3002230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12B0F8-B3C4-4C41-AFB3-49D210E9693A}" type="slidenum">
              <a:rPr lang="en-US" altLang="en-US"/>
              <a:pPr/>
              <a:t>39</a:t>
            </a:fld>
            <a:endParaRPr lang="en-US" alt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en-GB" altLang="en-US"/>
              <a:t>See Section 8-4 in the main text, and Figure 8-3(c).</a:t>
            </a:r>
          </a:p>
        </p:txBody>
      </p:sp>
    </p:spTree>
    <p:extLst>
      <p:ext uri="{BB962C8B-B14F-4D97-AF65-F5344CB8AC3E}">
        <p14:creationId xmlns:p14="http://schemas.microsoft.com/office/powerpoint/2010/main" val="1655551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EFB8BD-FB26-48DB-A037-68EB330B1280}" type="slidenum">
              <a:rPr lang="en-US" altLang="en-US"/>
              <a:pPr/>
              <a:t>40</a:t>
            </a:fld>
            <a:endParaRPr lang="en-US" altLang="en-US"/>
          </a:p>
        </p:txBody>
      </p:sp>
      <p:sp>
        <p:nvSpPr>
          <p:cNvPr id="73730" name="Rectangle 1026"/>
          <p:cNvSpPr>
            <a:spLocks noGrp="1" noRot="1" noChangeAspect="1" noChangeArrowheads="1" noTextEdit="1"/>
          </p:cNvSpPr>
          <p:nvPr>
            <p:ph type="sldImg"/>
          </p:nvPr>
        </p:nvSpPr>
        <p:spPr>
          <a:ln/>
        </p:spPr>
      </p:sp>
      <p:sp>
        <p:nvSpPr>
          <p:cNvPr id="73731" name="Rectangle 1027"/>
          <p:cNvSpPr>
            <a:spLocks noGrp="1" noChangeArrowheads="1"/>
          </p:cNvSpPr>
          <p:nvPr>
            <p:ph type="body" idx="1"/>
          </p:nvPr>
        </p:nvSpPr>
        <p:spPr/>
        <p:txBody>
          <a:bodyPr/>
          <a:lstStyle/>
          <a:p>
            <a:r>
              <a:rPr lang="en-GB" altLang="en-US"/>
              <a:t>See Section 8-4 in the main text, and Figure 8-3(b).</a:t>
            </a:r>
          </a:p>
        </p:txBody>
      </p:sp>
    </p:spTree>
    <p:extLst>
      <p:ext uri="{BB962C8B-B14F-4D97-AF65-F5344CB8AC3E}">
        <p14:creationId xmlns:p14="http://schemas.microsoft.com/office/powerpoint/2010/main" val="41680273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498D03-4D94-4CFD-AD02-347E9926BA86}" type="slidenum">
              <a:rPr lang="en-US" altLang="en-US"/>
              <a:pPr/>
              <a:t>41</a:t>
            </a:fld>
            <a:endParaRPr lang="en-US" altLang="en-US"/>
          </a:p>
        </p:txBody>
      </p:sp>
      <p:sp>
        <p:nvSpPr>
          <p:cNvPr id="74754" name="Rectangle 1026"/>
          <p:cNvSpPr>
            <a:spLocks noGrp="1" noRot="1" noChangeAspect="1" noChangeArrowheads="1" noTextEdit="1"/>
          </p:cNvSpPr>
          <p:nvPr>
            <p:ph type="sldImg"/>
          </p:nvPr>
        </p:nvSpPr>
        <p:spPr>
          <a:ln/>
        </p:spPr>
      </p:sp>
      <p:sp>
        <p:nvSpPr>
          <p:cNvPr id="74755" name="Rectangle 1027"/>
          <p:cNvSpPr>
            <a:spLocks noGrp="1" noChangeArrowheads="1"/>
          </p:cNvSpPr>
          <p:nvPr>
            <p:ph type="body" idx="1"/>
          </p:nvPr>
        </p:nvSpPr>
        <p:spPr/>
        <p:txBody>
          <a:bodyPr/>
          <a:lstStyle/>
          <a:p>
            <a:r>
              <a:rPr lang="en-GB" altLang="en-US"/>
              <a:t>See Section 8-6 in the main text, and Figure 8-6.</a:t>
            </a:r>
          </a:p>
        </p:txBody>
      </p:sp>
    </p:spTree>
    <p:extLst>
      <p:ext uri="{BB962C8B-B14F-4D97-AF65-F5344CB8AC3E}">
        <p14:creationId xmlns:p14="http://schemas.microsoft.com/office/powerpoint/2010/main" val="25666521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92AE1B-525C-4368-A06B-05301D4FF4E1}" type="slidenum">
              <a:rPr lang="en-US" altLang="en-US"/>
              <a:pPr/>
              <a:t>42</a:t>
            </a:fld>
            <a:endParaRPr lang="en-US" altLang="en-US"/>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p:txBody>
          <a:bodyPr/>
          <a:lstStyle/>
          <a:p>
            <a:r>
              <a:rPr lang="en-GB" altLang="en-US"/>
              <a:t>See Section 8-7 in the main text.</a:t>
            </a:r>
          </a:p>
        </p:txBody>
      </p:sp>
    </p:spTree>
    <p:extLst>
      <p:ext uri="{BB962C8B-B14F-4D97-AF65-F5344CB8AC3E}">
        <p14:creationId xmlns:p14="http://schemas.microsoft.com/office/powerpoint/2010/main" val="1338839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B41B06-5D97-48BA-AC8E-0F99BBB1A67F}"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r>
              <a:rPr lang="en-GB" altLang="en-US"/>
              <a:t>See Section 8-8 in the main text, and Figure 8-9.</a:t>
            </a:r>
          </a:p>
        </p:txBody>
      </p:sp>
    </p:spTree>
    <p:extLst>
      <p:ext uri="{BB962C8B-B14F-4D97-AF65-F5344CB8AC3E}">
        <p14:creationId xmlns:p14="http://schemas.microsoft.com/office/powerpoint/2010/main" val="403060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E4310A-188A-4A75-B4AB-D9787FA9D5AA}"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GB" altLang="en-US"/>
              <a:t>See Section 8-9 in the main text, and Figure 8-10.</a:t>
            </a:r>
          </a:p>
        </p:txBody>
      </p:sp>
    </p:spTree>
    <p:extLst>
      <p:ext uri="{BB962C8B-B14F-4D97-AF65-F5344CB8AC3E}">
        <p14:creationId xmlns:p14="http://schemas.microsoft.com/office/powerpoint/2010/main" val="1610897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4EC16-FCB1-42D8-85FF-6BC6FAB7A570}"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r>
              <a:rPr lang="en-GB" altLang="en-US"/>
              <a:t>See Table 8-10 in the main text.</a:t>
            </a:r>
          </a:p>
        </p:txBody>
      </p:sp>
    </p:spTree>
    <p:extLst>
      <p:ext uri="{BB962C8B-B14F-4D97-AF65-F5344CB8AC3E}">
        <p14:creationId xmlns:p14="http://schemas.microsoft.com/office/powerpoint/2010/main" val="4105296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8B67D8-8B86-4207-8899-F3CB0286545F}"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3970" name="Rectangle 1026"/>
          <p:cNvSpPr>
            <a:spLocks noGrp="1" noRot="1" noChangeAspect="1" noChangeArrowheads="1" noTextEdit="1"/>
          </p:cNvSpPr>
          <p:nvPr>
            <p:ph type="sldImg"/>
          </p:nvPr>
        </p:nvSpPr>
        <p:spPr>
          <a:ln/>
        </p:spPr>
      </p:sp>
      <p:sp>
        <p:nvSpPr>
          <p:cNvPr id="83971" name="Rectangle 1027"/>
          <p:cNvSpPr>
            <a:spLocks noGrp="1" noChangeArrowheads="1"/>
          </p:cNvSpPr>
          <p:nvPr>
            <p:ph type="body" idx="1"/>
          </p:nvPr>
        </p:nvSpPr>
        <p:spPr/>
        <p:txBody>
          <a:bodyPr/>
          <a:lstStyle/>
          <a:p>
            <a:r>
              <a:rPr lang="en-GB" altLang="en-US"/>
              <a:t>See Section 7-6 in the main text, and Figure 7-8.</a:t>
            </a:r>
          </a:p>
        </p:txBody>
      </p:sp>
    </p:spTree>
    <p:extLst>
      <p:ext uri="{BB962C8B-B14F-4D97-AF65-F5344CB8AC3E}">
        <p14:creationId xmlns:p14="http://schemas.microsoft.com/office/powerpoint/2010/main" val="3624388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123929-E6F8-4D58-9C90-C030365E746F}" type="slidenum">
              <a:rPr lang="en-US" altLang="en-US"/>
              <a:pPr/>
              <a:t>9</a:t>
            </a:fld>
            <a:endParaRPr lang="en-US" alt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r>
              <a:rPr lang="en-GB" altLang="en-US"/>
              <a:t>See Section 8-1 in the main text.</a:t>
            </a:r>
          </a:p>
        </p:txBody>
      </p:sp>
    </p:spTree>
    <p:extLst>
      <p:ext uri="{BB962C8B-B14F-4D97-AF65-F5344CB8AC3E}">
        <p14:creationId xmlns:p14="http://schemas.microsoft.com/office/powerpoint/2010/main" val="3152161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719D77-860B-4260-95F8-D4009FBCA78F}" type="slidenum">
              <a:rPr lang="en-US" altLang="en-US"/>
              <a:pPr/>
              <a:t>10</a:t>
            </a:fld>
            <a:endParaRPr lang="en-US" alt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GB" altLang="en-US"/>
              <a:t>See Section 8-3 in the main text.</a:t>
            </a:r>
          </a:p>
        </p:txBody>
      </p:sp>
    </p:spTree>
    <p:extLst>
      <p:ext uri="{BB962C8B-B14F-4D97-AF65-F5344CB8AC3E}">
        <p14:creationId xmlns:p14="http://schemas.microsoft.com/office/powerpoint/2010/main" val="429891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5408D3-795F-4BD7-9CD9-A38E88695C21}" type="slidenum">
              <a:rPr lang="en-US" altLang="en-US"/>
              <a:pPr/>
              <a:t>20</a:t>
            </a:fld>
            <a:endParaRPr lang="en-US" alt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en-GB" altLang="en-US"/>
              <a:t>See Section 8-7 in the main text.</a:t>
            </a:r>
          </a:p>
        </p:txBody>
      </p:sp>
    </p:spTree>
    <p:extLst>
      <p:ext uri="{BB962C8B-B14F-4D97-AF65-F5344CB8AC3E}">
        <p14:creationId xmlns:p14="http://schemas.microsoft.com/office/powerpoint/2010/main" val="3557308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A8E107-CC4E-4915-B8B4-5E0574240030}" type="slidenum">
              <a:rPr lang="en-US" altLang="en-US"/>
              <a:pPr/>
              <a:t>21</a:t>
            </a:fld>
            <a:endParaRPr lang="en-US" alt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r>
              <a:rPr lang="en-GB" altLang="en-US"/>
              <a:t>See Section 8-7 in the main text.</a:t>
            </a:r>
          </a:p>
        </p:txBody>
      </p:sp>
    </p:spTree>
    <p:extLst>
      <p:ext uri="{BB962C8B-B14F-4D97-AF65-F5344CB8AC3E}">
        <p14:creationId xmlns:p14="http://schemas.microsoft.com/office/powerpoint/2010/main" val="2382443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BAE336-1C79-4990-AC03-66CB5AB329FF}" type="slidenum">
              <a:rPr lang="en-US" altLang="en-US"/>
              <a:pPr/>
              <a:t>22</a:t>
            </a:fld>
            <a:endParaRPr lang="en-US" alt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en-GB" altLang="en-US"/>
              <a:t>See Section 7-3 in the main text.</a:t>
            </a:r>
          </a:p>
        </p:txBody>
      </p:sp>
    </p:spTree>
    <p:extLst>
      <p:ext uri="{BB962C8B-B14F-4D97-AF65-F5344CB8AC3E}">
        <p14:creationId xmlns:p14="http://schemas.microsoft.com/office/powerpoint/2010/main" val="809262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5C2B4-4B93-4D47-AE1D-21B86BE32294}" type="slidenum">
              <a:rPr lang="en-US" altLang="en-US"/>
              <a:pPr/>
              <a:t>36</a:t>
            </a:fld>
            <a:endParaRPr lang="en-US" altLang="en-US"/>
          </a:p>
        </p:txBody>
      </p:sp>
      <p:sp>
        <p:nvSpPr>
          <p:cNvPr id="77826" name="Rectangle 1026"/>
          <p:cNvSpPr>
            <a:spLocks noGrp="1" noRot="1" noChangeAspect="1" noChangeArrowheads="1" noTextEdit="1"/>
          </p:cNvSpPr>
          <p:nvPr>
            <p:ph type="sldImg"/>
          </p:nvPr>
        </p:nvSpPr>
        <p:spPr>
          <a:ln/>
        </p:spPr>
      </p:sp>
      <p:sp>
        <p:nvSpPr>
          <p:cNvPr id="77827" name="Rectangle 1027"/>
          <p:cNvSpPr>
            <a:spLocks noGrp="1" noChangeArrowheads="1"/>
          </p:cNvSpPr>
          <p:nvPr>
            <p:ph type="body" idx="1"/>
          </p:nvPr>
        </p:nvSpPr>
        <p:spPr/>
        <p:txBody>
          <a:bodyPr/>
          <a:lstStyle/>
          <a:p>
            <a:r>
              <a:rPr lang="en-GB" altLang="en-US"/>
              <a:t>See Section 7-2 in the main text.</a:t>
            </a:r>
          </a:p>
        </p:txBody>
      </p:sp>
    </p:spTree>
    <p:extLst>
      <p:ext uri="{BB962C8B-B14F-4D97-AF65-F5344CB8AC3E}">
        <p14:creationId xmlns:p14="http://schemas.microsoft.com/office/powerpoint/2010/main" val="1407119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EA3A30-6CD6-4956-9A60-994E2EEFF30C}" type="slidenum">
              <a:rPr lang="en-US" altLang="en-US"/>
              <a:pPr/>
              <a:t>37</a:t>
            </a:fld>
            <a:endParaRPr lang="en-US" alt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en-GB" altLang="en-US"/>
              <a:t>See Section 8-3 in the main text.</a:t>
            </a:r>
          </a:p>
        </p:txBody>
      </p:sp>
    </p:spTree>
    <p:extLst>
      <p:ext uri="{BB962C8B-B14F-4D97-AF65-F5344CB8AC3E}">
        <p14:creationId xmlns:p14="http://schemas.microsoft.com/office/powerpoint/2010/main" val="3387782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1713E8-6181-4404-BFDE-9572DE3BC2C5}" type="slidenum">
              <a:rPr lang="en-US" altLang="en-US"/>
              <a:pPr/>
              <a:t>38</a:t>
            </a:fld>
            <a:endParaRPr lang="en-US" alt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r>
              <a:rPr lang="en-GB" altLang="en-US"/>
              <a:t>See Section 8-4 in the main text, and Figure 8-3(a).</a:t>
            </a:r>
          </a:p>
        </p:txBody>
      </p:sp>
    </p:spTree>
    <p:extLst>
      <p:ext uri="{BB962C8B-B14F-4D97-AF65-F5344CB8AC3E}">
        <p14:creationId xmlns:p14="http://schemas.microsoft.com/office/powerpoint/2010/main" val="316494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FEB8612-6DE5-4C30-B994-E108B6C981B7}" type="datetimeFigureOut">
              <a:rPr lang="en-US" smtClean="0"/>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24064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EB8612-6DE5-4C30-B994-E108B6C981B7}" type="datetimeFigureOut">
              <a:rPr lang="en-US" smtClean="0"/>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40249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EB8612-6DE5-4C30-B994-E108B6C981B7}" type="datetimeFigureOut">
              <a:rPr lang="en-US" smtClean="0"/>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57613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p>
        </p:txBody>
      </p:sp>
      <p:sp>
        <p:nvSpPr>
          <p:cNvPr id="3" name="Content Placeholder 2"/>
          <p:cNvSpPr>
            <a:spLocks noGrp="1"/>
          </p:cNvSpPr>
          <p:nvPr>
            <p:ph sz="half" idx="1"/>
          </p:nvPr>
        </p:nvSpPr>
        <p:spPr>
          <a:xfrm>
            <a:off x="1117600" y="17526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00800" y="17526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508000" y="6323013"/>
            <a:ext cx="2540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4165600" y="6323013"/>
            <a:ext cx="38608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9144000" y="6323013"/>
            <a:ext cx="2540000" cy="457200"/>
          </a:xfrm>
        </p:spPr>
        <p:txBody>
          <a:bodyPr/>
          <a:lstStyle>
            <a:lvl1pPr>
              <a:defRPr/>
            </a:lvl1pPr>
          </a:lstStyle>
          <a:p>
            <a:r>
              <a:rPr lang="en-US" altLang="en-US"/>
              <a:t>8.</a:t>
            </a:r>
            <a:fld id="{3FC14B2C-497E-4292-819B-A95A0CC69E4D}" type="slidenum">
              <a:rPr lang="en-US" altLang="en-US"/>
              <a:pPr/>
              <a:t>‹#›</a:t>
            </a:fld>
            <a:endParaRPr lang="en-US" altLang="en-US" sz="1400"/>
          </a:p>
        </p:txBody>
      </p:sp>
    </p:spTree>
    <p:extLst>
      <p:ext uri="{BB962C8B-B14F-4D97-AF65-F5344CB8AC3E}">
        <p14:creationId xmlns:p14="http://schemas.microsoft.com/office/powerpoint/2010/main" val="1446838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EB8612-6DE5-4C30-B994-E108B6C981B7}" type="datetimeFigureOut">
              <a:rPr lang="en-US" smtClean="0"/>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148788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EB8612-6DE5-4C30-B994-E108B6C981B7}" type="datetimeFigureOut">
              <a:rPr lang="en-US" smtClean="0"/>
              <a:t>5/20/2024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4247317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EB8612-6DE5-4C30-B994-E108B6C981B7}" type="datetimeFigureOut">
              <a:rPr lang="en-US" smtClean="0"/>
              <a:t>5/20/2024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187406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EB8612-6DE5-4C30-B994-E108B6C981B7}" type="datetimeFigureOut">
              <a:rPr lang="en-US" smtClean="0"/>
              <a:t>5/20/2024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545351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EB8612-6DE5-4C30-B994-E108B6C981B7}" type="datetimeFigureOut">
              <a:rPr lang="en-US" smtClean="0"/>
              <a:t>5/20/2024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40757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EB8612-6DE5-4C30-B994-E108B6C981B7}" type="datetimeFigureOut">
              <a:rPr lang="en-US" smtClean="0"/>
              <a:t>5/20/2024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1418574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EB8612-6DE5-4C30-B994-E108B6C981B7}" type="datetimeFigureOut">
              <a:rPr lang="en-US" smtClean="0"/>
              <a:t>5/20/2024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3418181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EB8612-6DE5-4C30-B994-E108B6C981B7}" type="datetimeFigureOut">
              <a:rPr lang="en-US" smtClean="0"/>
              <a:t>5/20/2024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8BBEC-47AB-473B-8AFB-BC77AC7764FA}" type="slidenum">
              <a:rPr lang="en-US" smtClean="0"/>
              <a:t>‹#›</a:t>
            </a:fld>
            <a:endParaRPr lang="en-US"/>
          </a:p>
        </p:txBody>
      </p:sp>
    </p:spTree>
    <p:extLst>
      <p:ext uri="{BB962C8B-B14F-4D97-AF65-F5344CB8AC3E}">
        <p14:creationId xmlns:p14="http://schemas.microsoft.com/office/powerpoint/2010/main" val="151807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EB8612-6DE5-4C30-B994-E108B6C981B7}" type="datetimeFigureOut">
              <a:rPr lang="en-US" smtClean="0"/>
              <a:t>5/20/2024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E8BBEC-47AB-473B-8AFB-BC77AC7764FA}" type="slidenum">
              <a:rPr lang="en-US" smtClean="0"/>
              <a:t>‹#›</a:t>
            </a:fld>
            <a:endParaRPr lang="en-US"/>
          </a:p>
        </p:txBody>
      </p:sp>
    </p:spTree>
    <p:extLst>
      <p:ext uri="{BB962C8B-B14F-4D97-AF65-F5344CB8AC3E}">
        <p14:creationId xmlns:p14="http://schemas.microsoft.com/office/powerpoint/2010/main" val="1916677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2.wmf"/></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a:latin typeface="Verdana" panose="020B0604030504040204" pitchFamily="34" charset="0"/>
                <a:ea typeface="Verdana" panose="020B0604030504040204" pitchFamily="34" charset="0"/>
                <a:cs typeface="Verdana" panose="020B0604030504040204" pitchFamily="34" charset="0"/>
              </a:rPr>
              <a:t>Theory of the Firm: Production, Cost and Supply</a:t>
            </a:r>
            <a:br>
              <a:rPr lang="en-US" sz="4000" dirty="0">
                <a:latin typeface="Verdana" panose="020B0604030504040204" pitchFamily="34" charset="0"/>
                <a:ea typeface="Verdana" panose="020B0604030504040204" pitchFamily="34" charset="0"/>
                <a:cs typeface="Verdana" panose="020B0604030504040204" pitchFamily="34" charset="0"/>
              </a:rPr>
            </a:br>
            <a:endParaRPr lang="en-US" sz="4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78322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8.</a:t>
            </a:r>
            <a:fld id="{CA18B6DB-F389-4221-83CC-A9C4F20091D9}" type="slidenum">
              <a:rPr lang="en-US" altLang="en-US"/>
              <a:pPr/>
              <a:t>10</a:t>
            </a:fld>
            <a:endParaRPr lang="en-US" altLang="en-US" sz="1400"/>
          </a:p>
        </p:txBody>
      </p:sp>
      <p:sp>
        <p:nvSpPr>
          <p:cNvPr id="54274" name="Rectangle 1026"/>
          <p:cNvSpPr>
            <a:spLocks noGrp="1" noChangeArrowheads="1"/>
          </p:cNvSpPr>
          <p:nvPr>
            <p:ph type="title"/>
          </p:nvPr>
        </p:nvSpPr>
        <p:spPr>
          <a:xfrm>
            <a:off x="838200" y="262093"/>
            <a:ext cx="10515600" cy="746125"/>
          </a:xfrm>
        </p:spPr>
        <p:txBody>
          <a:bodyPr/>
          <a:lstStyle/>
          <a:p>
            <a:pPr algn="ctr"/>
            <a:r>
              <a:rPr lang="en-GB" altLang="en-US" b="1" dirty="0"/>
              <a:t>Short run vs. long run</a:t>
            </a:r>
          </a:p>
        </p:txBody>
      </p:sp>
      <p:sp>
        <p:nvSpPr>
          <p:cNvPr id="54275" name="Rectangle 1027"/>
          <p:cNvSpPr>
            <a:spLocks noGrp="1" noChangeArrowheads="1"/>
          </p:cNvSpPr>
          <p:nvPr>
            <p:ph type="body" idx="1"/>
          </p:nvPr>
        </p:nvSpPr>
        <p:spPr>
          <a:xfrm>
            <a:off x="579549" y="1111250"/>
            <a:ext cx="10869769" cy="5245099"/>
          </a:xfrm>
        </p:spPr>
        <p:txBody>
          <a:bodyPr>
            <a:noAutofit/>
          </a:bodyPr>
          <a:lstStyle/>
          <a:p>
            <a:r>
              <a:rPr lang="en-GB" altLang="en-US" sz="3200" dirty="0"/>
              <a:t>The </a:t>
            </a:r>
            <a:r>
              <a:rPr lang="en-GB" altLang="en-US" sz="3200" i="1" dirty="0">
                <a:solidFill>
                  <a:srgbClr val="000099"/>
                </a:solidFill>
              </a:rPr>
              <a:t>short run</a:t>
            </a:r>
            <a:r>
              <a:rPr lang="en-GB" altLang="en-US" sz="3200" dirty="0"/>
              <a:t> is the period in which a firm can make only partial adjustment of inputs (the period in which at least one factor of production cannot be varied)</a:t>
            </a:r>
          </a:p>
          <a:p>
            <a:pPr lvl="1">
              <a:lnSpc>
                <a:spcPct val="80000"/>
              </a:lnSpc>
              <a:buClr>
                <a:srgbClr val="CC0066"/>
              </a:buClr>
              <a:buFont typeface="Monotype Sorts" pitchFamily="2" charset="2"/>
              <a:buChar char="á"/>
            </a:pPr>
            <a:r>
              <a:rPr lang="en-GB" altLang="en-US" sz="3200" dirty="0"/>
              <a:t>e.g. the firm may be able to vary the amount of labour, but cannot change capital.</a:t>
            </a:r>
          </a:p>
          <a:p>
            <a:r>
              <a:rPr lang="en-GB" altLang="en-US" sz="3200" dirty="0"/>
              <a:t>The </a:t>
            </a:r>
            <a:r>
              <a:rPr lang="en-GB" altLang="en-US" sz="3200" i="1" dirty="0">
                <a:solidFill>
                  <a:srgbClr val="000099"/>
                </a:solidFill>
              </a:rPr>
              <a:t>long run</a:t>
            </a:r>
            <a:r>
              <a:rPr lang="en-GB" altLang="en-US" sz="3200" dirty="0"/>
              <a:t> is the period in which a firm can adjust </a:t>
            </a:r>
            <a:r>
              <a:rPr lang="en-GB" altLang="en-US" sz="3200" i="1" dirty="0"/>
              <a:t>all</a:t>
            </a:r>
            <a:r>
              <a:rPr lang="en-GB" altLang="en-US" sz="3200" dirty="0"/>
              <a:t> inputs to changed conditions.</a:t>
            </a:r>
          </a:p>
          <a:p>
            <a:r>
              <a:rPr lang="en-GB" altLang="en-US" sz="3200" dirty="0"/>
              <a:t>The </a:t>
            </a:r>
            <a:r>
              <a:rPr lang="en-GB" altLang="en-US" sz="3200" i="1" dirty="0">
                <a:solidFill>
                  <a:srgbClr val="000099"/>
                </a:solidFill>
              </a:rPr>
              <a:t>long-run total cost curve</a:t>
            </a:r>
            <a:r>
              <a:rPr lang="en-GB" altLang="en-US" sz="3200" dirty="0"/>
              <a:t> describes the minimum cost of producing each output level when the firm is free to vary all input levels.</a:t>
            </a:r>
          </a:p>
        </p:txBody>
      </p:sp>
    </p:spTree>
    <p:extLst>
      <p:ext uri="{BB962C8B-B14F-4D97-AF65-F5344CB8AC3E}">
        <p14:creationId xmlns:p14="http://schemas.microsoft.com/office/powerpoint/2010/main" val="10705762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275">
                                            <p:txEl>
                                              <p:pRg st="2" end="2"/>
                                            </p:txEl>
                                          </p:spTgt>
                                        </p:tgtEl>
                                        <p:attrNameLst>
                                          <p:attrName>style.visibility</p:attrName>
                                        </p:attrNameLst>
                                      </p:cBhvr>
                                      <p:to>
                                        <p:strVal val="visible"/>
                                      </p:to>
                                    </p:set>
                                    <p:anim calcmode="lin" valueType="num">
                                      <p:cBhvr additive="base">
                                        <p:cTn id="19" dur="500" fill="hold"/>
                                        <p:tgtEl>
                                          <p:spTgt spid="542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27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4275">
                                            <p:txEl>
                                              <p:pRg st="3" end="3"/>
                                            </p:txEl>
                                          </p:spTgt>
                                        </p:tgtEl>
                                        <p:attrNameLst>
                                          <p:attrName>style.visibility</p:attrName>
                                        </p:attrNameLst>
                                      </p:cBhvr>
                                      <p:to>
                                        <p:strVal val="visible"/>
                                      </p:to>
                                    </p:set>
                                    <p:anim calcmode="lin" valueType="num">
                                      <p:cBhvr additive="base">
                                        <p:cTn id="25" dur="500" fill="hold"/>
                                        <p:tgtEl>
                                          <p:spTgt spid="542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27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6700"/>
          </a:xfrm>
        </p:spPr>
        <p:txBody>
          <a:bodyPr/>
          <a:lstStyle/>
          <a:p>
            <a:pPr algn="ctr"/>
            <a:r>
              <a:rPr lang="en-US" dirty="0"/>
              <a:t>Classification of inputs </a:t>
            </a:r>
          </a:p>
        </p:txBody>
      </p:sp>
      <p:sp>
        <p:nvSpPr>
          <p:cNvPr id="3" name="Content Placeholder 2"/>
          <p:cNvSpPr>
            <a:spLocks noGrp="1"/>
          </p:cNvSpPr>
          <p:nvPr>
            <p:ph idx="1"/>
          </p:nvPr>
        </p:nvSpPr>
        <p:spPr>
          <a:xfrm>
            <a:off x="838200" y="1146221"/>
            <a:ext cx="10515600" cy="5185290"/>
          </a:xfrm>
        </p:spPr>
        <p:txBody>
          <a:bodyPr>
            <a:normAutofit/>
          </a:bodyPr>
          <a:lstStyle/>
          <a:p>
            <a:r>
              <a:rPr lang="en-US" dirty="0"/>
              <a:t>Inputs are resources or factors of production that are the means of producing the goods and services demanded by the market/society</a:t>
            </a:r>
          </a:p>
          <a:p>
            <a:endParaRPr lang="en-US" dirty="0"/>
          </a:p>
          <a:p>
            <a:r>
              <a:rPr lang="en-US" dirty="0"/>
              <a:t>Broadly, the are classified into: </a:t>
            </a:r>
          </a:p>
          <a:p>
            <a:pPr lvl="1"/>
            <a:r>
              <a:rPr lang="en-US" dirty="0"/>
              <a:t>Labor</a:t>
            </a:r>
          </a:p>
          <a:p>
            <a:pPr lvl="1"/>
            <a:r>
              <a:rPr lang="en-US" dirty="0"/>
              <a:t>capital or investment goods</a:t>
            </a:r>
          </a:p>
          <a:p>
            <a:pPr lvl="1"/>
            <a:r>
              <a:rPr lang="en-US" dirty="0"/>
              <a:t>Land</a:t>
            </a:r>
          </a:p>
          <a:p>
            <a:pPr lvl="1"/>
            <a:r>
              <a:rPr lang="en-US" dirty="0"/>
              <a:t>Natural resources</a:t>
            </a:r>
          </a:p>
          <a:p>
            <a:pPr lvl="1"/>
            <a:r>
              <a:rPr lang="en-US" dirty="0"/>
              <a:t>Raw materials</a:t>
            </a:r>
          </a:p>
          <a:p>
            <a:pPr lvl="1"/>
            <a:r>
              <a:rPr lang="en-US" dirty="0"/>
              <a:t>Entrepreneurship (the ability of individuals to see opportunities and combine resources in new and innovative ways) </a:t>
            </a:r>
          </a:p>
        </p:txBody>
      </p:sp>
    </p:spTree>
    <p:extLst>
      <p:ext uri="{BB962C8B-B14F-4D97-AF65-F5344CB8AC3E}">
        <p14:creationId xmlns:p14="http://schemas.microsoft.com/office/powerpoint/2010/main" val="3458240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6700"/>
          </a:xfrm>
        </p:spPr>
        <p:txBody>
          <a:bodyPr/>
          <a:lstStyle/>
          <a:p>
            <a:pPr algn="ctr"/>
            <a:r>
              <a:rPr lang="en-US" dirty="0"/>
              <a:t>Classification of inputs </a:t>
            </a:r>
          </a:p>
        </p:txBody>
      </p:sp>
      <p:sp>
        <p:nvSpPr>
          <p:cNvPr id="3" name="Content Placeholder 2"/>
          <p:cNvSpPr>
            <a:spLocks noGrp="1"/>
          </p:cNvSpPr>
          <p:nvPr>
            <p:ph idx="1"/>
          </p:nvPr>
        </p:nvSpPr>
        <p:spPr>
          <a:xfrm>
            <a:off x="838200" y="1146221"/>
            <a:ext cx="10515600" cy="5185290"/>
          </a:xfrm>
        </p:spPr>
        <p:txBody>
          <a:bodyPr>
            <a:normAutofit/>
          </a:bodyPr>
          <a:lstStyle/>
          <a:p>
            <a:r>
              <a:rPr lang="en-US" dirty="0"/>
              <a:t>Inputs can either be fixed or variable</a:t>
            </a:r>
          </a:p>
          <a:p>
            <a:endParaRPr lang="en-US" dirty="0"/>
          </a:p>
          <a:p>
            <a:r>
              <a:rPr lang="en-US" dirty="0"/>
              <a:t>Fixed inputs are those that do change with the level of output (they cannot be varied in the short run)</a:t>
            </a:r>
          </a:p>
          <a:p>
            <a:pPr lvl="1"/>
            <a:r>
              <a:rPr lang="en-US" dirty="0"/>
              <a:t>Land, capital, and entrepreneurship </a:t>
            </a:r>
          </a:p>
          <a:p>
            <a:endParaRPr lang="en-US" dirty="0"/>
          </a:p>
          <a:p>
            <a:r>
              <a:rPr lang="en-US" dirty="0"/>
              <a:t>Variable inputs are those which vary with the level of output</a:t>
            </a:r>
          </a:p>
          <a:p>
            <a:pPr lvl="1"/>
            <a:r>
              <a:rPr lang="en-US" dirty="0"/>
              <a:t>Labor, raw materials, etc.</a:t>
            </a:r>
          </a:p>
        </p:txBody>
      </p:sp>
    </p:spTree>
    <p:extLst>
      <p:ext uri="{BB962C8B-B14F-4D97-AF65-F5344CB8AC3E}">
        <p14:creationId xmlns:p14="http://schemas.microsoft.com/office/powerpoint/2010/main" val="597031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6516"/>
          </a:xfrm>
        </p:spPr>
        <p:txBody>
          <a:bodyPr/>
          <a:lstStyle/>
          <a:p>
            <a:pPr algn="ctr"/>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Production Functions</a:t>
            </a:r>
            <a:endParaRPr lang="en-US" dirty="0"/>
          </a:p>
        </p:txBody>
      </p:sp>
      <p:sp>
        <p:nvSpPr>
          <p:cNvPr id="3" name="Content Placeholder 2"/>
          <p:cNvSpPr>
            <a:spLocks noGrp="1"/>
          </p:cNvSpPr>
          <p:nvPr>
            <p:ph idx="1"/>
          </p:nvPr>
        </p:nvSpPr>
        <p:spPr>
          <a:xfrm>
            <a:off x="838200" y="1525903"/>
            <a:ext cx="10515600" cy="5509550"/>
          </a:xfrm>
        </p:spPr>
        <p:txBody>
          <a:bodyPr>
            <a:noAutofit/>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When we think of production what readily comes to mind is how firms can transform inputs into output in a variety of ways</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An important question is how to produce what to produce in a technologically and economically efficient way</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firm’s technology defines the processes for combining factor inputs/resources to produce a single or multiple output</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state of technology encompasses the current state of engineering and scientific knowledge available to the firm</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In a given time period, it is fixed for the firm.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However Research and Development (R&amp;D) enlarge the scope of available technology that the firm can utilize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7535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8D0D-90AD-4EF5-A929-B79777359DA7}"/>
              </a:ext>
            </a:extLst>
          </p:cNvPr>
          <p:cNvSpPr>
            <a:spLocks noGrp="1"/>
          </p:cNvSpPr>
          <p:nvPr>
            <p:ph type="title"/>
          </p:nvPr>
        </p:nvSpPr>
        <p:spPr>
          <a:xfrm>
            <a:off x="838200" y="365125"/>
            <a:ext cx="10515600" cy="819731"/>
          </a:xfrm>
        </p:spPr>
        <p:txBody>
          <a:bodyPr/>
          <a:lstStyle/>
          <a:p>
            <a:pPr algn="ctr"/>
            <a:r>
              <a:rPr lang="en-US" dirty="0"/>
              <a:t>Modelling the firm</a:t>
            </a:r>
          </a:p>
        </p:txBody>
      </p:sp>
      <p:sp>
        <p:nvSpPr>
          <p:cNvPr id="3" name="Content Placeholder 2">
            <a:extLst>
              <a:ext uri="{FF2B5EF4-FFF2-40B4-BE49-F238E27FC236}">
                <a16:creationId xmlns:a16="http://schemas.microsoft.com/office/drawing/2014/main" id="{B4F92A08-AF97-478C-9153-59BBD1F201DC}"/>
              </a:ext>
            </a:extLst>
          </p:cNvPr>
          <p:cNvSpPr>
            <a:spLocks noGrp="1"/>
          </p:cNvSpPr>
          <p:nvPr>
            <p:ph idx="1"/>
          </p:nvPr>
        </p:nvSpPr>
        <p:spPr>
          <a:xfrm>
            <a:off x="838199" y="1339403"/>
            <a:ext cx="10997485" cy="4837560"/>
          </a:xfrm>
        </p:spPr>
        <p:txBody>
          <a:bodyPr>
            <a:normAutofit lnSpcReduction="10000"/>
          </a:bodyPr>
          <a:lstStyle/>
          <a:p>
            <a:pPr lvl="0"/>
            <a:r>
              <a:rPr lang="en-US" sz="3200" dirty="0"/>
              <a:t>The problem of the firm can be broken into two: </a:t>
            </a:r>
          </a:p>
          <a:p>
            <a:pPr marL="971550" lvl="1" indent="-514350">
              <a:buFont typeface="+mj-lt"/>
              <a:buAutoNum type="arabicPeriod"/>
            </a:pPr>
            <a:endParaRPr lang="en-US" sz="3200" dirty="0"/>
          </a:p>
          <a:p>
            <a:pPr marL="971550" lvl="1" indent="-514350">
              <a:buFont typeface="+mj-lt"/>
              <a:buAutoNum type="arabicPeriod"/>
            </a:pPr>
            <a:r>
              <a:rPr lang="en-US" sz="3200" dirty="0"/>
              <a:t>How to produce a certain level of output at the minimum cost</a:t>
            </a:r>
          </a:p>
          <a:p>
            <a:pPr marL="971550" lvl="1" indent="-514350">
              <a:buFont typeface="+mj-lt"/>
              <a:buAutoNum type="arabicPeriod"/>
            </a:pPr>
            <a:endParaRPr lang="en-US" sz="3200" dirty="0"/>
          </a:p>
          <a:p>
            <a:pPr marL="971550" lvl="1" indent="-514350">
              <a:buFont typeface="+mj-lt"/>
              <a:buAutoNum type="arabicPeriod"/>
            </a:pPr>
            <a:r>
              <a:rPr lang="en-US" sz="3200" dirty="0"/>
              <a:t>What is the profit-maximizing level of output to be produced</a:t>
            </a:r>
          </a:p>
          <a:p>
            <a:pPr marL="457200" lvl="1" indent="0">
              <a:buNone/>
            </a:pPr>
            <a:endParaRPr lang="en-US" sz="3200" dirty="0"/>
          </a:p>
          <a:p>
            <a:pPr marL="457200" lvl="1" indent="0">
              <a:buNone/>
            </a:pPr>
            <a:r>
              <a:rPr lang="en-US" sz="3200" dirty="0"/>
              <a:t>To model the technological possibilities of production, we focus on the production function and its characteristics</a:t>
            </a:r>
          </a:p>
        </p:txBody>
      </p:sp>
      <p:sp>
        <p:nvSpPr>
          <p:cNvPr id="4" name="Slide Number Placeholder 3">
            <a:extLst>
              <a:ext uri="{FF2B5EF4-FFF2-40B4-BE49-F238E27FC236}">
                <a16:creationId xmlns:a16="http://schemas.microsoft.com/office/drawing/2014/main" id="{F7D2DB1F-3414-4050-903B-806D38472564}"/>
              </a:ext>
            </a:extLst>
          </p:cNvPr>
          <p:cNvSpPr>
            <a:spLocks noGrp="1"/>
          </p:cNvSpPr>
          <p:nvPr>
            <p:ph type="sldNum" sz="quarter" idx="12"/>
          </p:nvPr>
        </p:nvSpPr>
        <p:spPr/>
        <p:txBody>
          <a:bodyPr/>
          <a:lstStyle/>
          <a:p>
            <a:fld id="{A0D48290-A75E-49ED-9390-847008676707}" type="slidenum">
              <a:rPr lang="en-US" smtClean="0"/>
              <a:t>14</a:t>
            </a:fld>
            <a:endParaRPr lang="en-US"/>
          </a:p>
        </p:txBody>
      </p:sp>
    </p:spTree>
    <p:extLst>
      <p:ext uri="{BB962C8B-B14F-4D97-AF65-F5344CB8AC3E}">
        <p14:creationId xmlns:p14="http://schemas.microsoft.com/office/powerpoint/2010/main" val="221940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A0903-DA14-409A-AABF-E17672DE680A}"/>
              </a:ext>
            </a:extLst>
          </p:cNvPr>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Production Functions</a:t>
            </a:r>
            <a:endParaRPr lang="en-US" dirty="0"/>
          </a:p>
        </p:txBody>
      </p:sp>
      <p:sp>
        <p:nvSpPr>
          <p:cNvPr id="3" name="Content Placeholder 2">
            <a:extLst>
              <a:ext uri="{FF2B5EF4-FFF2-40B4-BE49-F238E27FC236}">
                <a16:creationId xmlns:a16="http://schemas.microsoft.com/office/drawing/2014/main" id="{181BB058-0C86-4E83-8253-69500992B7EC}"/>
              </a:ext>
            </a:extLst>
          </p:cNvPr>
          <p:cNvSpPr>
            <a:spLocks noGrp="1"/>
          </p:cNvSpPr>
          <p:nvPr>
            <p:ph idx="1"/>
          </p:nvPr>
        </p:nvSpPr>
        <p:spPr/>
        <p:txBody>
          <a:bodyPr>
            <a:normAutofit lnSpcReduction="10000"/>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Let us begin with a single output production function that describes the relationship between inputs and outputs that come out of the production process</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 production function describes the maximum quantity of output that a firm can produce with a given combination of inputs</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It describes what is technically feasible to produce for every input combinations given the state of technology</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Mathematically, the production function can be written as </a:t>
            </a: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Q = f(K, L)			</a:t>
            </a: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Both output Q and inputs, K and L are flow variables.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 The function tells us the combination of variety of inputs K and L  to produce a given output level Q</a:t>
            </a:r>
          </a:p>
          <a:p>
            <a:endParaRPr lang="en-US" dirty="0"/>
          </a:p>
        </p:txBody>
      </p:sp>
      <p:sp>
        <p:nvSpPr>
          <p:cNvPr id="4" name="Slide Number Placeholder 3">
            <a:extLst>
              <a:ext uri="{FF2B5EF4-FFF2-40B4-BE49-F238E27FC236}">
                <a16:creationId xmlns:a16="http://schemas.microsoft.com/office/drawing/2014/main" id="{28D501BC-C860-428D-A442-15C45785494A}"/>
              </a:ext>
            </a:extLst>
          </p:cNvPr>
          <p:cNvSpPr>
            <a:spLocks noGrp="1"/>
          </p:cNvSpPr>
          <p:nvPr>
            <p:ph type="sldNum" sz="quarter" idx="12"/>
          </p:nvPr>
        </p:nvSpPr>
        <p:spPr/>
        <p:txBody>
          <a:bodyPr/>
          <a:lstStyle/>
          <a:p>
            <a:fld id="{A0D48290-A75E-49ED-9390-847008676707}" type="slidenum">
              <a:rPr lang="en-US" smtClean="0"/>
              <a:t>15</a:t>
            </a:fld>
            <a:endParaRPr lang="en-US"/>
          </a:p>
        </p:txBody>
      </p:sp>
    </p:spTree>
    <p:extLst>
      <p:ext uri="{BB962C8B-B14F-4D97-AF65-F5344CB8AC3E}">
        <p14:creationId xmlns:p14="http://schemas.microsoft.com/office/powerpoint/2010/main" val="3935246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Production with One Variable Factor Input</a:t>
            </a:r>
            <a:endParaRPr lang="en-US" dirty="0"/>
          </a:p>
        </p:txBody>
      </p:sp>
      <p:sp>
        <p:nvSpPr>
          <p:cNvPr id="3" name="Content Placeholder 2"/>
          <p:cNvSpPr>
            <a:spLocks noGrp="1"/>
          </p:cNvSpPr>
          <p:nvPr>
            <p:ph idx="1"/>
          </p:nvPr>
        </p:nvSpPr>
        <p:spPr/>
        <p:txBody>
          <a:bodyPr>
            <a:normAutofit/>
          </a:bodyPr>
          <a:lstStyle/>
          <a:p>
            <a:pPr lvl="0"/>
            <a:r>
              <a:rPr lang="en-US" sz="2200" dirty="0">
                <a:solidFill>
                  <a:prstClr val="black"/>
                </a:solidFill>
                <a:latin typeface="Verdana" panose="020B0604030504040204" pitchFamily="34" charset="0"/>
                <a:ea typeface="Verdana" panose="020B0604030504040204" pitchFamily="34" charset="0"/>
              </a:rPr>
              <a:t>Suppose K is fixed and only L is variable, we want to know how total product changes as the amount of L varies. </a:t>
            </a:r>
          </a:p>
          <a:p>
            <a:pPr lvl="0"/>
            <a:r>
              <a:rPr lang="en-US" sz="2200" dirty="0">
                <a:solidFill>
                  <a:prstClr val="black"/>
                </a:solidFill>
                <a:latin typeface="Verdana" panose="020B0604030504040204" pitchFamily="34" charset="0"/>
                <a:ea typeface="Verdana" panose="020B0604030504040204" pitchFamily="34" charset="0"/>
              </a:rPr>
              <a:t>It follows that Q is a function of L alone. Q only varies with L</a:t>
            </a:r>
          </a:p>
          <a:p>
            <a:pPr lvl="0"/>
            <a:r>
              <a:rPr lang="en-US" sz="2200" dirty="0">
                <a:solidFill>
                  <a:prstClr val="black"/>
                </a:solidFill>
                <a:latin typeface="Verdana" panose="020B0604030504040204" pitchFamily="34" charset="0"/>
                <a:ea typeface="Verdana" panose="020B0604030504040204" pitchFamily="34" charset="0"/>
              </a:rPr>
              <a:t>This will generate a family of productivity curves for different value of the fixed K </a:t>
            </a:r>
          </a:p>
          <a:p>
            <a:pPr lvl="0"/>
            <a:r>
              <a:rPr lang="en-US" sz="2200" dirty="0">
                <a:solidFill>
                  <a:prstClr val="black"/>
                </a:solidFill>
                <a:latin typeface="Verdana" panose="020B0604030504040204" pitchFamily="34" charset="0"/>
                <a:ea typeface="Verdana" panose="020B0604030504040204" pitchFamily="34" charset="0"/>
              </a:rPr>
              <a:t>This exercise will generate for us three productivity curves</a:t>
            </a:r>
          </a:p>
          <a:p>
            <a:pPr lvl="1"/>
            <a:r>
              <a:rPr lang="en-US" sz="2200" dirty="0">
                <a:solidFill>
                  <a:prstClr val="black"/>
                </a:solidFill>
                <a:latin typeface="Verdana" panose="020B0604030504040204" pitchFamily="34" charset="0"/>
                <a:ea typeface="Verdana" panose="020B0604030504040204" pitchFamily="34" charset="0"/>
              </a:rPr>
              <a:t>Total product (TP)</a:t>
            </a:r>
          </a:p>
          <a:p>
            <a:pPr lvl="1"/>
            <a:r>
              <a:rPr lang="en-US" sz="2200" dirty="0">
                <a:solidFill>
                  <a:prstClr val="black"/>
                </a:solidFill>
                <a:latin typeface="Verdana" panose="020B0604030504040204" pitchFamily="34" charset="0"/>
                <a:ea typeface="Verdana" panose="020B0604030504040204" pitchFamily="34" charset="0"/>
              </a:rPr>
              <a:t>Marginal product –additional output produced as an input changes by one unit (MP)</a:t>
            </a:r>
          </a:p>
          <a:p>
            <a:pPr lvl="1"/>
            <a:r>
              <a:rPr lang="en-US" sz="2200" dirty="0">
                <a:solidFill>
                  <a:prstClr val="black"/>
                </a:solidFill>
                <a:latin typeface="Verdana" panose="020B0604030504040204" pitchFamily="34" charset="0"/>
                <a:ea typeface="Verdana" panose="020B0604030504040204" pitchFamily="34" charset="0"/>
              </a:rPr>
              <a:t>Average product – total product per unit of the variable input (AP)</a:t>
            </a:r>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8486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Verdana" panose="020B0604030504040204" pitchFamily="34" charset="0"/>
                <a:cs typeface="Verdana" panose="020B0604030504040204" pitchFamily="34" charset="0"/>
              </a:rPr>
              <a:t>Relationship between TP, AP and MP</a:t>
            </a:r>
          </a:p>
        </p:txBody>
      </p:sp>
      <p:sp>
        <p:nvSpPr>
          <p:cNvPr id="3" name="Content Placeholder 2"/>
          <p:cNvSpPr>
            <a:spLocks noGrp="1"/>
          </p:cNvSpPr>
          <p:nvPr>
            <p:ph idx="1"/>
          </p:nvPr>
        </p:nvSpPr>
        <p:spPr/>
        <p:txBody>
          <a:bodyPr>
            <a:normAutofit fontScale="92500" lnSpcReduction="10000"/>
          </a:bodyPr>
          <a:lstStyle/>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Average Product of L is Q/L = f(K,L)/L			(2)</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Marginal</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 Product of L is </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dQ</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/dL = </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f</a:t>
            </a:r>
            <a:r>
              <a:rPr lang="en-US" sz="2400" baseline="-25000" dirty="0" err="1">
                <a:latin typeface="Calibri" panose="020F0502020204030204" pitchFamily="34" charset="0"/>
                <a:ea typeface="Calibri" panose="020F0502020204030204" pitchFamily="34" charset="0"/>
                <a:cs typeface="Times New Roman" panose="02020603050405020304" pitchFamily="18" charset="0"/>
              </a:rPr>
              <a:t>l</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(K,L)			(3)</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From these two mathematical functions we can generate a family of AP and MP</a:t>
            </a:r>
            <a:r>
              <a:rPr lang="en-US" sz="2400" dirty="0">
                <a:latin typeface="Verdana" panose="020B0604030504040204" pitchFamily="34" charset="0"/>
                <a:ea typeface="Verdana" panose="020B0604030504040204" pitchFamily="34" charset="0"/>
              </a:rPr>
              <a:t> curves</a:t>
            </a:r>
          </a:p>
          <a:p>
            <a:pPr>
              <a:lnSpc>
                <a:spcPct val="100000"/>
              </a:lnSpc>
              <a:spcBef>
                <a:spcPts val="0"/>
              </a:spcBef>
            </a:pPr>
            <a:r>
              <a:rPr lang="en-US" sz="2400" b="1" dirty="0">
                <a:latin typeface="Verdana" panose="020B0604030504040204" pitchFamily="34" charset="0"/>
                <a:ea typeface="Verdana" panose="020B0604030504040204" pitchFamily="34" charset="0"/>
                <a:cs typeface="Verdana" panose="020B0604030504040204" pitchFamily="34" charset="0"/>
              </a:rPr>
              <a:t>Some key results</a:t>
            </a:r>
          </a:p>
          <a:p>
            <a:pPr marL="514350" indent="-514350">
              <a:lnSpc>
                <a:spcPct val="100000"/>
              </a:lnSpc>
              <a:spcBef>
                <a:spcPts val="0"/>
              </a:spcBef>
              <a:buFont typeface="+mj-lt"/>
              <a:buAutoNum type="arabicPeriod"/>
            </a:pPr>
            <a:r>
              <a:rPr lang="en-US" sz="2400" dirty="0">
                <a:latin typeface="Verdana" panose="020B0604030504040204" pitchFamily="34" charset="0"/>
                <a:ea typeface="Verdana" panose="020B0604030504040204" pitchFamily="34" charset="0"/>
              </a:rPr>
              <a:t>Generally speaking both AP and MP rise and eventually fall as more and more of L is combined with the fixed factor K.</a:t>
            </a:r>
          </a:p>
          <a:p>
            <a:pPr marL="514350" indent="-514350">
              <a:lnSpc>
                <a:spcPct val="100000"/>
              </a:lnSpc>
              <a:spcBef>
                <a:spcPts val="0"/>
              </a:spcBef>
              <a:buFont typeface="+mj-lt"/>
              <a:buAutoNum type="arabicPeriod"/>
            </a:pPr>
            <a:r>
              <a:rPr lang="en-US" sz="2400" dirty="0">
                <a:latin typeface="Verdana" panose="020B0604030504040204" pitchFamily="34" charset="0"/>
                <a:ea typeface="Verdana" panose="020B0604030504040204" pitchFamily="34" charset="0"/>
              </a:rPr>
              <a:t>MP achieves its maximum at a lower level of the variable input before AP </a:t>
            </a:r>
          </a:p>
          <a:p>
            <a:pPr marL="514350" lvl="0" indent="-514350">
              <a:lnSpc>
                <a:spcPct val="100000"/>
              </a:lnSpc>
              <a:spcBef>
                <a:spcPts val="0"/>
              </a:spcBef>
              <a:buFont typeface="+mj-lt"/>
              <a:buAutoNum type="arabicPeriod"/>
            </a:pPr>
            <a:r>
              <a:rPr lang="en-US" sz="2400" dirty="0">
                <a:latin typeface="Verdana" panose="020B0604030504040204" pitchFamily="34" charset="0"/>
                <a:ea typeface="Verdana" panose="020B0604030504040204" pitchFamily="34" charset="0"/>
              </a:rPr>
              <a:t>MP cuts the AP curve at its maximum point. Prove this - </a:t>
            </a:r>
            <a:r>
              <a:rPr lang="en-US" sz="2400" dirty="0">
                <a:solidFill>
                  <a:prstClr val="black"/>
                </a:solidFill>
                <a:latin typeface="Verdana" panose="020B0604030504040204" pitchFamily="34" charset="0"/>
                <a:ea typeface="Verdana" panose="020B0604030504040204" pitchFamily="34" charset="0"/>
              </a:rPr>
              <a:t>(Hint: Set the first derivative of the AP function, equation 2, equal to 0 and solve appropriately)</a:t>
            </a:r>
          </a:p>
          <a:p>
            <a:pPr marL="514350" indent="-514350">
              <a:lnSpc>
                <a:spcPct val="100000"/>
              </a:lnSpc>
              <a:spcBef>
                <a:spcPts val="0"/>
              </a:spcBef>
              <a:buFont typeface="+mj-lt"/>
              <a:buAutoNum type="arabicPeriod"/>
            </a:pPr>
            <a:r>
              <a:rPr lang="en-US" sz="2400" dirty="0">
                <a:latin typeface="Verdana" panose="020B0604030504040204" pitchFamily="34" charset="0"/>
                <a:ea typeface="Verdana" panose="020B0604030504040204" pitchFamily="34" charset="0"/>
              </a:rPr>
              <a:t>MP equals to zero at the same input level at which total product function attains its maximum</a:t>
            </a:r>
          </a:p>
          <a:p>
            <a:pPr>
              <a:lnSpc>
                <a:spcPct val="100000"/>
              </a:lnSpc>
              <a:spcBef>
                <a:spcPts val="0"/>
              </a:spcBef>
            </a:pPr>
            <a:endParaRPr lang="en-US" dirty="0"/>
          </a:p>
          <a:p>
            <a:pPr>
              <a:lnSpc>
                <a:spcPct val="100000"/>
              </a:lnSpc>
              <a:spcBef>
                <a:spcPts val="0"/>
              </a:spcBef>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9075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28600" lvl="0" indent="-228600">
              <a:lnSpc>
                <a:spcPct val="100000"/>
              </a:lnSpc>
              <a:spcBef>
                <a:spcPts val="0"/>
              </a:spcBef>
            </a:pPr>
            <a:r>
              <a:rPr lang="en-US" sz="3200" dirty="0">
                <a:solidFill>
                  <a:prstClr val="black"/>
                </a:solidFill>
                <a:latin typeface="Verdana" panose="020B0604030504040204" pitchFamily="34" charset="0"/>
                <a:ea typeface="Verdana" panose="020B0604030504040204" pitchFamily="34" charset="0"/>
                <a:cs typeface="Verdana" panose="020B0604030504040204" pitchFamily="34" charset="0"/>
              </a:rPr>
              <a:t>Key Results Revisited - Law of diminishing marginal returns</a:t>
            </a:r>
          </a:p>
        </p:txBody>
      </p:sp>
      <p:sp>
        <p:nvSpPr>
          <p:cNvPr id="3" name="Content Placeholder 2"/>
          <p:cNvSpPr>
            <a:spLocks noGrp="1"/>
          </p:cNvSpPr>
          <p:nvPr>
            <p:ph idx="1"/>
          </p:nvPr>
        </p:nvSpPr>
        <p:spPr>
          <a:xfrm>
            <a:off x="314477" y="1825625"/>
            <a:ext cx="11616266" cy="4351338"/>
          </a:xfrm>
        </p:spPr>
        <p:txBody>
          <a:bodyPr>
            <a:normAutofit lnSpcReduction="10000"/>
          </a:bodyPr>
          <a:lstStyle/>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An important result is the </a:t>
            </a:r>
            <a:r>
              <a:rPr lang="en-US" sz="2400" b="1" dirty="0">
                <a:solidFill>
                  <a:prstClr val="black"/>
                </a:solidFill>
                <a:latin typeface="Verdana" panose="020B0604030504040204" pitchFamily="34" charset="0"/>
                <a:ea typeface="Verdana" panose="020B0604030504040204" pitchFamily="34" charset="0"/>
                <a:cs typeface="Verdana" panose="020B0604030504040204" pitchFamily="34" charset="0"/>
              </a:rPr>
              <a:t>Law of diminishing marginal returns </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(LDMR)</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LDMR states that as the use of an input increases in equal increment as other factor inputs are fixed, the point will eventually be reached when additions to output will decrease.</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intuition behind LDMR is that when the amount of the variable factor used is small, the extra amount of the factor increases output significantly, largely because of the benefits of specialization among workers </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But eventually, additional amount of the factor adds less and less to output increase, i.e. additional amount of the factor becomes  counterproductive</a:t>
            </a:r>
          </a:p>
          <a:p>
            <a:pPr lvl="0">
              <a:lnSpc>
                <a:spcPct val="100000"/>
              </a:lnSpc>
              <a:spcBef>
                <a:spcPts val="0"/>
              </a:spcBef>
            </a:pPr>
            <a:r>
              <a:rPr lang="en-US" sz="2200" dirty="0">
                <a:solidFill>
                  <a:prstClr val="black"/>
                </a:solidFill>
                <a:latin typeface="Verdana" panose="020B0604030504040204" pitchFamily="34" charset="0"/>
                <a:ea typeface="Verdana" panose="020B0604030504040204" pitchFamily="34" charset="0"/>
                <a:cs typeface="Verdana" panose="020B0604030504040204" pitchFamily="34" charset="0"/>
              </a:rPr>
              <a:t>The law does not imply MP&lt;0</a:t>
            </a:r>
          </a:p>
          <a:p>
            <a:pPr lvl="0">
              <a:lnSpc>
                <a:spcPct val="100000"/>
              </a:lnSpc>
              <a:spcBef>
                <a:spcPts val="0"/>
              </a:spcBef>
            </a:pPr>
            <a:endPar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9716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prstClr val="black"/>
                </a:solidFill>
                <a:latin typeface="Verdana" panose="020B0604030504040204" pitchFamily="34" charset="0"/>
                <a:ea typeface="Verdana" panose="020B0604030504040204" pitchFamily="34" charset="0"/>
                <a:cs typeface="Verdana" panose="020B0604030504040204" pitchFamily="34" charset="0"/>
              </a:rPr>
              <a:t>Malthus, Global Food Crisis and the Law of Diminishing Marginal Returns</a:t>
            </a:r>
            <a:endParaRPr lang="en-US" dirty="0"/>
          </a:p>
        </p:txBody>
      </p:sp>
      <p:sp>
        <p:nvSpPr>
          <p:cNvPr id="3" name="Content Placeholder 2"/>
          <p:cNvSpPr>
            <a:spLocks noGrp="1"/>
          </p:cNvSpPr>
          <p:nvPr>
            <p:ph idx="1"/>
          </p:nvPr>
        </p:nvSpPr>
        <p:spPr/>
        <p:txBody>
          <a:bodyPr>
            <a:normAutofit fontScale="92500" lnSpcReduction="10000"/>
          </a:bodyPr>
          <a:lstStyle/>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Labour productivity can increase despite LDMR if there are technological progress that shift the product curves.</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law of diminishing marginal productivity was central to the prediction of the Thomas Malthus (1766-1834) that there would be global food crisis because of population growth.</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Technological progress which significantly improved labour productivity on land rendered the prediction irrelevant.</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Generally speaking, labour productivity is significantly correlated with economic prosperity</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Countries with low labour productivity are less prosperous than countries with high level of labour productivity</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Where are African countries with respect to labour productivity in agriculture and industry?</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Why are they where they are?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526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Verdana" panose="020B0604030504040204" pitchFamily="34" charset="0"/>
                <a:ea typeface="Verdana" panose="020B0604030504040204" pitchFamily="34" charset="0"/>
                <a:cs typeface="Verdana" panose="020B0604030504040204" pitchFamily="34" charset="0"/>
              </a:rPr>
              <a:t>Outline</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600" dirty="0">
                <a:latin typeface="Verdana" panose="020B0604030504040204" pitchFamily="34" charset="0"/>
                <a:ea typeface="Verdana" panose="020B0604030504040204" pitchFamily="34" charset="0"/>
                <a:cs typeface="Verdana" panose="020B0604030504040204" pitchFamily="34" charset="0"/>
              </a:rPr>
              <a:t>The nature of the Firm </a:t>
            </a:r>
          </a:p>
          <a:p>
            <a:pPr marL="514350" indent="-514350">
              <a:buFont typeface="+mj-lt"/>
              <a:buAutoNum type="arabicPeriod"/>
            </a:pPr>
            <a:r>
              <a:rPr lang="en-US" sz="2600" dirty="0">
                <a:latin typeface="Verdana" panose="020B0604030504040204" pitchFamily="34" charset="0"/>
                <a:ea typeface="Verdana" panose="020B0604030504040204" pitchFamily="34" charset="0"/>
                <a:cs typeface="Verdana" panose="020B0604030504040204" pitchFamily="34" charset="0"/>
              </a:rPr>
              <a:t>The production decision of the firm </a:t>
            </a:r>
          </a:p>
          <a:p>
            <a:pPr marL="514350" indent="-514350">
              <a:buFont typeface="+mj-lt"/>
              <a:buAutoNum type="arabicPeriod"/>
            </a:pPr>
            <a:r>
              <a:rPr lang="en-US" sz="2600" dirty="0">
                <a:latin typeface="Verdana" panose="020B0604030504040204" pitchFamily="34" charset="0"/>
                <a:ea typeface="Verdana" panose="020B0604030504040204" pitchFamily="34" charset="0"/>
                <a:cs typeface="Verdana" panose="020B0604030504040204" pitchFamily="34" charset="0"/>
              </a:rPr>
              <a:t>Costs of production in the short run</a:t>
            </a:r>
          </a:p>
          <a:p>
            <a:pPr marL="514350" lvl="0" indent="-514350">
              <a:buFont typeface="+mj-lt"/>
              <a:buAutoNum type="arabicPeriod"/>
            </a:pPr>
            <a:r>
              <a:rPr lang="en-US" sz="2600" dirty="0">
                <a:solidFill>
                  <a:prstClr val="black"/>
                </a:solidFill>
                <a:latin typeface="Verdana" panose="020B0604030504040204" pitchFamily="34" charset="0"/>
                <a:ea typeface="Verdana" panose="020B0604030504040204" pitchFamily="34" charset="0"/>
                <a:cs typeface="Verdana" panose="020B0604030504040204" pitchFamily="34" charset="0"/>
              </a:rPr>
              <a:t>Costs of production in the long</a:t>
            </a:r>
          </a:p>
          <a:p>
            <a:pPr marL="514350" lvl="0" indent="-514350">
              <a:buFont typeface="+mj-lt"/>
              <a:buAutoNum type="arabicPeriod"/>
            </a:pPr>
            <a:r>
              <a:rPr lang="en-US" sz="2600" dirty="0">
                <a:solidFill>
                  <a:prstClr val="black"/>
                </a:solidFill>
                <a:latin typeface="Verdana" panose="020B0604030504040204" pitchFamily="34" charset="0"/>
                <a:ea typeface="Verdana" panose="020B0604030504040204" pitchFamily="34" charset="0"/>
                <a:cs typeface="Verdana" panose="020B0604030504040204" pitchFamily="34" charset="0"/>
              </a:rPr>
              <a:t>Supply in a competitive market</a:t>
            </a:r>
          </a:p>
          <a:p>
            <a:pPr marL="514350" lvl="0" indent="-514350">
              <a:buFont typeface="+mj-lt"/>
              <a:buAutoNum type="arabicPeriod"/>
            </a:pPr>
            <a:r>
              <a:rPr lang="en-US" sz="2600" dirty="0">
                <a:solidFill>
                  <a:prstClr val="black"/>
                </a:solidFill>
                <a:latin typeface="Verdana" panose="020B0604030504040204" pitchFamily="34" charset="0"/>
                <a:ea typeface="Verdana" panose="020B0604030504040204" pitchFamily="34" charset="0"/>
                <a:cs typeface="Verdana" panose="020B0604030504040204" pitchFamily="34" charset="0"/>
              </a:rPr>
              <a:t>Supply in non-competitive markets</a:t>
            </a:r>
          </a:p>
          <a:p>
            <a:pPr marL="514350" lvl="0" indent="-514350">
              <a:buFont typeface="+mj-lt"/>
              <a:buAutoNum type="arabicPeriod"/>
            </a:pPr>
            <a:endParaRPr lang="en-US" sz="26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marL="514350" indent="-514350">
              <a:buFont typeface="+mj-lt"/>
              <a:buAutoNum type="arabicPeriod"/>
            </a:pPr>
            <a:endParaRPr lang="en-US" sz="2600" dirty="0">
              <a:latin typeface="Verdana" panose="020B0604030504040204" pitchFamily="34" charset="0"/>
              <a:ea typeface="Verdana" panose="020B0604030504040204" pitchFamily="34" charset="0"/>
              <a:cs typeface="Verdana" panose="020B0604030504040204" pitchFamily="34" charset="0"/>
            </a:endParaRPr>
          </a:p>
          <a:p>
            <a:pPr marL="514350" indent="-514350">
              <a:buFont typeface="+mj-lt"/>
              <a:buAutoNum type="arabicPeriod"/>
            </a:pPr>
            <a:endParaRPr lang="en-US" dirty="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1882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8.</a:t>
            </a:r>
            <a:fld id="{1BF84226-D2DA-4A27-BFA9-A319ADC40D68}" type="slidenum">
              <a:rPr lang="en-US" altLang="en-US"/>
              <a:pPr/>
              <a:t>20</a:t>
            </a:fld>
            <a:endParaRPr lang="en-US" altLang="en-US" sz="1400"/>
          </a:p>
        </p:txBody>
      </p:sp>
      <p:sp>
        <p:nvSpPr>
          <p:cNvPr id="61442" name="Rectangle 1026"/>
          <p:cNvSpPr>
            <a:spLocks noGrp="1" noChangeArrowheads="1"/>
          </p:cNvSpPr>
          <p:nvPr>
            <p:ph type="title"/>
          </p:nvPr>
        </p:nvSpPr>
        <p:spPr/>
        <p:txBody>
          <a:bodyPr/>
          <a:lstStyle/>
          <a:p>
            <a:r>
              <a:rPr lang="en-GB" altLang="en-US" sz="3600" b="1"/>
              <a:t>The marginal product of labour</a:t>
            </a:r>
          </a:p>
        </p:txBody>
      </p:sp>
      <p:sp>
        <p:nvSpPr>
          <p:cNvPr id="61443" name="Rectangle 1027"/>
          <p:cNvSpPr>
            <a:spLocks noGrp="1" noChangeArrowheads="1"/>
          </p:cNvSpPr>
          <p:nvPr>
            <p:ph type="body" idx="1"/>
          </p:nvPr>
        </p:nvSpPr>
        <p:spPr/>
        <p:txBody>
          <a:bodyPr/>
          <a:lstStyle/>
          <a:p>
            <a:r>
              <a:rPr lang="en-GB" altLang="en-US"/>
              <a:t>The marginal product of labour is the increase in output obtained by adding 1 unit of the variable factor but holding constant the inputs of all other factors.</a:t>
            </a:r>
          </a:p>
          <a:p>
            <a:r>
              <a:rPr lang="en-GB" altLang="en-US"/>
              <a:t>Labour is often assumed to be the variable factor </a:t>
            </a:r>
          </a:p>
          <a:p>
            <a:pPr lvl="1"/>
            <a:r>
              <a:rPr lang="en-GB" altLang="en-US"/>
              <a:t>with capital fixed.</a:t>
            </a:r>
          </a:p>
        </p:txBody>
      </p:sp>
    </p:spTree>
    <p:extLst>
      <p:ext uri="{BB962C8B-B14F-4D97-AF65-F5344CB8AC3E}">
        <p14:creationId xmlns:p14="http://schemas.microsoft.com/office/powerpoint/2010/main" val="18359972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500" fill="hold"/>
                                        <p:tgtEl>
                                          <p:spTgt spid="61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4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additive="base">
                                        <p:cTn id="13" dur="500" fill="hold"/>
                                        <p:tgtEl>
                                          <p:spTgt spid="614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4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43">
                                            <p:txEl>
                                              <p:pRg st="2" end="2"/>
                                            </p:txEl>
                                          </p:spTgt>
                                        </p:tgtEl>
                                        <p:attrNameLst>
                                          <p:attrName>style.visibility</p:attrName>
                                        </p:attrNameLst>
                                      </p:cBhvr>
                                      <p:to>
                                        <p:strVal val="visible"/>
                                      </p:to>
                                    </p:set>
                                    <p:anim calcmode="lin" valueType="num">
                                      <p:cBhvr additive="base">
                                        <p:cTn id="19" dur="500" fill="hold"/>
                                        <p:tgtEl>
                                          <p:spTgt spid="614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4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2" end="2"/>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8.</a:t>
            </a:r>
            <a:fld id="{42E17A78-8004-4935-B61C-0E91F927A66A}" type="slidenum">
              <a:rPr lang="en-US" altLang="en-US"/>
              <a:pPr/>
              <a:t>21</a:t>
            </a:fld>
            <a:endParaRPr lang="en-US" altLang="en-US" sz="1400"/>
          </a:p>
        </p:txBody>
      </p:sp>
      <p:sp>
        <p:nvSpPr>
          <p:cNvPr id="62466" name="Rectangle 1026"/>
          <p:cNvSpPr>
            <a:spLocks noGrp="1" noChangeArrowheads="1"/>
          </p:cNvSpPr>
          <p:nvPr>
            <p:ph type="title"/>
          </p:nvPr>
        </p:nvSpPr>
        <p:spPr/>
        <p:txBody>
          <a:bodyPr/>
          <a:lstStyle/>
          <a:p>
            <a:r>
              <a:rPr lang="en-GB" altLang="en-US" sz="4000" b="1"/>
              <a:t>The law of diminishing returns</a:t>
            </a:r>
          </a:p>
        </p:txBody>
      </p:sp>
      <p:sp>
        <p:nvSpPr>
          <p:cNvPr id="62467" name="Rectangle 1027"/>
          <p:cNvSpPr>
            <a:spLocks noGrp="1" noChangeArrowheads="1"/>
          </p:cNvSpPr>
          <p:nvPr>
            <p:ph type="body" idx="1"/>
          </p:nvPr>
        </p:nvSpPr>
        <p:spPr/>
        <p:txBody>
          <a:bodyPr/>
          <a:lstStyle/>
          <a:p>
            <a:r>
              <a:rPr lang="en-GB" altLang="en-US"/>
              <a:t>Holding all factors constant except one, the law of diminishing returns says that:</a:t>
            </a:r>
          </a:p>
          <a:p>
            <a:r>
              <a:rPr lang="en-GB" altLang="en-US"/>
              <a:t>beyond some value of the variable input,</a:t>
            </a:r>
          </a:p>
          <a:p>
            <a:r>
              <a:rPr lang="en-GB" altLang="en-US"/>
              <a:t>further increases in the variable input lead to steadily decreasing marginal product of that input.</a:t>
            </a:r>
          </a:p>
          <a:p>
            <a:pPr lvl="1">
              <a:buClr>
                <a:srgbClr val="CC0066"/>
              </a:buClr>
              <a:buFont typeface="Monotype Sorts" pitchFamily="2" charset="2"/>
              <a:buChar char="á"/>
            </a:pPr>
            <a:r>
              <a:rPr lang="en-GB" altLang="en-US"/>
              <a:t>e.g. trying to increase labour input without also increasing capital will bring diminishing returns.</a:t>
            </a:r>
          </a:p>
        </p:txBody>
      </p:sp>
    </p:spTree>
    <p:extLst>
      <p:ext uri="{BB962C8B-B14F-4D97-AF65-F5344CB8AC3E}">
        <p14:creationId xmlns:p14="http://schemas.microsoft.com/office/powerpoint/2010/main" val="2236353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467">
                                            <p:txEl>
                                              <p:pRg st="2" end="2"/>
                                            </p:txEl>
                                          </p:spTgt>
                                        </p:tgtEl>
                                        <p:attrNameLst>
                                          <p:attrName>style.visibility</p:attrName>
                                        </p:attrNameLst>
                                      </p:cBhvr>
                                      <p:to>
                                        <p:strVal val="visible"/>
                                      </p:to>
                                    </p:set>
                                    <p:anim calcmode="lin" valueType="num">
                                      <p:cBhvr additive="base">
                                        <p:cTn id="19" dur="500" fill="hold"/>
                                        <p:tgtEl>
                                          <p:spTgt spid="624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4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467">
                                            <p:txEl>
                                              <p:pRg st="3" end="3"/>
                                            </p:txEl>
                                          </p:spTgt>
                                        </p:tgtEl>
                                        <p:attrNameLst>
                                          <p:attrName>style.visibility</p:attrName>
                                        </p:attrNameLst>
                                      </p:cBhvr>
                                      <p:to>
                                        <p:strVal val="visible"/>
                                      </p:to>
                                    </p:set>
                                    <p:anim calcmode="lin" valueType="num">
                                      <p:cBhvr additive="base">
                                        <p:cTn id="25" dur="500" fill="hold"/>
                                        <p:tgtEl>
                                          <p:spTgt spid="624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4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bldLvl="2"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7.</a:t>
            </a:r>
            <a:fld id="{26911665-D8E4-4BB7-BF55-6511BB1D9AEA}" type="slidenum">
              <a:rPr lang="en-US" altLang="en-US"/>
              <a:pPr/>
              <a:t>22</a:t>
            </a:fld>
            <a:endParaRPr lang="en-US" altLang="en-US" sz="1400"/>
          </a:p>
        </p:txBody>
      </p:sp>
      <p:sp>
        <p:nvSpPr>
          <p:cNvPr id="61442" name="Rectangle 2"/>
          <p:cNvSpPr>
            <a:spLocks noGrp="1" noChangeArrowheads="1"/>
          </p:cNvSpPr>
          <p:nvPr>
            <p:ph type="title"/>
          </p:nvPr>
        </p:nvSpPr>
        <p:spPr/>
        <p:txBody>
          <a:bodyPr/>
          <a:lstStyle/>
          <a:p>
            <a:r>
              <a:rPr lang="en-GB" altLang="en-US" sz="3600" b="1"/>
              <a:t>Will firms try to maximize profits?</a:t>
            </a:r>
          </a:p>
        </p:txBody>
      </p:sp>
      <p:sp>
        <p:nvSpPr>
          <p:cNvPr id="61443" name="Rectangle 3"/>
          <p:cNvSpPr>
            <a:spLocks noGrp="1" noChangeArrowheads="1"/>
          </p:cNvSpPr>
          <p:nvPr>
            <p:ph type="body" idx="1"/>
          </p:nvPr>
        </p:nvSpPr>
        <p:spPr/>
        <p:txBody>
          <a:bodyPr/>
          <a:lstStyle/>
          <a:p>
            <a:pPr>
              <a:lnSpc>
                <a:spcPct val="110000"/>
              </a:lnSpc>
            </a:pPr>
            <a:r>
              <a:rPr lang="en-GB" altLang="en-US"/>
              <a:t>Large firms are not run by their owners</a:t>
            </a:r>
          </a:p>
          <a:p>
            <a:pPr lvl="1">
              <a:lnSpc>
                <a:spcPct val="110000"/>
              </a:lnSpc>
            </a:pPr>
            <a:r>
              <a:rPr lang="en-GB" altLang="en-US"/>
              <a:t>there is separation of ownership and control</a:t>
            </a:r>
          </a:p>
          <a:p>
            <a:pPr>
              <a:lnSpc>
                <a:spcPct val="110000"/>
              </a:lnSpc>
            </a:pPr>
            <a:r>
              <a:rPr lang="en-GB" altLang="en-US"/>
              <a:t>Managers may pursue different objectives</a:t>
            </a:r>
          </a:p>
          <a:p>
            <a:pPr lvl="1">
              <a:lnSpc>
                <a:spcPct val="110000"/>
              </a:lnSpc>
            </a:pPr>
            <a:r>
              <a:rPr lang="en-GB" altLang="en-US"/>
              <a:t>e.g. size, growth</a:t>
            </a:r>
          </a:p>
          <a:p>
            <a:pPr>
              <a:lnSpc>
                <a:spcPct val="110000"/>
              </a:lnSpc>
            </a:pPr>
            <a:r>
              <a:rPr lang="en-GB" altLang="en-US"/>
              <a:t>But firms not maximizing profits may be vulnerable to takeover</a:t>
            </a:r>
          </a:p>
          <a:p>
            <a:pPr lvl="1">
              <a:lnSpc>
                <a:spcPct val="110000"/>
              </a:lnSpc>
            </a:pPr>
            <a:r>
              <a:rPr lang="en-GB" altLang="en-US"/>
              <a:t>or managers may be given share options to influence their incentive to maximize profits</a:t>
            </a:r>
          </a:p>
        </p:txBody>
      </p:sp>
    </p:spTree>
    <p:extLst>
      <p:ext uri="{BB962C8B-B14F-4D97-AF65-F5344CB8AC3E}">
        <p14:creationId xmlns:p14="http://schemas.microsoft.com/office/powerpoint/2010/main" val="18054383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500" fill="hold"/>
                                        <p:tgtEl>
                                          <p:spTgt spid="61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4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additive="base">
                                        <p:cTn id="13" dur="500" fill="hold"/>
                                        <p:tgtEl>
                                          <p:spTgt spid="614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4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43">
                                            <p:txEl>
                                              <p:pRg st="2" end="2"/>
                                            </p:txEl>
                                          </p:spTgt>
                                        </p:tgtEl>
                                        <p:attrNameLst>
                                          <p:attrName>style.visibility</p:attrName>
                                        </p:attrNameLst>
                                      </p:cBhvr>
                                      <p:to>
                                        <p:strVal val="visible"/>
                                      </p:to>
                                    </p:set>
                                    <p:anim calcmode="lin" valueType="num">
                                      <p:cBhvr additive="base">
                                        <p:cTn id="19" dur="500" fill="hold"/>
                                        <p:tgtEl>
                                          <p:spTgt spid="614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4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43">
                                            <p:txEl>
                                              <p:pRg st="3" end="3"/>
                                            </p:txEl>
                                          </p:spTgt>
                                        </p:tgtEl>
                                        <p:attrNameLst>
                                          <p:attrName>style.visibility</p:attrName>
                                        </p:attrNameLst>
                                      </p:cBhvr>
                                      <p:to>
                                        <p:strVal val="visible"/>
                                      </p:to>
                                    </p:set>
                                    <p:anim calcmode="lin" valueType="num">
                                      <p:cBhvr additive="base">
                                        <p:cTn id="25" dur="500" fill="hold"/>
                                        <p:tgtEl>
                                          <p:spTgt spid="614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4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3" end="3"/>
                                            </p:txEl>
                                          </p:spTgt>
                                        </p:tgtEl>
                                        <p:attrNameLst>
                                          <p:attrName>ppt_c</p:attrName>
                                        </p:attrNameLst>
                                      </p:cBhvr>
                                      <p:to>
                                        <a:schemeClr val="folHlink"/>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43">
                                            <p:txEl>
                                              <p:pRg st="4" end="4"/>
                                            </p:txEl>
                                          </p:spTgt>
                                        </p:tgtEl>
                                        <p:attrNameLst>
                                          <p:attrName>style.visibility</p:attrName>
                                        </p:attrNameLst>
                                      </p:cBhvr>
                                      <p:to>
                                        <p:strVal val="visible"/>
                                      </p:to>
                                    </p:set>
                                    <p:anim calcmode="lin" valueType="num">
                                      <p:cBhvr additive="base">
                                        <p:cTn id="31" dur="500" fill="hold"/>
                                        <p:tgtEl>
                                          <p:spTgt spid="614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4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4" end="4"/>
                                            </p:txEl>
                                          </p:spTgt>
                                        </p:tgtEl>
                                        <p:attrNameLst>
                                          <p:attrName>ppt_c</p:attrName>
                                        </p:attrNameLst>
                                      </p:cBhvr>
                                      <p:to>
                                        <a:schemeClr val="folHlink"/>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443">
                                            <p:txEl>
                                              <p:pRg st="5" end="5"/>
                                            </p:txEl>
                                          </p:spTgt>
                                        </p:tgtEl>
                                        <p:attrNameLst>
                                          <p:attrName>style.visibility</p:attrName>
                                        </p:attrNameLst>
                                      </p:cBhvr>
                                      <p:to>
                                        <p:strVal val="visible"/>
                                      </p:to>
                                    </p:set>
                                    <p:anim calcmode="lin" valueType="num">
                                      <p:cBhvr additive="base">
                                        <p:cTn id="37" dur="500" fill="hold"/>
                                        <p:tgtEl>
                                          <p:spTgt spid="6144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4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443">
                                            <p:txEl>
                                              <p:pRg st="5" end="5"/>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Verdana" panose="020B0604030504040204" pitchFamily="34" charset="0"/>
                <a:cs typeface="Verdana" panose="020B0604030504040204" pitchFamily="34" charset="0"/>
              </a:rPr>
              <a:t>Output elasticity of input</a:t>
            </a:r>
          </a:p>
        </p:txBody>
      </p:sp>
      <p:sp>
        <p:nvSpPr>
          <p:cNvPr id="3" name="Content Placeholder 2"/>
          <p:cNvSpPr>
            <a:spLocks noGrp="1"/>
          </p:cNvSpPr>
          <p:nvPr>
            <p:ph idx="1"/>
          </p:nvPr>
        </p:nvSpPr>
        <p:spPr/>
        <p:txBody>
          <a:bodyPr>
            <a:normAutofit/>
          </a:bodyPr>
          <a:lstStyle/>
          <a:p>
            <a:r>
              <a:rPr lang="en-US" sz="2400" dirty="0">
                <a:latin typeface="Verdana" panose="020B0604030504040204" pitchFamily="34" charset="0"/>
                <a:ea typeface="Verdana" panose="020B0604030504040204" pitchFamily="34" charset="0"/>
                <a:cs typeface="Verdana" panose="020B0604030504040204" pitchFamily="34" charset="0"/>
              </a:rPr>
              <a:t>Output elasticity of input L is given by the expression</a:t>
            </a:r>
          </a:p>
          <a:p>
            <a:r>
              <a:rPr lang="en-US" sz="2400" dirty="0">
                <a:latin typeface="Verdana" panose="020B0604030504040204" pitchFamily="34" charset="0"/>
                <a:ea typeface="Verdana" panose="020B0604030504040204" pitchFamily="34" charset="0"/>
                <a:cs typeface="Verdana" panose="020B0604030504040204" pitchFamily="34" charset="0"/>
              </a:rPr>
              <a:t>e = d*(log Q)/d(log L) = (L/Q)(</a:t>
            </a:r>
            <a:r>
              <a:rPr lang="en-US" sz="2400" dirty="0" err="1">
                <a:latin typeface="Verdana" panose="020B0604030504040204" pitchFamily="34" charset="0"/>
                <a:ea typeface="Verdana" panose="020B0604030504040204" pitchFamily="34" charset="0"/>
                <a:cs typeface="Verdana" panose="020B0604030504040204" pitchFamily="34" charset="0"/>
              </a:rPr>
              <a:t>dQ</a:t>
            </a:r>
            <a:r>
              <a:rPr lang="en-US" sz="2400" dirty="0">
                <a:latin typeface="Verdana" panose="020B0604030504040204" pitchFamily="34" charset="0"/>
                <a:ea typeface="Verdana" panose="020B0604030504040204" pitchFamily="34" charset="0"/>
                <a:cs typeface="Verdana" panose="020B0604030504040204" pitchFamily="34" charset="0"/>
              </a:rPr>
              <a:t>/dL) = MP/AP 		(4)</a:t>
            </a:r>
          </a:p>
          <a:p>
            <a:r>
              <a:rPr lang="en-US" sz="2400" dirty="0">
                <a:latin typeface="Verdana" panose="020B0604030504040204" pitchFamily="34" charset="0"/>
                <a:ea typeface="Verdana" panose="020B0604030504040204" pitchFamily="34" charset="0"/>
                <a:cs typeface="Verdana" panose="020B0604030504040204" pitchFamily="34" charset="0"/>
              </a:rPr>
              <a:t>Output elasticity is the ratio of marginal and average product.</a:t>
            </a:r>
          </a:p>
          <a:p>
            <a:r>
              <a:rPr lang="en-US" sz="2400" dirty="0">
                <a:latin typeface="Verdana" panose="020B0604030504040204" pitchFamily="34" charset="0"/>
                <a:ea typeface="Verdana" panose="020B0604030504040204" pitchFamily="34" charset="0"/>
                <a:cs typeface="Verdana" panose="020B0604030504040204" pitchFamily="34" charset="0"/>
              </a:rPr>
              <a:t>It is &lt; 1 when MP is less than AP</a:t>
            </a:r>
          </a:p>
          <a:p>
            <a:r>
              <a:rPr lang="en-US" sz="2400" dirty="0">
                <a:latin typeface="Verdana" panose="020B0604030504040204" pitchFamily="34" charset="0"/>
                <a:ea typeface="Verdana" panose="020B0604030504040204" pitchFamily="34" charset="0"/>
                <a:cs typeface="Verdana" panose="020B0604030504040204" pitchFamily="34" charset="0"/>
              </a:rPr>
              <a:t>It is &gt;1 </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when MP is greater than AP</a:t>
            </a:r>
          </a:p>
          <a:p>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It is 1 when they are equal.</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9447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with Two Variable inputs</a:t>
            </a:r>
          </a:p>
        </p:txBody>
      </p:sp>
      <p:sp>
        <p:nvSpPr>
          <p:cNvPr id="3" name="Content Placeholder 2"/>
          <p:cNvSpPr>
            <a:spLocks noGrp="1"/>
          </p:cNvSpPr>
          <p:nvPr>
            <p:ph idx="1"/>
          </p:nvPr>
        </p:nvSpPr>
        <p:spPr/>
        <p:txBody>
          <a:bodyPr>
            <a:normAutofit fontScale="92500"/>
          </a:bodyPr>
          <a:lstStyle/>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Consider the following production technology that uses two variable inputs K and L</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An isoquant describes all the possible combinations of K and L that yield output Q</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There are many isoquants that can be generated as Q changes.</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Isoquants are the counterpart of indifference curves</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An important concept is the rate of technical substitution RTS.</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RTS is the amount by which the quantity of one input can be when one extra unit of another input is used when output is constant. </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RTS =  -(</a:t>
            </a:r>
            <a:r>
              <a:rPr lang="en-US" sz="2400" dirty="0" err="1">
                <a:latin typeface="Verdana" panose="020B0604030504040204" pitchFamily="34" charset="0"/>
                <a:ea typeface="Verdana" panose="020B0604030504040204" pitchFamily="34" charset="0"/>
                <a:cs typeface="Verdana" panose="020B0604030504040204" pitchFamily="34" charset="0"/>
              </a:rPr>
              <a:t>dK</a:t>
            </a:r>
            <a:r>
              <a:rPr lang="en-US" sz="2400" dirty="0">
                <a:latin typeface="Verdana" panose="020B0604030504040204" pitchFamily="34" charset="0"/>
                <a:ea typeface="Verdana" panose="020B0604030504040204" pitchFamily="34" charset="0"/>
                <a:cs typeface="Verdana" panose="020B0604030504040204" pitchFamily="34" charset="0"/>
              </a:rPr>
              <a:t>/</a:t>
            </a:r>
            <a:r>
              <a:rPr lang="en-US" sz="2400" dirty="0" err="1">
                <a:latin typeface="Verdana" panose="020B0604030504040204" pitchFamily="34" charset="0"/>
                <a:ea typeface="Verdana" panose="020B0604030504040204" pitchFamily="34" charset="0"/>
                <a:cs typeface="Verdana" panose="020B0604030504040204" pitchFamily="34" charset="0"/>
              </a:rPr>
              <a:t>dL</a:t>
            </a:r>
            <a:r>
              <a:rPr lang="en-US" sz="2400" dirty="0">
                <a:latin typeface="Verdana" panose="020B0604030504040204" pitchFamily="34" charset="0"/>
                <a:ea typeface="Verdana" panose="020B0604030504040204" pitchFamily="34" charset="0"/>
                <a:cs typeface="Verdana" panose="020B0604030504040204" pitchFamily="34" charset="0"/>
              </a:rPr>
              <a:t>) - It is the slope of the isoquant </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Take the total differential of the production function and set to 0.</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 RTS = (</a:t>
            </a:r>
            <a:r>
              <a:rPr lang="en-US" sz="2400" dirty="0" err="1">
                <a:latin typeface="Verdana" panose="020B0604030504040204" pitchFamily="34" charset="0"/>
                <a:ea typeface="Verdana" panose="020B0604030504040204" pitchFamily="34" charset="0"/>
                <a:cs typeface="Verdana" panose="020B0604030504040204" pitchFamily="34" charset="0"/>
              </a:rPr>
              <a:t>f</a:t>
            </a:r>
            <a:r>
              <a:rPr lang="en-US" sz="1300" dirty="0" err="1">
                <a:latin typeface="Verdana" panose="020B0604030504040204" pitchFamily="34" charset="0"/>
                <a:ea typeface="Verdana" panose="020B0604030504040204" pitchFamily="34" charset="0"/>
                <a:cs typeface="Verdana" panose="020B0604030504040204" pitchFamily="34" charset="0"/>
              </a:rPr>
              <a:t>K</a:t>
            </a:r>
            <a:r>
              <a:rPr lang="en-US" sz="2400" dirty="0">
                <a:latin typeface="Verdana" panose="020B0604030504040204" pitchFamily="34" charset="0"/>
                <a:ea typeface="Verdana" panose="020B0604030504040204" pitchFamily="34" charset="0"/>
                <a:cs typeface="Verdana" panose="020B0604030504040204" pitchFamily="34" charset="0"/>
              </a:rPr>
              <a:t>/</a:t>
            </a:r>
            <a:r>
              <a:rPr lang="en-US" sz="2400" dirty="0" err="1">
                <a:latin typeface="Verdana" panose="020B0604030504040204" pitchFamily="34" charset="0"/>
                <a:ea typeface="Verdana" panose="020B0604030504040204" pitchFamily="34" charset="0"/>
                <a:cs typeface="Verdana" panose="020B0604030504040204" pitchFamily="34" charset="0"/>
              </a:rPr>
              <a:t>f</a:t>
            </a:r>
            <a:r>
              <a:rPr lang="en-US" sz="1300" dirty="0" err="1">
                <a:latin typeface="Verdana" panose="020B0604030504040204" pitchFamily="34" charset="0"/>
                <a:ea typeface="Verdana" panose="020B0604030504040204" pitchFamily="34" charset="0"/>
                <a:cs typeface="Verdana" panose="020B0604030504040204" pitchFamily="34" charset="0"/>
              </a:rPr>
              <a:t>L</a:t>
            </a:r>
            <a:r>
              <a:rPr lang="en-US" sz="2400" dirty="0">
                <a:latin typeface="Verdana" panose="020B0604030504040204" pitchFamily="34" charset="0"/>
                <a:ea typeface="Verdana" panose="020B0604030504040204" pitchFamily="34" charset="0"/>
                <a:cs typeface="Verdana" panose="020B0604030504040204" pitchFamily="34" charset="0"/>
              </a:rPr>
              <a:t>) ratio of the marginal products of the two inputs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0475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42900" lvl="0" indent="-342900">
              <a:lnSpc>
                <a:spcPct val="100000"/>
              </a:lnSpc>
              <a:spcBef>
                <a:spcPct val="20000"/>
              </a:spcBef>
            </a:pPr>
            <a:r>
              <a:rPr lang="en-US" sz="3600" dirty="0">
                <a:solidFill>
                  <a:prstClr val="black"/>
                </a:solidFill>
                <a:latin typeface="Verdana" pitchFamily="34" charset="0"/>
                <a:ea typeface="Verdana" pitchFamily="34" charset="0"/>
                <a:cs typeface="Verdana" pitchFamily="34" charset="0"/>
              </a:rPr>
              <a:t>Typology of production functions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pPr marL="457200" lvl="0" indent="-457200">
                  <a:lnSpc>
                    <a:spcPct val="100000"/>
                  </a:lnSpc>
                  <a:spcBef>
                    <a:spcPct val="20000"/>
                  </a:spcBef>
                  <a:buFont typeface="+mj-lt"/>
                  <a:buAutoNum type="arabicPeriod"/>
                </a:pPr>
                <a:r>
                  <a:rPr lang="en-US" sz="2400" dirty="0">
                    <a:solidFill>
                      <a:prstClr val="black"/>
                    </a:solidFill>
                    <a:latin typeface="Verdana" pitchFamily="34" charset="0"/>
                    <a:ea typeface="Verdana" pitchFamily="34" charset="0"/>
                    <a:cs typeface="Verdana" pitchFamily="34" charset="0"/>
                  </a:rPr>
                  <a:t>Linear – Q= a +bx</a:t>
                </a:r>
                <a:r>
                  <a:rPr lang="en-US" sz="1200" dirty="0">
                    <a:solidFill>
                      <a:prstClr val="black"/>
                    </a:solidFill>
                    <a:latin typeface="Verdana" pitchFamily="34" charset="0"/>
                    <a:ea typeface="Verdana" pitchFamily="34" charset="0"/>
                    <a:cs typeface="Verdana" pitchFamily="34" charset="0"/>
                  </a:rPr>
                  <a:t>1</a:t>
                </a:r>
                <a:r>
                  <a:rPr lang="en-US" sz="2400" dirty="0">
                    <a:solidFill>
                      <a:prstClr val="black"/>
                    </a:solidFill>
                    <a:latin typeface="Verdana" pitchFamily="34" charset="0"/>
                    <a:ea typeface="Verdana" pitchFamily="34" charset="0"/>
                    <a:cs typeface="Verdana" pitchFamily="34" charset="0"/>
                  </a:rPr>
                  <a:t> +cx</a:t>
                </a:r>
                <a:r>
                  <a:rPr lang="en-US" sz="1200" dirty="0">
                    <a:solidFill>
                      <a:prstClr val="black"/>
                    </a:solidFill>
                    <a:latin typeface="Verdana" pitchFamily="34" charset="0"/>
                    <a:ea typeface="Verdana" pitchFamily="34" charset="0"/>
                    <a:cs typeface="Verdana" pitchFamily="34" charset="0"/>
                  </a:rPr>
                  <a:t>2</a:t>
                </a:r>
              </a:p>
              <a:p>
                <a:pPr marL="457200" lvl="0" indent="-457200">
                  <a:lnSpc>
                    <a:spcPct val="100000"/>
                  </a:lnSpc>
                  <a:spcBef>
                    <a:spcPct val="20000"/>
                  </a:spcBef>
                  <a:buFont typeface="+mj-lt"/>
                  <a:buAutoNum type="arabicPeriod"/>
                </a:pPr>
                <a:r>
                  <a:rPr lang="en-US" sz="2400" dirty="0">
                    <a:solidFill>
                      <a:prstClr val="black"/>
                    </a:solidFill>
                    <a:latin typeface="Verdana" pitchFamily="34" charset="0"/>
                    <a:ea typeface="Verdana" pitchFamily="34" charset="0"/>
                    <a:cs typeface="Verdana" pitchFamily="34" charset="0"/>
                  </a:rPr>
                  <a:t>Cobb-Douglas Production function Q= </a:t>
                </a:r>
                <a:r>
                  <a:rPr lang="en-US" sz="2400" dirty="0">
                    <a:solidFill>
                      <a:prstClr val="black"/>
                    </a:solidFill>
                    <a:latin typeface="Times New Roman" panose="02020603050405020304" pitchFamily="18" charset="0"/>
                    <a:ea typeface="Calibri" panose="020F0502020204030204" pitchFamily="34" charset="0"/>
                  </a:rPr>
                  <a:t>X</a:t>
                </a:r>
                <a:r>
                  <a:rPr lang="en-US" sz="2400" baseline="30000" dirty="0">
                    <a:solidFill>
                      <a:prstClr val="black"/>
                    </a:solidFill>
                    <a:latin typeface="Times New Roman" panose="02020603050405020304" pitchFamily="18" charset="0"/>
                    <a:ea typeface="Calibri" panose="020F0502020204030204" pitchFamily="34" charset="0"/>
                  </a:rPr>
                  <a:t>a</a:t>
                </a:r>
                <a:r>
                  <a:rPr lang="en-US" sz="2400" baseline="-25000" dirty="0">
                    <a:solidFill>
                      <a:prstClr val="black"/>
                    </a:solidFill>
                    <a:latin typeface="Times New Roman" panose="02020603050405020304" pitchFamily="18" charset="0"/>
                    <a:ea typeface="Calibri" panose="020F0502020204030204" pitchFamily="34" charset="0"/>
                  </a:rPr>
                  <a:t>1</a:t>
                </a:r>
                <a:r>
                  <a:rPr lang="en-US" sz="2400" dirty="0">
                    <a:solidFill>
                      <a:prstClr val="black"/>
                    </a:solidFill>
                    <a:latin typeface="Times New Roman" panose="02020603050405020304" pitchFamily="18" charset="0"/>
                    <a:ea typeface="Calibri" panose="020F0502020204030204" pitchFamily="34" charset="0"/>
                  </a:rPr>
                  <a:t>X</a:t>
                </a:r>
                <a:r>
                  <a:rPr lang="en-US" sz="2400" baseline="30000" dirty="0">
                    <a:solidFill>
                      <a:prstClr val="black"/>
                    </a:solidFill>
                    <a:latin typeface="Times New Roman" panose="02020603050405020304" pitchFamily="18" charset="0"/>
                    <a:ea typeface="Calibri" panose="020F0502020204030204" pitchFamily="34" charset="0"/>
                  </a:rPr>
                  <a:t>b</a:t>
                </a:r>
                <a:r>
                  <a:rPr lang="en-US" sz="2400" baseline="-25000" dirty="0">
                    <a:solidFill>
                      <a:prstClr val="black"/>
                    </a:solidFill>
                    <a:latin typeface="Times New Roman" panose="02020603050405020304" pitchFamily="18" charset="0"/>
                    <a:ea typeface="Calibri" panose="020F0502020204030204" pitchFamily="34" charset="0"/>
                  </a:rPr>
                  <a:t>2</a:t>
                </a:r>
                <a:endParaRPr lang="en-US" sz="1200" dirty="0">
                  <a:solidFill>
                    <a:prstClr val="black"/>
                  </a:solidFill>
                  <a:latin typeface="Verdana" pitchFamily="34" charset="0"/>
                  <a:ea typeface="Verdana" pitchFamily="34" charset="0"/>
                  <a:cs typeface="Verdana" pitchFamily="34" charset="0"/>
                </a:endParaRPr>
              </a:p>
              <a:p>
                <a:pPr marL="114300" lvl="0" indent="-457200">
                  <a:lnSpc>
                    <a:spcPct val="107000"/>
                  </a:lnSpc>
                  <a:spcBef>
                    <a:spcPts val="0"/>
                  </a:spcBef>
                  <a:spcAft>
                    <a:spcPts val="800"/>
                  </a:spcAft>
                  <a:buFont typeface="+mj-lt"/>
                  <a:buAutoNum type="arabicPeriod"/>
                </a:pPr>
                <a:r>
                  <a:rPr lang="en-US" sz="2400" dirty="0">
                    <a:solidFill>
                      <a:prstClr val="black"/>
                    </a:solidFill>
                    <a:latin typeface="Verdana" pitchFamily="34" charset="0"/>
                    <a:ea typeface="Verdana" pitchFamily="34" charset="0"/>
                    <a:cs typeface="Verdana" pitchFamily="34" charset="0"/>
                  </a:rPr>
                  <a:t>Constant Elasticity of Substitution (CES) Production function </a:t>
                </a:r>
              </a:p>
              <a:p>
                <a:pPr marL="0" lvl="0" indent="0">
                  <a:lnSpc>
                    <a:spcPct val="107000"/>
                  </a:lnSpc>
                  <a:spcBef>
                    <a:spcPts val="0"/>
                  </a:spcBef>
                  <a:spcAft>
                    <a:spcPts val="800"/>
                  </a:spcAft>
                  <a:buNone/>
                </a:pPr>
                <a:r>
                  <a:rPr lang="en-US" sz="2400" dirty="0">
                    <a:solidFill>
                      <a:srgbClr val="000000"/>
                    </a:solidFill>
                    <a:latin typeface="Verdana" panose="020B0604030504040204" pitchFamily="34" charset="0"/>
                    <a:ea typeface="Verdana" panose="020B0604030504040204" pitchFamily="34" charset="0"/>
                    <a:cs typeface="Verdana" panose="020B0604030504040204" pitchFamily="34" charset="0"/>
                  </a:rPr>
                  <a:t>	Q = A(</a:t>
                </a:r>
                <a:r>
                  <a:rPr lang="en-US" sz="2400" dirty="0">
                    <a:solidFill>
                      <a:srgbClr val="000000"/>
                    </a:solidFill>
                    <a:latin typeface="Cambria Math" panose="02040503050406030204" pitchFamily="18" charset="0"/>
                    <a:ea typeface="Verdana" panose="020B0604030504040204" pitchFamily="34" charset="0"/>
                    <a:cs typeface="Verdana" panose="020B0604030504040204" pitchFamily="34" charset="0"/>
                  </a:rPr>
                  <a:t>δ</a:t>
                </a:r>
                <a:r>
                  <a:rPr lang="en-US" sz="1400" baseline="-25000" dirty="0">
                    <a:solidFill>
                      <a:srgbClr val="000000"/>
                    </a:solidFill>
                    <a:latin typeface="Verdana" panose="020B0604030504040204" pitchFamily="34" charset="0"/>
                    <a:ea typeface="Verdana" panose="020B0604030504040204" pitchFamily="34" charset="0"/>
                    <a:cs typeface="Verdana" panose="020B0604030504040204" pitchFamily="34" charset="0"/>
                  </a:rPr>
                  <a:t>1</a:t>
                </a:r>
                <a:r>
                  <a:rPr lang="en-US" sz="2400" dirty="0">
                    <a:solidFill>
                      <a:srgbClr val="000000"/>
                    </a:solidFill>
                    <a:latin typeface="Verdana" panose="020B0604030504040204" pitchFamily="34" charset="0"/>
                    <a:ea typeface="Verdana" panose="020B0604030504040204" pitchFamily="34" charset="0"/>
                    <a:cs typeface="Verdana" panose="020B0604030504040204" pitchFamily="34" charset="0"/>
                  </a:rPr>
                  <a:t>x</a:t>
                </a:r>
                <a:r>
                  <a:rPr lang="en-US" sz="1200" baseline="-25000" dirty="0">
                    <a:solidFill>
                      <a:srgbClr val="000000"/>
                    </a:solidFill>
                    <a:latin typeface="Verdana" panose="020B0604030504040204" pitchFamily="34" charset="0"/>
                    <a:ea typeface="Verdana" panose="020B0604030504040204" pitchFamily="34" charset="0"/>
                    <a:cs typeface="Verdana" panose="020B0604030504040204" pitchFamily="34" charset="0"/>
                  </a:rPr>
                  <a:t>1</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α-1</a:t>
                </a:r>
                <a:r>
                  <a:rPr lang="en-US" sz="2400" baseline="30000" dirty="0">
                    <a:solidFill>
                      <a:srgbClr val="000000"/>
                    </a:solidFill>
                    <a:latin typeface="Verdana" panose="020B0604030504040204" pitchFamily="34" charset="0"/>
                    <a:ea typeface="Verdana" panose="020B0604030504040204" pitchFamily="34" charset="0"/>
                    <a:cs typeface="Verdana" panose="020B0604030504040204" pitchFamily="34" charset="0"/>
                  </a:rPr>
                  <a:t>/</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α</a:t>
                </a:r>
                <a:r>
                  <a:rPr lang="en-US" sz="2400" dirty="0">
                    <a:solidFill>
                      <a:srgbClr val="000000"/>
                    </a:solidFill>
                    <a:latin typeface="Verdana" panose="020B0604030504040204" pitchFamily="34" charset="0"/>
                    <a:ea typeface="Verdana" panose="020B0604030504040204" pitchFamily="34" charset="0"/>
                    <a:cs typeface="Verdana" panose="020B0604030504040204" pitchFamily="34" charset="0"/>
                  </a:rPr>
                  <a:t>+</a:t>
                </a:r>
                <a:r>
                  <a:rPr lang="en-US" sz="2400" dirty="0">
                    <a:solidFill>
                      <a:srgbClr val="000000"/>
                    </a:solidFill>
                    <a:latin typeface="Cambria Math" panose="02040503050406030204" pitchFamily="18" charset="0"/>
                    <a:ea typeface="Verdana" panose="020B0604030504040204" pitchFamily="34" charset="0"/>
                    <a:cs typeface="Verdana" panose="020B0604030504040204" pitchFamily="34" charset="0"/>
                  </a:rPr>
                  <a:t> δ</a:t>
                </a:r>
                <a:r>
                  <a:rPr lang="en-US" sz="1400" baseline="-25000" dirty="0">
                    <a:solidFill>
                      <a:srgbClr val="000000"/>
                    </a:solidFill>
                    <a:latin typeface="Verdana" panose="020B0604030504040204" pitchFamily="34" charset="0"/>
                    <a:ea typeface="Verdana" panose="020B0604030504040204" pitchFamily="34" charset="0"/>
                    <a:cs typeface="Verdana" panose="020B0604030504040204" pitchFamily="34" charset="0"/>
                  </a:rPr>
                  <a:t>2</a:t>
                </a:r>
                <a:r>
                  <a:rPr lang="en-US" sz="2400" dirty="0">
                    <a:solidFill>
                      <a:srgbClr val="000000"/>
                    </a:solidFill>
                    <a:latin typeface="Verdana" panose="020B0604030504040204" pitchFamily="34" charset="0"/>
                    <a:ea typeface="Verdana" panose="020B0604030504040204" pitchFamily="34" charset="0"/>
                    <a:cs typeface="Verdana" panose="020B0604030504040204" pitchFamily="34" charset="0"/>
                  </a:rPr>
                  <a:t>x</a:t>
                </a:r>
                <a:r>
                  <a:rPr lang="en-US" sz="1200" baseline="-25000" dirty="0">
                    <a:solidFill>
                      <a:srgbClr val="000000"/>
                    </a:solidFill>
                    <a:latin typeface="Verdana" panose="020B0604030504040204" pitchFamily="34" charset="0"/>
                    <a:ea typeface="Verdana" panose="020B0604030504040204" pitchFamily="34" charset="0"/>
                    <a:cs typeface="Verdana" panose="020B0604030504040204" pitchFamily="34" charset="0"/>
                  </a:rPr>
                  <a:t>2</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α-1</a:t>
                </a:r>
                <a:r>
                  <a:rPr lang="en-US" sz="2400" baseline="30000" dirty="0">
                    <a:solidFill>
                      <a:srgbClr val="000000"/>
                    </a:solidFill>
                    <a:latin typeface="Verdana" panose="020B0604030504040204" pitchFamily="34" charset="0"/>
                    <a:ea typeface="Verdana" panose="020B0604030504040204" pitchFamily="34" charset="0"/>
                    <a:cs typeface="Verdana" panose="020B0604030504040204" pitchFamily="34" charset="0"/>
                  </a:rPr>
                  <a:t>/</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α</a:t>
                </a:r>
                <a:r>
                  <a:rPr lang="en-US" sz="2400" dirty="0">
                    <a:solidFill>
                      <a:srgbClr val="000000"/>
                    </a:solidFill>
                    <a:latin typeface="Verdana" panose="020B0604030504040204" pitchFamily="34" charset="0"/>
                    <a:ea typeface="Verdana" panose="020B0604030504040204" pitchFamily="34" charset="0"/>
                    <a:cs typeface="Verdana" panose="020B0604030504040204" pitchFamily="34" charset="0"/>
                  </a:rPr>
                  <a:t>)</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 α</a:t>
                </a:r>
                <a:r>
                  <a:rPr lang="en-US" sz="2400" baseline="30000" dirty="0">
                    <a:solidFill>
                      <a:srgbClr val="000000"/>
                    </a:solidFill>
                    <a:latin typeface="Verdana" panose="020B0604030504040204" pitchFamily="34" charset="0"/>
                    <a:ea typeface="Verdana" panose="020B0604030504040204" pitchFamily="34" charset="0"/>
                    <a:cs typeface="Verdana" panose="020B0604030504040204" pitchFamily="34" charset="0"/>
                  </a:rPr>
                  <a:t>/</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α-1</a:t>
                </a:r>
                <a:endParaRPr lang="en-US" sz="1100" dirty="0">
                  <a:solidFill>
                    <a:prstClr val="black"/>
                  </a:solidFill>
                  <a:latin typeface="Calibri" panose="020F0502020204030204" pitchFamily="34" charset="0"/>
                  <a:ea typeface="Verdana" panose="020B0604030504040204" pitchFamily="34" charset="0"/>
                  <a:cs typeface="Times New Roman" panose="02020603050405020304" pitchFamily="18" charset="0"/>
                </a:endParaRPr>
              </a:p>
              <a:p>
                <a:pPr marL="0" lvl="0" indent="0">
                  <a:lnSpc>
                    <a:spcPct val="107000"/>
                  </a:lnSpc>
                  <a:spcBef>
                    <a:spcPts val="0"/>
                  </a:spcBef>
                  <a:spcAft>
                    <a:spcPts val="800"/>
                  </a:spcAft>
                  <a:buNone/>
                </a:pPr>
                <a:r>
                  <a:rPr lang="en-US" sz="1100" dirty="0">
                    <a:solidFill>
                      <a:prstClr val="black"/>
                    </a:solidFill>
                    <a:latin typeface="Calibri" panose="020F0502020204030204" pitchFamily="34" charset="0"/>
                    <a:ea typeface="Verdana" panose="020B0604030504040204" pitchFamily="34" charset="0"/>
                    <a:cs typeface="Times New Roman" panose="02020603050405020304" pitchFamily="18" charset="0"/>
                  </a:rPr>
                  <a:t>	</a:t>
                </a:r>
                <a:r>
                  <a:rPr lang="en-US" sz="2000" dirty="0">
                    <a:solidFill>
                      <a:prstClr val="black"/>
                    </a:solidFill>
                    <a:latin typeface="Verdana" pitchFamily="34" charset="0"/>
                    <a:ea typeface="Verdana" pitchFamily="34" charset="0"/>
                    <a:cs typeface="Verdana" pitchFamily="34" charset="0"/>
                  </a:rPr>
                  <a:t>where </a:t>
                </a:r>
                <a:r>
                  <a:rPr lang="en-US" sz="2000" dirty="0">
                    <a:solidFill>
                      <a:srgbClr val="000000"/>
                    </a:solidFill>
                    <a:latin typeface="Cambria Math" panose="02040503050406030204" pitchFamily="18" charset="0"/>
                    <a:ea typeface="Verdana" panose="020B0604030504040204" pitchFamily="34" charset="0"/>
                    <a:cs typeface="Verdana" panose="020B0604030504040204" pitchFamily="34" charset="0"/>
                  </a:rPr>
                  <a:t>δ</a:t>
                </a:r>
                <a:r>
                  <a:rPr lang="en-US" sz="2000" baseline="-25000" dirty="0">
                    <a:solidFill>
                      <a:srgbClr val="000000"/>
                    </a:solidFill>
                    <a:latin typeface="Verdana" panose="020B0604030504040204" pitchFamily="34" charset="0"/>
                    <a:ea typeface="Verdana" panose="020B0604030504040204" pitchFamily="34" charset="0"/>
                    <a:cs typeface="Verdana" panose="020B0604030504040204" pitchFamily="34" charset="0"/>
                  </a:rPr>
                  <a:t>1 </a:t>
                </a:r>
                <a:r>
                  <a:rPr lang="en-US" sz="2000" dirty="0">
                    <a:solidFill>
                      <a:prstClr val="black"/>
                    </a:solidFill>
                    <a:latin typeface="Verdana" pitchFamily="34" charset="0"/>
                    <a:ea typeface="Verdana" pitchFamily="34" charset="0"/>
                    <a:cs typeface="Verdana" pitchFamily="34" charset="0"/>
                  </a:rPr>
                  <a:t>+</a:t>
                </a:r>
                <a:r>
                  <a:rPr lang="en-US" sz="2000" dirty="0">
                    <a:solidFill>
                      <a:srgbClr val="000000"/>
                    </a:solidFill>
                    <a:latin typeface="Cambria Math" panose="02040503050406030204" pitchFamily="18" charset="0"/>
                    <a:ea typeface="Verdana" panose="020B0604030504040204" pitchFamily="34" charset="0"/>
                    <a:cs typeface="Verdana" panose="020B0604030504040204" pitchFamily="34" charset="0"/>
                  </a:rPr>
                  <a:t>δ</a:t>
                </a:r>
                <a:r>
                  <a:rPr lang="en-US" sz="2000" baseline="-25000" dirty="0">
                    <a:solidFill>
                      <a:srgbClr val="000000"/>
                    </a:solidFill>
                    <a:latin typeface="Verdana" panose="020B0604030504040204" pitchFamily="34" charset="0"/>
                    <a:ea typeface="Verdana" panose="020B0604030504040204" pitchFamily="34" charset="0"/>
                    <a:cs typeface="Verdana" panose="020B0604030504040204" pitchFamily="34" charset="0"/>
                  </a:rPr>
                  <a:t>2 </a:t>
                </a:r>
                <a:r>
                  <a:rPr lang="en-US" sz="2000" dirty="0">
                    <a:solidFill>
                      <a:prstClr val="black"/>
                    </a:solidFill>
                    <a:latin typeface="Verdana" pitchFamily="34" charset="0"/>
                    <a:ea typeface="Verdana" pitchFamily="34" charset="0"/>
                    <a:cs typeface="Verdana" pitchFamily="34" charset="0"/>
                  </a:rPr>
                  <a:t>= 1 and A&gt;0 and </a:t>
                </a:r>
                <a:r>
                  <a:rPr lang="en-US" sz="2400" baseline="30000" dirty="0">
                    <a:solidFill>
                      <a:srgbClr val="000000"/>
                    </a:solidFill>
                    <a:latin typeface="Cambria Math" panose="02040503050406030204" pitchFamily="18" charset="0"/>
                    <a:ea typeface="Verdana" panose="020B0604030504040204" pitchFamily="34" charset="0"/>
                    <a:cs typeface="Verdana" panose="020B0604030504040204" pitchFamily="34" charset="0"/>
                  </a:rPr>
                  <a:t>α</a:t>
                </a:r>
                <a:r>
                  <a:rPr lang="en-US" sz="2400" baseline="30000" dirty="0">
                    <a:solidFill>
                      <a:srgbClr val="000000"/>
                    </a:solidFill>
                    <a:latin typeface="Verdana" panose="020B0604030504040204" pitchFamily="34" charset="0"/>
                    <a:ea typeface="Verdana" panose="020B0604030504040204" pitchFamily="34" charset="0"/>
                    <a:cs typeface="Verdana" panose="020B0604030504040204" pitchFamily="34" charset="0"/>
                  </a:rPr>
                  <a:t>&gt;0</a:t>
                </a:r>
                <a:endParaRPr lang="en-US" sz="2000" dirty="0">
                  <a:solidFill>
                    <a:prstClr val="black"/>
                  </a:solidFill>
                  <a:latin typeface="Verdana" pitchFamily="34" charset="0"/>
                  <a:ea typeface="Verdana" pitchFamily="34" charset="0"/>
                  <a:cs typeface="Verdana" pitchFamily="34" charset="0"/>
                </a:endParaRPr>
              </a:p>
              <a:p>
                <a:pPr marL="0" lvl="0" indent="0">
                  <a:lnSpc>
                    <a:spcPct val="107000"/>
                  </a:lnSpc>
                  <a:spcBef>
                    <a:spcPts val="0"/>
                  </a:spcBef>
                  <a:spcAft>
                    <a:spcPts val="800"/>
                  </a:spcAft>
                  <a:buNone/>
                </a:pPr>
                <a:r>
                  <a:rPr lang="en-US" sz="2400" dirty="0">
                    <a:solidFill>
                      <a:prstClr val="black"/>
                    </a:solidFill>
                    <a:latin typeface="Verdana" pitchFamily="34" charset="0"/>
                    <a:ea typeface="Verdana" pitchFamily="34" charset="0"/>
                    <a:cs typeface="Verdana" pitchFamily="34" charset="0"/>
                  </a:rPr>
                  <a:t>4.	Fixed proportion (Leontief) production function </a:t>
                </a:r>
              </a:p>
              <a:p>
                <a:pPr marL="0" lvl="0" indent="0">
                  <a:lnSpc>
                    <a:spcPct val="107000"/>
                  </a:lnSpc>
                  <a:spcBef>
                    <a:spcPts val="0"/>
                  </a:spcBef>
                  <a:spcAft>
                    <a:spcPts val="800"/>
                  </a:spcAft>
                  <a:buNone/>
                </a:pPr>
                <a:r>
                  <a:rPr lang="en-US" sz="2400" dirty="0">
                    <a:solidFill>
                      <a:prstClr val="black"/>
                    </a:solidFill>
                    <a:latin typeface="Verdana" pitchFamily="34" charset="0"/>
                    <a:ea typeface="Verdana" pitchFamily="34" charset="0"/>
                    <a:cs typeface="Verdana" pitchFamily="34" charset="0"/>
                  </a:rPr>
                  <a:t>	Q =  min(2x</a:t>
                </a:r>
                <a:r>
                  <a:rPr lang="en-US" sz="1200" dirty="0">
                    <a:solidFill>
                      <a:prstClr val="black"/>
                    </a:solidFill>
                    <a:latin typeface="Verdana" pitchFamily="34" charset="0"/>
                    <a:ea typeface="Verdana" pitchFamily="34" charset="0"/>
                    <a:cs typeface="Verdana" pitchFamily="34" charset="0"/>
                  </a:rPr>
                  <a:t>1</a:t>
                </a:r>
                <a:r>
                  <a:rPr lang="en-US" sz="2400" dirty="0">
                    <a:solidFill>
                      <a:prstClr val="black"/>
                    </a:solidFill>
                    <a:latin typeface="Verdana" pitchFamily="34" charset="0"/>
                    <a:ea typeface="Verdana" pitchFamily="34" charset="0"/>
                    <a:cs typeface="Verdana" pitchFamily="34" charset="0"/>
                  </a:rPr>
                  <a:t>, x</a:t>
                </a:r>
                <a:r>
                  <a:rPr lang="en-US" sz="1200" dirty="0">
                    <a:solidFill>
                      <a:prstClr val="black"/>
                    </a:solidFill>
                    <a:latin typeface="Verdana" pitchFamily="34" charset="0"/>
                    <a:ea typeface="Verdana" pitchFamily="34" charset="0"/>
                    <a:cs typeface="Verdana" pitchFamily="34" charset="0"/>
                  </a:rPr>
                  <a:t>2</a:t>
                </a:r>
                <a:r>
                  <a:rPr lang="en-US" sz="2400" dirty="0">
                    <a:solidFill>
                      <a:prstClr val="black"/>
                    </a:solidFill>
                    <a:latin typeface="Verdana" pitchFamily="34" charset="0"/>
                    <a:ea typeface="Verdana" pitchFamily="34" charset="0"/>
                    <a:cs typeface="Verdana" pitchFamily="34" charset="0"/>
                  </a:rPr>
                  <a:t>)</a:t>
                </a:r>
              </a:p>
              <a:p>
                <a:pPr marL="457200" lvl="0" indent="-457200">
                  <a:lnSpc>
                    <a:spcPct val="107000"/>
                  </a:lnSpc>
                  <a:spcBef>
                    <a:spcPts val="0"/>
                  </a:spcBef>
                  <a:spcAft>
                    <a:spcPts val="800"/>
                  </a:spcAft>
                  <a:buAutoNum type="arabicPeriod" startAt="5"/>
                </a:pPr>
                <a:r>
                  <a:rPr lang="en-US" sz="2400" dirty="0" err="1">
                    <a:solidFill>
                      <a:prstClr val="black"/>
                    </a:solidFill>
                    <a:latin typeface="Verdana" pitchFamily="34" charset="0"/>
                    <a:ea typeface="Verdana" pitchFamily="34" charset="0"/>
                    <a:cs typeface="Verdana" pitchFamily="34" charset="0"/>
                  </a:rPr>
                  <a:t>Translog</a:t>
                </a:r>
                <a:r>
                  <a:rPr lang="en-US" sz="2400" dirty="0">
                    <a:solidFill>
                      <a:prstClr val="black"/>
                    </a:solidFill>
                    <a:latin typeface="Verdana" pitchFamily="34" charset="0"/>
                    <a:ea typeface="Verdana" pitchFamily="34" charset="0"/>
                    <a:cs typeface="Verdana" pitchFamily="34" charset="0"/>
                  </a:rPr>
                  <a:t> production function which belongs to the class of flexible functional forms</a:t>
                </a:r>
              </a:p>
              <a:p>
                <a:pPr marL="0" lvl="0" indent="0">
                  <a:lnSpc>
                    <a:spcPct val="107000"/>
                  </a:lnSpc>
                  <a:spcBef>
                    <a:spcPts val="0"/>
                  </a:spcBef>
                  <a:spcAft>
                    <a:spcPts val="800"/>
                  </a:spcAft>
                  <a:buNone/>
                </a:pPr>
                <a:r>
                  <a:rPr lang="en-US" sz="2000" dirty="0">
                    <a:solidFill>
                      <a:prstClr val="black"/>
                    </a:solidFill>
                    <a:latin typeface="Verdana" pitchFamily="34" charset="0"/>
                    <a:ea typeface="Verdana" pitchFamily="34" charset="0"/>
                    <a:cs typeface="Verdana" pitchFamily="34" charset="0"/>
                  </a:rPr>
                  <a:t>	Ln Q = ln A +</a:t>
                </a:r>
                <a:r>
                  <a:rPr lang="en-US" sz="2100" dirty="0">
                    <a:solidFill>
                      <a:prstClr val="black"/>
                    </a:solidFill>
                    <a:latin typeface="Verdana" pitchFamily="34" charset="0"/>
                    <a:ea typeface="Verdana" pitchFamily="34" charset="0"/>
                    <a:cs typeface="Verdana" pitchFamily="34" charset="0"/>
                  </a:rPr>
                  <a:t> ∑</a:t>
                </a:r>
                <a:r>
                  <a:rPr lang="en-US" sz="2000" dirty="0">
                    <a:solidFill>
                      <a:prstClr val="black"/>
                    </a:solidFill>
                    <a:latin typeface="Verdana" pitchFamily="34" charset="0"/>
                    <a:ea typeface="Verdana" pitchFamily="34" charset="0"/>
                    <a:cs typeface="Verdana" pitchFamily="34" charset="0"/>
                  </a:rPr>
                  <a:t> </a:t>
                </a:r>
                <a14:m>
                  <m:oMath xmlns:m="http://schemas.openxmlformats.org/officeDocument/2006/math">
                    <m:sSub>
                      <m:sSubPr>
                        <m:ctrlPr>
                          <a:rPr lang="pt-BR" sz="2100" i="1">
                            <a:solidFill>
                              <a:prstClr val="black"/>
                            </a:solidFill>
                            <a:latin typeface="Cambria Math" panose="02040503050406030204" pitchFamily="18" charset="0"/>
                            <a:ea typeface="Verdana" pitchFamily="34" charset="0"/>
                            <a:cs typeface="Verdana" pitchFamily="34" charset="0"/>
                          </a:rPr>
                        </m:ctrlPr>
                      </m:sSubPr>
                      <m:e>
                        <m:r>
                          <a:rPr lang="pt-BR" sz="2100" i="1">
                            <a:solidFill>
                              <a:prstClr val="black"/>
                            </a:solidFill>
                            <a:latin typeface="Cambria Math" panose="02040503050406030204" pitchFamily="18" charset="0"/>
                            <a:ea typeface="Verdana" pitchFamily="34" charset="0"/>
                            <a:cs typeface="Verdana" pitchFamily="34" charset="0"/>
                          </a:rPr>
                          <m:t>𝑎</m:t>
                        </m:r>
                      </m:e>
                      <m:sub>
                        <m:r>
                          <a:rPr lang="en-US" sz="2100" i="1">
                            <a:solidFill>
                              <a:prstClr val="black"/>
                            </a:solidFill>
                            <a:latin typeface="Cambria Math" panose="02040503050406030204" pitchFamily="18" charset="0"/>
                            <a:ea typeface="Verdana" pitchFamily="34" charset="0"/>
                            <a:cs typeface="Verdana" pitchFamily="34" charset="0"/>
                          </a:rPr>
                          <m:t>𝑖</m:t>
                        </m:r>
                      </m:sub>
                    </m:sSub>
                    <m:func>
                      <m:funcPr>
                        <m:ctrlPr>
                          <a:rPr lang="en-US" sz="2100" i="1">
                            <a:solidFill>
                              <a:prstClr val="black"/>
                            </a:solidFill>
                            <a:latin typeface="Cambria Math" panose="02040503050406030204" pitchFamily="18" charset="0"/>
                            <a:ea typeface="Verdana" pitchFamily="34" charset="0"/>
                            <a:cs typeface="Verdana" pitchFamily="34" charset="0"/>
                          </a:rPr>
                        </m:ctrlPr>
                      </m:funcPr>
                      <m:fName>
                        <m:r>
                          <m:rPr>
                            <m:sty m:val="p"/>
                          </m:rPr>
                          <a:rPr lang="en-US" sz="2100">
                            <a:solidFill>
                              <a:prstClr val="black"/>
                            </a:solidFill>
                            <a:latin typeface="Cambria Math" panose="02040503050406030204" pitchFamily="18" charset="0"/>
                            <a:ea typeface="Verdana" pitchFamily="34" charset="0"/>
                            <a:cs typeface="Verdana" pitchFamily="34" charset="0"/>
                          </a:rPr>
                          <m:t>ln</m:t>
                        </m:r>
                      </m:fName>
                      <m:e>
                        <m:r>
                          <m:rPr>
                            <m:nor/>
                          </m:rPr>
                          <a:rPr lang="en-US" sz="2400" dirty="0">
                            <a:solidFill>
                              <a:prstClr val="black"/>
                            </a:solidFill>
                            <a:latin typeface="Verdana" pitchFamily="34" charset="0"/>
                            <a:ea typeface="Verdana" pitchFamily="34" charset="0"/>
                            <a:cs typeface="Verdana" pitchFamily="34" charset="0"/>
                          </a:rPr>
                          <m:t>x</m:t>
                        </m:r>
                        <m:r>
                          <a:rPr lang="en-US" sz="1200" i="1" dirty="0">
                            <a:solidFill>
                              <a:prstClr val="black"/>
                            </a:solidFill>
                            <a:latin typeface="Cambria Math" panose="02040503050406030204" pitchFamily="18" charset="0"/>
                            <a:ea typeface="Verdana" pitchFamily="34" charset="0"/>
                            <a:cs typeface="Verdana" pitchFamily="34" charset="0"/>
                          </a:rPr>
                          <m:t>𝑖</m:t>
                        </m:r>
                      </m:e>
                    </m:func>
                    <m:r>
                      <a:rPr lang="en-US" sz="1200" i="1" dirty="0">
                        <a:solidFill>
                          <a:prstClr val="black"/>
                        </a:solidFill>
                        <a:latin typeface="Cambria Math" panose="02040503050406030204" pitchFamily="18" charset="0"/>
                        <a:ea typeface="Verdana" pitchFamily="34" charset="0"/>
                        <a:cs typeface="Verdana" pitchFamily="34" charset="0"/>
                      </a:rPr>
                      <m:t> </m:t>
                    </m:r>
                  </m:oMath>
                </a14:m>
                <a:r>
                  <a:rPr lang="en-US" sz="2000" dirty="0">
                    <a:solidFill>
                      <a:prstClr val="black"/>
                    </a:solidFill>
                    <a:latin typeface="Verdana" pitchFamily="34" charset="0"/>
                    <a:ea typeface="Verdana" pitchFamily="34" charset="0"/>
                    <a:cs typeface="Verdana" pitchFamily="34" charset="0"/>
                  </a:rPr>
                  <a:t> + </a:t>
                </a:r>
                <a:r>
                  <a:rPr lang="en-US" sz="2100" dirty="0">
                    <a:solidFill>
                      <a:prstClr val="black"/>
                    </a:solidFill>
                    <a:latin typeface="Verdana" pitchFamily="34" charset="0"/>
                    <a:ea typeface="Verdana" pitchFamily="34" charset="0"/>
                    <a:cs typeface="Verdana" pitchFamily="34" charset="0"/>
                  </a:rPr>
                  <a:t>∑ </a:t>
                </a:r>
                <a:r>
                  <a:rPr lang="en-US" sz="2000" dirty="0">
                    <a:solidFill>
                      <a:prstClr val="black"/>
                    </a:solidFill>
                    <a:latin typeface="Verdana" pitchFamily="34" charset="0"/>
                    <a:ea typeface="Verdana" pitchFamily="34" charset="0"/>
                    <a:cs typeface="Verdana" pitchFamily="34" charset="0"/>
                  </a:rPr>
                  <a:t>∑</a:t>
                </a:r>
                <a:r>
                  <a:rPr lang="pt-BR" sz="2100" dirty="0">
                    <a:solidFill>
                      <a:prstClr val="black"/>
                    </a:solidFill>
                    <a:ea typeface="Verdana" pitchFamily="34" charset="0"/>
                    <a:cs typeface="Verdana" pitchFamily="34" charset="0"/>
                  </a:rPr>
                  <a:t> </a:t>
                </a:r>
                <a14:m>
                  <m:oMath xmlns:m="http://schemas.openxmlformats.org/officeDocument/2006/math">
                    <m:sSub>
                      <m:sSubPr>
                        <m:ctrlPr>
                          <a:rPr lang="pt-BR" sz="2100" i="1">
                            <a:solidFill>
                              <a:prstClr val="black"/>
                            </a:solidFill>
                            <a:latin typeface="Cambria Math" panose="02040503050406030204" pitchFamily="18" charset="0"/>
                            <a:ea typeface="Verdana" pitchFamily="34" charset="0"/>
                            <a:cs typeface="Verdana" pitchFamily="34" charset="0"/>
                          </a:rPr>
                        </m:ctrlPr>
                      </m:sSubPr>
                      <m:e>
                        <m:f>
                          <m:fPr>
                            <m:ctrlPr>
                              <a:rPr lang="en-US" sz="2100" i="1">
                                <a:solidFill>
                                  <a:prstClr val="black"/>
                                </a:solidFill>
                                <a:latin typeface="Cambria Math" panose="02040503050406030204" pitchFamily="18" charset="0"/>
                                <a:ea typeface="Verdana" pitchFamily="34" charset="0"/>
                                <a:cs typeface="Verdana" pitchFamily="34" charset="0"/>
                              </a:rPr>
                            </m:ctrlPr>
                          </m:fPr>
                          <m:num>
                            <m:r>
                              <a:rPr lang="en-US" sz="2100" i="1">
                                <a:solidFill>
                                  <a:prstClr val="black"/>
                                </a:solidFill>
                                <a:latin typeface="Cambria Math" panose="02040503050406030204" pitchFamily="18" charset="0"/>
                                <a:ea typeface="Verdana" pitchFamily="34" charset="0"/>
                                <a:cs typeface="Verdana" pitchFamily="34" charset="0"/>
                              </a:rPr>
                              <m:t>1</m:t>
                            </m:r>
                          </m:num>
                          <m:den>
                            <m:r>
                              <a:rPr lang="en-US" sz="2100" i="1">
                                <a:solidFill>
                                  <a:prstClr val="black"/>
                                </a:solidFill>
                                <a:latin typeface="Cambria Math" panose="02040503050406030204" pitchFamily="18" charset="0"/>
                                <a:ea typeface="Verdana" pitchFamily="34" charset="0"/>
                                <a:cs typeface="Verdana" pitchFamily="34" charset="0"/>
                              </a:rPr>
                              <m:t>2</m:t>
                            </m:r>
                          </m:den>
                        </m:f>
                        <m:r>
                          <a:rPr lang="pt-BR" sz="2100" i="1">
                            <a:solidFill>
                              <a:prstClr val="black"/>
                            </a:solidFill>
                            <a:latin typeface="Cambria Math" panose="02040503050406030204" pitchFamily="18" charset="0"/>
                            <a:ea typeface="Verdana" pitchFamily="34" charset="0"/>
                            <a:cs typeface="Verdana" pitchFamily="34" charset="0"/>
                          </a:rPr>
                          <m:t>𝑏</m:t>
                        </m:r>
                      </m:e>
                      <m:sub>
                        <m:r>
                          <a:rPr lang="en-US" sz="2100" i="1">
                            <a:solidFill>
                              <a:prstClr val="black"/>
                            </a:solidFill>
                            <a:latin typeface="Cambria Math" panose="02040503050406030204" pitchFamily="18" charset="0"/>
                            <a:ea typeface="Verdana" pitchFamily="34" charset="0"/>
                            <a:cs typeface="Verdana" pitchFamily="34" charset="0"/>
                          </a:rPr>
                          <m:t>𝑖𝑗</m:t>
                        </m:r>
                      </m:sub>
                    </m:sSub>
                    <m:r>
                      <m:rPr>
                        <m:nor/>
                      </m:rPr>
                      <a:rPr lang="en-US" sz="2400" dirty="0">
                        <a:solidFill>
                          <a:prstClr val="black"/>
                        </a:solidFill>
                        <a:latin typeface="Verdana" pitchFamily="34" charset="0"/>
                        <a:ea typeface="Verdana" pitchFamily="34" charset="0"/>
                        <a:cs typeface="Verdana" pitchFamily="34" charset="0"/>
                      </a:rPr>
                      <m:t>lnX</m:t>
                    </m:r>
                    <m:r>
                      <m:rPr>
                        <m:nor/>
                      </m:rPr>
                      <a:rPr lang="en-US" sz="1200" dirty="0">
                        <a:solidFill>
                          <a:prstClr val="black"/>
                        </a:solidFill>
                        <a:latin typeface="Verdana" pitchFamily="34" charset="0"/>
                        <a:ea typeface="Verdana" pitchFamily="34" charset="0"/>
                        <a:cs typeface="Verdana" pitchFamily="34" charset="0"/>
                      </a:rPr>
                      <m:t>i</m:t>
                    </m:r>
                    <m:r>
                      <m:rPr>
                        <m:nor/>
                      </m:rPr>
                      <a:rPr lang="en-US" sz="2400" dirty="0">
                        <a:solidFill>
                          <a:prstClr val="black"/>
                        </a:solidFill>
                        <a:latin typeface="Verdana" pitchFamily="34" charset="0"/>
                        <a:ea typeface="Verdana" pitchFamily="34" charset="0"/>
                        <a:cs typeface="Verdana" pitchFamily="34" charset="0"/>
                      </a:rPr>
                      <m:t>lnX</m:t>
                    </m:r>
                    <m:r>
                      <m:rPr>
                        <m:nor/>
                      </m:rPr>
                      <a:rPr lang="en-US" sz="1200" dirty="0">
                        <a:solidFill>
                          <a:prstClr val="black"/>
                        </a:solidFill>
                        <a:latin typeface="Verdana" pitchFamily="34" charset="0"/>
                        <a:ea typeface="Verdana" pitchFamily="34" charset="0"/>
                        <a:cs typeface="Verdana" pitchFamily="34" charset="0"/>
                      </a:rPr>
                      <m:t>j</m:t>
                    </m:r>
                  </m:oMath>
                </a14:m>
                <a:endParaRPr lang="en-US" sz="2000" dirty="0">
                  <a:solidFill>
                    <a:prstClr val="black"/>
                  </a:solidFill>
                  <a:latin typeface="Verdana" pitchFamily="34" charset="0"/>
                  <a:ea typeface="Verdana" pitchFamily="34" charset="0"/>
                  <a:cs typeface="Verdana" pitchFamily="34" charset="0"/>
                </a:endParaRPr>
              </a:p>
              <a:p>
                <a:pPr marL="0" lvl="0" indent="0">
                  <a:lnSpc>
                    <a:spcPct val="107000"/>
                  </a:lnSpc>
                  <a:spcBef>
                    <a:spcPts val="0"/>
                  </a:spcBef>
                  <a:spcAft>
                    <a:spcPts val="800"/>
                  </a:spcAft>
                  <a:buNone/>
                </a:pPr>
                <a:endParaRPr lang="en-US" sz="2400" dirty="0">
                  <a:solidFill>
                    <a:prstClr val="black"/>
                  </a:solidFill>
                  <a:latin typeface="Verdana" pitchFamily="34" charset="0"/>
                  <a:ea typeface="Verdana" pitchFamily="34" charset="0"/>
                  <a:cs typeface="Verdana"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812" t="-1821"/>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4393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Elasticity of substitution</a:t>
            </a:r>
            <a:endParaRPr lang="en-US" dirty="0"/>
          </a:p>
        </p:txBody>
      </p:sp>
      <p:sp>
        <p:nvSpPr>
          <p:cNvPr id="3" name="Content Placeholder 2"/>
          <p:cNvSpPr>
            <a:spLocks noGrp="1"/>
          </p:cNvSpPr>
          <p:nvPr>
            <p:ph idx="1"/>
          </p:nvPr>
        </p:nvSpPr>
        <p:spPr/>
        <p:txBody>
          <a:bodyPr>
            <a:normAutofit/>
          </a:bodyPr>
          <a:lstStyle/>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Elasticity of substitution (ES) is a measure of the degree of substitutability among inputs, that is how easy it is to substitute one input for another in producing a given level of output.</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It measures how quickly the marginal rate of technical substitution of input i for input j changes as we move along the isoquant.</a:t>
            </a:r>
          </a:p>
          <a:p>
            <a:pPr>
              <a:lnSpc>
                <a:spcPct val="100000"/>
              </a:lnSpc>
              <a:spcBef>
                <a:spcPts val="0"/>
              </a:spcBef>
            </a:pPr>
            <a:r>
              <a:rPr lang="en-US" sz="2400" dirty="0">
                <a:latin typeface="Verdana" panose="020B0604030504040204" pitchFamily="34" charset="0"/>
                <a:ea typeface="Verdana" panose="020B0604030504040204" pitchFamily="34" charset="0"/>
                <a:cs typeface="Verdana" panose="020B0604030504040204" pitchFamily="34" charset="0"/>
              </a:rPr>
              <a:t>ES is the percent change in input ratio for each percent change in </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marginal rate of technical substitution</a:t>
            </a:r>
          </a:p>
          <a:p>
            <a:pPr>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ES = % change in (x</a:t>
            </a:r>
            <a:r>
              <a:rPr lang="en-US" sz="1200" dirty="0">
                <a:solidFill>
                  <a:prstClr val="black"/>
                </a:solidFill>
                <a:latin typeface="Verdana" panose="020B0604030504040204" pitchFamily="34" charset="0"/>
                <a:ea typeface="Verdana" panose="020B0604030504040204" pitchFamily="34" charset="0"/>
                <a:cs typeface="Verdana" panose="020B0604030504040204" pitchFamily="34" charset="0"/>
              </a:rPr>
              <a:t>i</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x</a:t>
            </a:r>
            <a:r>
              <a:rPr lang="en-US" sz="1200" dirty="0" err="1">
                <a:solidFill>
                  <a:prstClr val="black"/>
                </a:solidFill>
                <a:latin typeface="Verdana" panose="020B0604030504040204" pitchFamily="34" charset="0"/>
                <a:ea typeface="Verdana" panose="020B0604030504040204" pitchFamily="34" charset="0"/>
                <a:cs typeface="Verdana" panose="020B0604030504040204" pitchFamily="34" charset="0"/>
              </a:rPr>
              <a:t>j</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 % change in </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RTS</a:t>
            </a:r>
            <a:r>
              <a:rPr lang="en-US" sz="1200" dirty="0" err="1">
                <a:solidFill>
                  <a:prstClr val="black"/>
                </a:solidFill>
                <a:latin typeface="Verdana" panose="020B0604030504040204" pitchFamily="34" charset="0"/>
                <a:ea typeface="Verdana" panose="020B0604030504040204" pitchFamily="34" charset="0"/>
                <a:cs typeface="Verdana" panose="020B0604030504040204" pitchFamily="34" charset="0"/>
              </a:rPr>
              <a:t>ij</a:t>
            </a:r>
            <a:endParaRPr lang="en-US" sz="12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1029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Elasticity of substitution - ES</a:t>
            </a:r>
            <a:endParaRPr lang="en-US" sz="3600"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p:txBody>
          <a:bodyPr>
            <a:normAutofit/>
          </a:bodyPr>
          <a:lstStyle/>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Suppose we have the following two input production function</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Q = f(K,L) 								(6)</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ES = [(% change in (K/L)]/ [% change in RTSK,L</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rPr>
              <a:t>Show that for the following Cobb-Douglas production technology, </a:t>
            </a:r>
          </a:p>
          <a:p>
            <a:pPr marL="0" marR="0">
              <a:lnSpc>
                <a:spcPct val="107000"/>
              </a:lnSpc>
              <a:spcBef>
                <a:spcPts val="0"/>
              </a:spcBef>
              <a:spcAft>
                <a:spcPts val="800"/>
              </a:spcAft>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Q = </a:t>
            </a:r>
            <a:r>
              <a:rPr lang="en-US" sz="2000" dirty="0">
                <a:latin typeface="Verdana" panose="020B0604030504040204" pitchFamily="34" charset="0"/>
                <a:ea typeface="Verdana" panose="020B0604030504040204" pitchFamily="34" charset="0"/>
                <a:cs typeface="Times New Roman" panose="02020603050405020304" pitchFamily="18" charset="0"/>
              </a:rPr>
              <a:t>K</a:t>
            </a:r>
            <a:r>
              <a:rPr lang="en-US" sz="2000" baseline="30000" dirty="0">
                <a:latin typeface="Verdana" panose="020B0604030504040204" pitchFamily="34" charset="0"/>
                <a:ea typeface="Verdana" panose="020B0604030504040204" pitchFamily="34" charset="0"/>
                <a:cs typeface="Times New Roman" panose="02020603050405020304" pitchFamily="18" charset="0"/>
              </a:rPr>
              <a:t>0.5</a:t>
            </a:r>
            <a:r>
              <a:rPr lang="en-US" sz="2000" dirty="0">
                <a:latin typeface="Verdana" panose="020B0604030504040204" pitchFamily="34" charset="0"/>
                <a:ea typeface="Verdana" panose="020B0604030504040204" pitchFamily="34" charset="0"/>
                <a:cs typeface="Times New Roman" panose="02020603050405020304" pitchFamily="18" charset="0"/>
              </a:rPr>
              <a:t>L</a:t>
            </a:r>
            <a:r>
              <a:rPr lang="en-US" sz="2000" baseline="30000" dirty="0">
                <a:latin typeface="Verdana" panose="020B0604030504040204" pitchFamily="34" charset="0"/>
                <a:ea typeface="Verdana" panose="020B0604030504040204" pitchFamily="34" charset="0"/>
                <a:cs typeface="Times New Roman" panose="02020603050405020304" pitchFamily="18" charset="0"/>
              </a:rPr>
              <a:t>0.5</a:t>
            </a:r>
            <a:r>
              <a:rPr lang="en-US" sz="2000" dirty="0">
                <a:solidFill>
                  <a:prstClr val="black"/>
                </a:solidFill>
                <a:latin typeface="Verdana" panose="020B0604030504040204" pitchFamily="34" charset="0"/>
                <a:ea typeface="Verdana" panose="020B0604030504040204" pitchFamily="34" charset="0"/>
              </a:rPr>
              <a:t> 							(7)</a:t>
            </a:r>
          </a:p>
          <a:p>
            <a:pPr marL="0" marR="0">
              <a:lnSpc>
                <a:spcPct val="107000"/>
              </a:lnSpc>
              <a:spcBef>
                <a:spcPts val="0"/>
              </a:spcBef>
              <a:spcAft>
                <a:spcPts val="800"/>
              </a:spcAft>
            </a:pPr>
            <a:r>
              <a:rPr lang="en-US" sz="2000" dirty="0">
                <a:solidFill>
                  <a:prstClr val="black"/>
                </a:solidFill>
                <a:latin typeface="Verdana" panose="020B0604030504040204" pitchFamily="34" charset="0"/>
                <a:ea typeface="Verdana" panose="020B0604030504040204" pitchFamily="34" charset="0"/>
              </a:rPr>
              <a:t>the elasticity of substitution is 1.</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rPr>
              <a:t>ES can assume any value greater or equal to 0.</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rPr>
              <a:t>The higher the value of ES, the greater the opportunity to substitute one input for the other</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rPr>
              <a:t>As the value of ES tends to 0, the opportunity for input substitutability declines.</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rPr>
              <a:t>When ES= 0 there is no substitutability between the inputs</a:t>
            </a:r>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9561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Verdana" panose="020B0604030504040204" pitchFamily="34" charset="0"/>
                <a:cs typeface="Verdana" panose="020B0604030504040204" pitchFamily="34" charset="0"/>
              </a:rPr>
              <a:t>Returns to scale</a:t>
            </a:r>
          </a:p>
        </p:txBody>
      </p:sp>
      <p:sp>
        <p:nvSpPr>
          <p:cNvPr id="3" name="Content Placeholder 2"/>
          <p:cNvSpPr>
            <a:spLocks noGrp="1"/>
          </p:cNvSpPr>
          <p:nvPr>
            <p:ph idx="1"/>
          </p:nvPr>
        </p:nvSpPr>
        <p:spPr/>
        <p:txBody>
          <a:bodyPr>
            <a:normAutofit lnSpcReduction="10000"/>
          </a:bodyPr>
          <a:lstStyle/>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When increasing to scale, the isoquants are more closely spaced. For constant returns the isoquants are equally spaced. </a:t>
            </a:r>
          </a:p>
          <a:p>
            <a:pPr lvl="0"/>
            <a:r>
              <a:rPr lang="en-US" sz="2400" dirty="0">
                <a:latin typeface="Verdana" panose="020B0604030504040204" pitchFamily="34" charset="0"/>
                <a:ea typeface="Verdana" panose="020B0604030504040204" pitchFamily="34" charset="0"/>
                <a:cs typeface="Verdana" panose="020B0604030504040204" pitchFamily="34" charset="0"/>
              </a:rPr>
              <a:t>If the production function f(x) is continuous, strictly increasing and strictly quasi-concave, it has the property of:</a:t>
            </a:r>
          </a:p>
          <a:p>
            <a:pPr lvl="0"/>
            <a:r>
              <a:rPr lang="en-US" sz="2400" dirty="0">
                <a:latin typeface="Verdana" panose="020B0604030504040204" pitchFamily="34" charset="0"/>
                <a:ea typeface="Verdana" panose="020B0604030504040204" pitchFamily="34" charset="0"/>
                <a:cs typeface="Verdana" panose="020B0604030504040204" pitchFamily="34" charset="0"/>
              </a:rPr>
              <a:t>Constant returns to scale occurs when f(</a:t>
            </a:r>
            <a:r>
              <a:rPr lang="en-US" sz="2400" dirty="0" err="1">
                <a:latin typeface="Verdana" panose="020B0604030504040204" pitchFamily="34" charset="0"/>
                <a:ea typeface="Verdana" panose="020B0604030504040204" pitchFamily="34" charset="0"/>
                <a:cs typeface="Verdana" panose="020B0604030504040204" pitchFamily="34" charset="0"/>
              </a:rPr>
              <a:t>tx</a:t>
            </a:r>
            <a:r>
              <a:rPr lang="en-US" sz="2400" dirty="0">
                <a:latin typeface="Verdana" panose="020B0604030504040204" pitchFamily="34" charset="0"/>
                <a:ea typeface="Verdana" panose="020B0604030504040204" pitchFamily="34" charset="0"/>
                <a:cs typeface="Verdana" panose="020B0604030504040204" pitchFamily="34" charset="0"/>
              </a:rPr>
              <a:t>) = </a:t>
            </a:r>
            <a:r>
              <a:rPr lang="en-US" sz="2400" dirty="0" err="1">
                <a:latin typeface="Verdana" panose="020B0604030504040204" pitchFamily="34" charset="0"/>
                <a:ea typeface="Verdana" panose="020B0604030504040204" pitchFamily="34" charset="0"/>
                <a:cs typeface="Verdana" panose="020B0604030504040204" pitchFamily="34" charset="0"/>
              </a:rPr>
              <a:t>tf</a:t>
            </a:r>
            <a:r>
              <a:rPr lang="en-US" sz="2400" dirty="0">
                <a:latin typeface="Verdana" panose="020B0604030504040204" pitchFamily="34" charset="0"/>
                <a:ea typeface="Verdana" panose="020B0604030504040204" pitchFamily="34" charset="0"/>
                <a:cs typeface="Verdana" panose="020B0604030504040204" pitchFamily="34" charset="0"/>
              </a:rPr>
              <a:t>(x) for all t&gt;0 and all x. </a:t>
            </a:r>
          </a:p>
          <a:p>
            <a:pPr lvl="0"/>
            <a:r>
              <a:rPr lang="en-US" sz="2400" dirty="0">
                <a:latin typeface="Verdana" panose="020B0604030504040204" pitchFamily="34" charset="0"/>
                <a:ea typeface="Verdana" panose="020B0604030504040204" pitchFamily="34" charset="0"/>
                <a:cs typeface="Verdana" panose="020B0604030504040204" pitchFamily="34" charset="0"/>
              </a:rPr>
              <a:t>A linearly homogenous production function exhibits this characteristic</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Increasing returns to scale occur if f(</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tx</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 &gt; </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tf</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(x) for all t&gt;1 and all x</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Decreasing returns to scale occur if f(</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tx</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 &lt; </a:t>
            </a:r>
            <a:r>
              <a:rPr lang="en-US" sz="2400" dirty="0" err="1">
                <a:solidFill>
                  <a:prstClr val="black"/>
                </a:solidFill>
                <a:latin typeface="Verdana" panose="020B0604030504040204" pitchFamily="34" charset="0"/>
                <a:ea typeface="Verdana" panose="020B0604030504040204" pitchFamily="34" charset="0"/>
                <a:cs typeface="Verdana" panose="020B0604030504040204" pitchFamily="34" charset="0"/>
              </a:rPr>
              <a:t>tf</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(x) for all t&gt;1 and all x</a:t>
            </a:r>
          </a:p>
          <a:p>
            <a:pPr lvl="0"/>
            <a:endParaRPr lang="en-US"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lvl="0"/>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5477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Return to scale</a:t>
            </a:r>
            <a:endParaRPr lang="en-US" dirty="0"/>
          </a:p>
        </p:txBody>
      </p:sp>
      <p:sp>
        <p:nvSpPr>
          <p:cNvPr id="3" name="Content Placeholder 2"/>
          <p:cNvSpPr>
            <a:spLocks noGrp="1"/>
          </p:cNvSpPr>
          <p:nvPr>
            <p:ph idx="1"/>
          </p:nvPr>
        </p:nvSpPr>
        <p:spPr>
          <a:xfrm>
            <a:off x="838200" y="1434904"/>
            <a:ext cx="10515600" cy="4921445"/>
          </a:xfrm>
        </p:spPr>
        <p:txBody>
          <a:bodyPr>
            <a:noAutofit/>
          </a:bodyPr>
          <a:lstStyle/>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With increasing returns to scale, a large firm may employ less than twice the amount of labour and capital to produce twice as much output, implying a cost advantage of large to small firms. </a:t>
            </a:r>
          </a:p>
          <a:p>
            <a:pPr lvl="0">
              <a:lnSpc>
                <a:spcPct val="100000"/>
              </a:lnSpc>
              <a:spcBef>
                <a:spcPts val="0"/>
              </a:spcBef>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cost advantage of large scale operation provides the rationale for allowing firms to operate as regulated monopolies in some industries. DISCO, TCN, NGC, PPMC, OANDO Gas, </a:t>
            </a:r>
          </a:p>
          <a:p>
            <a:pPr lvl="0">
              <a:lnSpc>
                <a:spcPct val="100000"/>
              </a:lnSpc>
              <a:spcBef>
                <a:spcPts val="0"/>
              </a:spcBef>
            </a:pPr>
            <a:r>
              <a:rPr lang="en-US" sz="2400" b="1" dirty="0">
                <a:solidFill>
                  <a:prstClr val="black"/>
                </a:solidFill>
                <a:latin typeface="Verdana" panose="020B0604030504040204" pitchFamily="34" charset="0"/>
                <a:ea typeface="Verdana" panose="020B0604030504040204" pitchFamily="34" charset="0"/>
                <a:cs typeface="Verdana" panose="020B0604030504040204" pitchFamily="34" charset="0"/>
              </a:rPr>
              <a:t>Two studies on returns to scale in the energy industry </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t>
            </a:r>
          </a:p>
          <a:p>
            <a:pPr marL="457200" lvl="0" indent="-457200">
              <a:lnSpc>
                <a:spcPct val="100000"/>
              </a:lnSpc>
              <a:spcBef>
                <a:spcPts val="0"/>
              </a:spcBef>
              <a:buFont typeface="+mj-lt"/>
              <a:buAutoNum type="arabicPeriod"/>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Cowing and Smith (1978), “The estimation of a production technology: A survey of econometric analysis of steam electricity generation,” Land Economics, May, 157-170</a:t>
            </a:r>
          </a:p>
          <a:p>
            <a:pPr marL="457200" lvl="0" indent="-457200">
              <a:lnSpc>
                <a:spcPct val="100000"/>
              </a:lnSpc>
              <a:spcBef>
                <a:spcPts val="0"/>
              </a:spcBef>
              <a:buFont typeface="+mj-lt"/>
              <a:buAutoNum type="arabicPeriod"/>
            </a:pP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Christensen and Greene (1976), “Economies of scale in US electric power generation,” Journal of Political Economy, (August): 655-676.</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7079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3918"/>
          </a:xfrm>
        </p:spPr>
        <p:txBody>
          <a:bodyPr>
            <a:normAutofit/>
          </a:bodyPr>
          <a:lstStyle/>
          <a:p>
            <a:r>
              <a:rPr lang="en-US" sz="4000" dirty="0">
                <a:latin typeface="Verdana" panose="020B0604030504040204" pitchFamily="34" charset="0"/>
                <a:ea typeface="Verdana" panose="020B0604030504040204" pitchFamily="34" charset="0"/>
                <a:cs typeface="Verdana" panose="020B0604030504040204" pitchFamily="34" charset="0"/>
              </a:rPr>
              <a:t>Preliminaries</a:t>
            </a:r>
          </a:p>
        </p:txBody>
      </p:sp>
      <p:sp>
        <p:nvSpPr>
          <p:cNvPr id="3" name="Content Placeholder 2"/>
          <p:cNvSpPr>
            <a:spLocks noGrp="1"/>
          </p:cNvSpPr>
          <p:nvPr>
            <p:ph idx="1"/>
          </p:nvPr>
        </p:nvSpPr>
        <p:spPr>
          <a:xfrm>
            <a:off x="838200" y="1475772"/>
            <a:ext cx="10515600" cy="4701191"/>
          </a:xfrm>
        </p:spPr>
        <p:txBody>
          <a:bodyPr>
            <a:normAutofit lnSpcReduction="10000"/>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Firms combine inputs in the production process to produce output</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relationship between the firm and its environment (made up of business owners, government, input suppliers and consumers) in the process of its producing and selling the goods and services that the economy needs may not be that simple, but we still need to model the economic behaviour of the firm</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 fundamental assumption in constructing the theory of the firm based on rational behavior of the firm is that business firms exist </a:t>
            </a:r>
            <a:r>
              <a:rPr lang="en-US" sz="2400" b="1" dirty="0">
                <a:solidFill>
                  <a:prstClr val="black"/>
                </a:solidFill>
                <a:latin typeface="Verdana" panose="020B0604030504040204" pitchFamily="34" charset="0"/>
                <a:ea typeface="Verdana" panose="020B0604030504040204" pitchFamily="34" charset="0"/>
                <a:cs typeface="Verdana" panose="020B0604030504040204" pitchFamily="34" charset="0"/>
              </a:rPr>
              <a:t>mainly to make profit for their owners and those who manage them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assumption of profit maximization is similar to utility maximization for consumer behavior. </a:t>
            </a:r>
          </a:p>
        </p:txBody>
      </p:sp>
    </p:spTree>
    <p:extLst>
      <p:ext uri="{BB962C8B-B14F-4D97-AF65-F5344CB8AC3E}">
        <p14:creationId xmlns:p14="http://schemas.microsoft.com/office/powerpoint/2010/main" val="36301252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Production and Supply: Cost Functions</a:t>
            </a:r>
            <a:endParaRPr lang="en-US" dirty="0"/>
          </a:p>
        </p:txBody>
      </p:sp>
      <p:sp>
        <p:nvSpPr>
          <p:cNvPr id="3" name="Content Placeholder 2"/>
          <p:cNvSpPr>
            <a:spLocks noGrp="1"/>
          </p:cNvSpPr>
          <p:nvPr>
            <p:ph idx="1"/>
          </p:nvPr>
        </p:nvSpPr>
        <p:spPr/>
        <p:txBody>
          <a:bodyPr>
            <a:normAutofit/>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focus now in our analysis of the supply side of the market after the discussion on production technology and its characteristics is on cost of production.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to link the production technology with costs</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firm’s cost of production is the expenditure incurred in purchasing the factor inputs used in producing a given level of output</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Since the production technology will allow every level of output to be produced by a variety of input combinations, cost functions embody the technology used by the firm</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12605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Production and Supply: Cost Functions</a:t>
            </a:r>
            <a:endParaRPr lang="en-US" dirty="0"/>
          </a:p>
        </p:txBody>
      </p:sp>
      <p:sp>
        <p:nvSpPr>
          <p:cNvPr id="3" name="Content Placeholder 2"/>
          <p:cNvSpPr>
            <a:spLocks noGrp="1"/>
          </p:cNvSpPr>
          <p:nvPr>
            <p:ph idx="1"/>
          </p:nvPr>
        </p:nvSpPr>
        <p:spPr>
          <a:xfrm>
            <a:off x="838200" y="1575582"/>
            <a:ext cx="10515600" cy="4780768"/>
          </a:xfrm>
        </p:spPr>
        <p:txBody>
          <a:bodyPr>
            <a:noAutofit/>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For any profit maximizing firm, the costs of production must necessarily be minimized for it to maximize profit</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However, for the firm to choose the least cost method of production, it would have to deal with two questions:</a:t>
            </a: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The technical feasibility of the production plan as embodied in its production technology</a:t>
            </a: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The purchase price of the inputs required for production</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first question we already dealt with. We shall now combine these two information to derive our cost functions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081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Production and Supply: Cost Functions</a:t>
            </a:r>
            <a:endParaRPr lang="en-US" dirty="0"/>
          </a:p>
        </p:txBody>
      </p:sp>
      <p:sp>
        <p:nvSpPr>
          <p:cNvPr id="3" name="Content Placeholder 2"/>
          <p:cNvSpPr>
            <a:spLocks noGrp="1"/>
          </p:cNvSpPr>
          <p:nvPr>
            <p:ph idx="1"/>
          </p:nvPr>
        </p:nvSpPr>
        <p:spPr/>
        <p:txBody>
          <a:bodyPr>
            <a:normAutofit/>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For the purpose of our analysis we shall assume that the input market is competitive, i.e. the firm is a small player in the input markets and consequently can acquire as much input as it wants without being able to influence the market price for that input.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3 questions are central to our discussion on the costs of production of the firm</a:t>
            </a:r>
          </a:p>
          <a:p>
            <a:pPr marL="914400" lvl="1" indent="-457200">
              <a:buFont typeface="+mj-lt"/>
              <a:buAutoNum type="arabicPeriod"/>
            </a:pPr>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What is the economic way of thinking about costs?</a:t>
            </a:r>
          </a:p>
          <a:p>
            <a:pPr marL="914400" lvl="1" indent="-457200">
              <a:buFont typeface="+mj-lt"/>
              <a:buAutoNum type="arabicPeriod"/>
            </a:pPr>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How are costs measured?</a:t>
            </a:r>
          </a:p>
          <a:p>
            <a:pPr marL="914400" lvl="1" indent="-457200">
              <a:buFont typeface="+mj-lt"/>
              <a:buAutoNum type="arabicPeriod"/>
            </a:pPr>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How do they change as the level of output of the firm changes?</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We shall discuss them in turn</a:t>
            </a:r>
          </a:p>
          <a:p>
            <a:pPr marL="914400" lvl="1" indent="-457200">
              <a:buFont typeface="+mj-lt"/>
              <a:buAutoNum type="arabicPeriod"/>
            </a:pPr>
            <a:endParaRPr lang="en-US" sz="15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83045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Verdana" panose="020B0604030504040204" pitchFamily="34" charset="0"/>
                <a:ea typeface="Verdana" panose="020B0604030504040204" pitchFamily="34" charset="0"/>
                <a:cs typeface="Verdana" panose="020B0604030504040204" pitchFamily="34" charset="0"/>
              </a:rPr>
              <a:t>Economic way of thinking about costs</a:t>
            </a:r>
          </a:p>
        </p:txBody>
      </p:sp>
      <p:sp>
        <p:nvSpPr>
          <p:cNvPr id="3" name="Content Placeholder 2"/>
          <p:cNvSpPr>
            <a:spLocks noGrp="1"/>
          </p:cNvSpPr>
          <p:nvPr>
            <p:ph idx="1"/>
          </p:nvPr>
        </p:nvSpPr>
        <p:spPr/>
        <p:txBody>
          <a:bodyPr>
            <a:noAutofit/>
          </a:bodyPr>
          <a:lstStyle/>
          <a:p>
            <a:r>
              <a:rPr lang="en-US" sz="2400" dirty="0">
                <a:latin typeface="Verdana" panose="020B0604030504040204" pitchFamily="34" charset="0"/>
                <a:ea typeface="Verdana" panose="020B0604030504040204" pitchFamily="34" charset="0"/>
                <a:cs typeface="Verdana" panose="020B0604030504040204" pitchFamily="34" charset="0"/>
              </a:rPr>
              <a:t>From the viewpoint of economics, the notion of costs is seen as </a:t>
            </a:r>
            <a:r>
              <a:rPr lang="en-US" sz="2400" b="1" dirty="0">
                <a:latin typeface="Verdana" panose="020B0604030504040204" pitchFamily="34" charset="0"/>
                <a:ea typeface="Verdana" panose="020B0604030504040204" pitchFamily="34" charset="0"/>
                <a:cs typeface="Verdana" panose="020B0604030504040204" pitchFamily="34" charset="0"/>
              </a:rPr>
              <a:t>opportunity cost</a:t>
            </a:r>
            <a:r>
              <a:rPr lang="en-US" sz="2400" dirty="0">
                <a:latin typeface="Verdana" panose="020B0604030504040204" pitchFamily="34" charset="0"/>
                <a:ea typeface="Verdana" panose="020B0604030504040204" pitchFamily="34" charset="0"/>
                <a:cs typeface="Verdana" panose="020B0604030504040204" pitchFamily="34" charset="0"/>
              </a:rPr>
              <a:t>. </a:t>
            </a:r>
          </a:p>
          <a:p>
            <a:pPr lvl="0"/>
            <a:r>
              <a:rPr lang="en-US" sz="2400" dirty="0">
                <a:latin typeface="Verdana" panose="020B0604030504040204" pitchFamily="34" charset="0"/>
                <a:ea typeface="Verdana" panose="020B0604030504040204" pitchFamily="34" charset="0"/>
                <a:cs typeface="Verdana" panose="020B0604030504040204" pitchFamily="34" charset="0"/>
              </a:rPr>
              <a:t>Opportunity cost is at the heart of economic way of thinking about costs.</a:t>
            </a:r>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It is what is given up or foregone by not putting the firm’s resources to their best alternative use.</a:t>
            </a:r>
          </a:p>
          <a:p>
            <a:r>
              <a:rPr lang="en-US" sz="2400" dirty="0">
                <a:latin typeface="Verdana" panose="020B0604030504040204" pitchFamily="34" charset="0"/>
                <a:ea typeface="Verdana" panose="020B0604030504040204" pitchFamily="34" charset="0"/>
                <a:cs typeface="Verdana" panose="020B0604030504040204" pitchFamily="34" charset="0"/>
              </a:rPr>
              <a:t>From this perspective the cost of production of a firm is the opportunity cost incurred by the owner(s) of the enterprise in the production of goods and services.</a:t>
            </a:r>
          </a:p>
          <a:p>
            <a:r>
              <a:rPr lang="en-US" sz="2400" dirty="0">
                <a:latin typeface="Verdana" panose="020B0604030504040204" pitchFamily="34" charset="0"/>
                <a:ea typeface="Verdana" panose="020B0604030504040204" pitchFamily="34" charset="0"/>
                <a:cs typeface="Verdana" panose="020B0604030504040204" pitchFamily="34" charset="0"/>
              </a:rPr>
              <a:t>Costs are everything given up in order to produce the good or service.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64762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Economic way of thinking about costs</a:t>
            </a:r>
            <a:endParaRPr lang="en-US" sz="3600"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392702"/>
            <a:ext cx="10515600" cy="4784261"/>
          </a:xfrm>
        </p:spPr>
        <p:txBody>
          <a:bodyPr>
            <a:noAutofit/>
          </a:bodyPr>
          <a:lstStyle/>
          <a:p>
            <a:pPr lvl="0"/>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The costs that matter from the economic perspective are those that will change with your decision</a:t>
            </a:r>
          </a:p>
          <a:p>
            <a:pPr lvl="0"/>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These costs consist of two main elements: </a:t>
            </a:r>
          </a:p>
          <a:p>
            <a:pPr lvl="1"/>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Explicit costs (such as </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wages and salaries of management and other staff, </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rent paid out, </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interest on loans, </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cost of raw materials</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Energy costs</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Office space </a:t>
            </a:r>
          </a:p>
          <a:p>
            <a:pPr lvl="1"/>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Implicit costs </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owner’s time in the business</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owner’s money invested in the business (investment income foregone)</a:t>
            </a:r>
          </a:p>
          <a:p>
            <a:pPr lvl="2"/>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owner’s land (rent foregone)etc.</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14429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prstClr val="black"/>
                </a:solidFill>
                <a:latin typeface="Verdana" panose="020B0604030504040204" pitchFamily="34" charset="0"/>
                <a:ea typeface="Verdana" panose="020B0604030504040204" pitchFamily="34" charset="0"/>
                <a:cs typeface="Verdana" panose="020B0604030504040204" pitchFamily="34" charset="0"/>
              </a:rPr>
              <a:t>Economic way of thinking about costs</a:t>
            </a:r>
            <a:endParaRPr lang="en-US" sz="3600"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p:txBody>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An important concept is </a:t>
            </a:r>
            <a:r>
              <a:rPr lang="en-US" sz="2400" b="1" dirty="0">
                <a:solidFill>
                  <a:prstClr val="black"/>
                </a:solidFill>
                <a:latin typeface="Verdana" panose="020B0604030504040204" pitchFamily="34" charset="0"/>
                <a:ea typeface="Verdana" panose="020B0604030504040204" pitchFamily="34" charset="0"/>
                <a:cs typeface="Verdana" panose="020B0604030504040204" pitchFamily="34" charset="0"/>
              </a:rPr>
              <a:t>sunk costs</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Sunk costs are costs incurred in the past which will not change despite what you decide to do in the current period.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They are ignored in making economic decisions because they are not part of the opportunity cost of current decision making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 money you spent buying a car is a sunk cost when you want to determine how much you want to spend on buying petrol or servicing the car. </a:t>
            </a:r>
          </a:p>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A business firm should ignore sunk cost when making cost choices. </a:t>
            </a:r>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64463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7.</a:t>
            </a:r>
            <a:fld id="{736224C8-0F0E-4793-9B7E-C64B699B15CB}" type="slidenum">
              <a:rPr lang="en-US" altLang="en-US"/>
              <a:pPr/>
              <a:t>36</a:t>
            </a:fld>
            <a:endParaRPr lang="en-US" altLang="en-US" sz="1400"/>
          </a:p>
        </p:txBody>
      </p:sp>
      <p:sp>
        <p:nvSpPr>
          <p:cNvPr id="57346" name="Rectangle 2"/>
          <p:cNvSpPr>
            <a:spLocks noGrp="1" noChangeArrowheads="1"/>
          </p:cNvSpPr>
          <p:nvPr>
            <p:ph type="title"/>
          </p:nvPr>
        </p:nvSpPr>
        <p:spPr/>
        <p:txBody>
          <a:bodyPr/>
          <a:lstStyle/>
          <a:p>
            <a:r>
              <a:rPr lang="en-GB" altLang="en-US" b="1"/>
              <a:t>Costs and the economist</a:t>
            </a:r>
          </a:p>
        </p:txBody>
      </p:sp>
      <p:sp>
        <p:nvSpPr>
          <p:cNvPr id="57347" name="Rectangle 3"/>
          <p:cNvSpPr>
            <a:spLocks noGrp="1" noChangeArrowheads="1"/>
          </p:cNvSpPr>
          <p:nvPr>
            <p:ph type="body" idx="1"/>
          </p:nvPr>
        </p:nvSpPr>
        <p:spPr/>
        <p:txBody>
          <a:bodyPr/>
          <a:lstStyle/>
          <a:p>
            <a:pPr>
              <a:lnSpc>
                <a:spcPct val="80000"/>
              </a:lnSpc>
            </a:pPr>
            <a:r>
              <a:rPr lang="en-GB" altLang="en-US"/>
              <a:t>Accounting cost</a:t>
            </a:r>
          </a:p>
          <a:p>
            <a:pPr lvl="1">
              <a:lnSpc>
                <a:spcPct val="80000"/>
              </a:lnSpc>
            </a:pPr>
            <a:r>
              <a:rPr lang="en-GB" altLang="en-US"/>
              <a:t>actual payments made by a firm in a period</a:t>
            </a:r>
          </a:p>
          <a:p>
            <a:pPr>
              <a:lnSpc>
                <a:spcPct val="80000"/>
              </a:lnSpc>
            </a:pPr>
            <a:r>
              <a:rPr lang="en-GB" altLang="en-US"/>
              <a:t>Opportunity cost</a:t>
            </a:r>
          </a:p>
          <a:p>
            <a:pPr lvl="1">
              <a:lnSpc>
                <a:spcPct val="80000"/>
              </a:lnSpc>
            </a:pPr>
            <a:r>
              <a:rPr lang="en-GB" altLang="en-US"/>
              <a:t>amount lost by not using a resource in its best alternative use</a:t>
            </a:r>
          </a:p>
          <a:p>
            <a:pPr>
              <a:lnSpc>
                <a:spcPct val="80000"/>
              </a:lnSpc>
            </a:pPr>
            <a:r>
              <a:rPr lang="en-GB" altLang="en-US"/>
              <a:t>Supernormal profit</a:t>
            </a:r>
          </a:p>
          <a:p>
            <a:pPr lvl="1">
              <a:lnSpc>
                <a:spcPct val="80000"/>
              </a:lnSpc>
            </a:pPr>
            <a:r>
              <a:rPr lang="en-GB" altLang="en-US"/>
              <a:t>profit over and above the return earned at the market rate of interest</a:t>
            </a:r>
          </a:p>
          <a:p>
            <a:pPr>
              <a:lnSpc>
                <a:spcPct val="80000"/>
              </a:lnSpc>
            </a:pPr>
            <a:r>
              <a:rPr lang="en-GB" altLang="en-US">
                <a:solidFill>
                  <a:srgbClr val="CC0066"/>
                </a:solidFill>
              </a:rPr>
              <a:t>Economists include opportunity cost in a firm’s total costs</a:t>
            </a:r>
            <a:endParaRPr lang="en-GB" altLang="en-US"/>
          </a:p>
        </p:txBody>
      </p:sp>
    </p:spTree>
    <p:extLst>
      <p:ext uri="{BB962C8B-B14F-4D97-AF65-F5344CB8AC3E}">
        <p14:creationId xmlns:p14="http://schemas.microsoft.com/office/powerpoint/2010/main" val="18754879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347">
                                            <p:txEl>
                                              <p:pRg st="3" end="3"/>
                                            </p:txEl>
                                          </p:spTgt>
                                        </p:tgtEl>
                                        <p:attrNameLst>
                                          <p:attrName>style.visibility</p:attrName>
                                        </p:attrNameLst>
                                      </p:cBhvr>
                                      <p:to>
                                        <p:strVal val="visible"/>
                                      </p:to>
                                    </p:set>
                                    <p:anim calcmode="lin" valueType="num">
                                      <p:cBhvr additive="base">
                                        <p:cTn id="25" dur="500" fill="hold"/>
                                        <p:tgtEl>
                                          <p:spTgt spid="573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3" end="3"/>
                                            </p:txEl>
                                          </p:spTgt>
                                        </p:tgtEl>
                                        <p:attrNameLst>
                                          <p:attrName>ppt_c</p:attrName>
                                        </p:attrNameLst>
                                      </p:cBhvr>
                                      <p:to>
                                        <a:schemeClr val="folHlink"/>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347">
                                            <p:txEl>
                                              <p:pRg st="4" end="4"/>
                                            </p:txEl>
                                          </p:spTgt>
                                        </p:tgtEl>
                                        <p:attrNameLst>
                                          <p:attrName>style.visibility</p:attrName>
                                        </p:attrNameLst>
                                      </p:cBhvr>
                                      <p:to>
                                        <p:strVal val="visible"/>
                                      </p:to>
                                    </p:set>
                                    <p:anim calcmode="lin" valueType="num">
                                      <p:cBhvr additive="base">
                                        <p:cTn id="31" dur="500" fill="hold"/>
                                        <p:tgtEl>
                                          <p:spTgt spid="573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34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4" end="4"/>
                                            </p:txEl>
                                          </p:spTgt>
                                        </p:tgtEl>
                                        <p:attrNameLst>
                                          <p:attrName>ppt_c</p:attrName>
                                        </p:attrNameLst>
                                      </p:cBhvr>
                                      <p:to>
                                        <a:schemeClr val="folHlink"/>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347">
                                            <p:txEl>
                                              <p:pRg st="5" end="5"/>
                                            </p:txEl>
                                          </p:spTgt>
                                        </p:tgtEl>
                                        <p:attrNameLst>
                                          <p:attrName>style.visibility</p:attrName>
                                        </p:attrNameLst>
                                      </p:cBhvr>
                                      <p:to>
                                        <p:strVal val="visible"/>
                                      </p:to>
                                    </p:set>
                                    <p:anim calcmode="lin" valueType="num">
                                      <p:cBhvr additive="base">
                                        <p:cTn id="37" dur="500" fill="hold"/>
                                        <p:tgtEl>
                                          <p:spTgt spid="573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34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5" end="5"/>
                                            </p:txEl>
                                          </p:spTgt>
                                        </p:tgtEl>
                                        <p:attrNameLst>
                                          <p:attrName>ppt_c</p:attrName>
                                        </p:attrNameLst>
                                      </p:cBhvr>
                                      <p:to>
                                        <a:schemeClr val="folHlink"/>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7347">
                                            <p:txEl>
                                              <p:pRg st="6" end="6"/>
                                            </p:txEl>
                                          </p:spTgt>
                                        </p:tgtEl>
                                        <p:attrNameLst>
                                          <p:attrName>style.visibility</p:attrName>
                                        </p:attrNameLst>
                                      </p:cBhvr>
                                      <p:to>
                                        <p:strVal val="visible"/>
                                      </p:to>
                                    </p:set>
                                    <p:anim calcmode="lin" valueType="num">
                                      <p:cBhvr additive="base">
                                        <p:cTn id="43" dur="500" fill="hold"/>
                                        <p:tgtEl>
                                          <p:spTgt spid="5734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734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6" end="6"/>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bldLvl="2"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2"/>
          </p:nvPr>
        </p:nvSpPr>
        <p:spPr/>
        <p:txBody>
          <a:bodyPr/>
          <a:lstStyle/>
          <a:p>
            <a:r>
              <a:rPr lang="en-US" altLang="en-US"/>
              <a:t>8.</a:t>
            </a:r>
            <a:fld id="{155F629A-CB65-4746-B5CF-BB02F6F2ADC6}" type="slidenum">
              <a:rPr lang="en-US" altLang="en-US"/>
              <a:pPr/>
              <a:t>37</a:t>
            </a:fld>
            <a:endParaRPr lang="en-US" altLang="en-US" sz="1400"/>
          </a:p>
        </p:txBody>
      </p:sp>
      <p:sp>
        <p:nvSpPr>
          <p:cNvPr id="55298" name="Rectangle 2"/>
          <p:cNvSpPr>
            <a:spLocks noGrp="1" noChangeArrowheads="1"/>
          </p:cNvSpPr>
          <p:nvPr>
            <p:ph type="title"/>
          </p:nvPr>
        </p:nvSpPr>
        <p:spPr/>
        <p:txBody>
          <a:bodyPr/>
          <a:lstStyle/>
          <a:p>
            <a:r>
              <a:rPr lang="en-GB" altLang="en-US" b="1"/>
              <a:t>Average cost</a:t>
            </a:r>
          </a:p>
        </p:txBody>
      </p:sp>
      <p:sp>
        <p:nvSpPr>
          <p:cNvPr id="55300" name="Text Box 4"/>
          <p:cNvSpPr txBox="1">
            <a:spLocks noChangeArrowheads="1"/>
          </p:cNvSpPr>
          <p:nvPr/>
        </p:nvSpPr>
        <p:spPr bwMode="auto">
          <a:xfrm>
            <a:off x="2438401" y="1600201"/>
            <a:ext cx="664656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800" b="1">
                <a:solidFill>
                  <a:srgbClr val="0000FF"/>
                </a:solidFill>
              </a:rPr>
              <a:t>The average cost of production is total cost </a:t>
            </a:r>
          </a:p>
          <a:p>
            <a:r>
              <a:rPr lang="en-GB" altLang="en-US" sz="2800" b="1">
                <a:solidFill>
                  <a:srgbClr val="0000FF"/>
                </a:solidFill>
              </a:rPr>
              <a:t>divided by the level of output.</a:t>
            </a:r>
          </a:p>
        </p:txBody>
      </p:sp>
      <p:sp>
        <p:nvSpPr>
          <p:cNvPr id="55301" name="Text Box 5"/>
          <p:cNvSpPr txBox="1">
            <a:spLocks noChangeArrowheads="1"/>
          </p:cNvSpPr>
          <p:nvPr/>
        </p:nvSpPr>
        <p:spPr bwMode="auto">
          <a:xfrm>
            <a:off x="2490788" y="2506663"/>
            <a:ext cx="6433236"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600" b="1">
                <a:solidFill>
                  <a:srgbClr val="0000FF"/>
                </a:solidFill>
              </a:rPr>
              <a:t>Long-run average cost (LAC) is often assumed</a:t>
            </a:r>
          </a:p>
          <a:p>
            <a:r>
              <a:rPr lang="en-GB" altLang="en-US" sz="2600" b="1">
                <a:solidFill>
                  <a:srgbClr val="0000FF"/>
                </a:solidFill>
              </a:rPr>
              <a:t>to be U-shaped:</a:t>
            </a:r>
          </a:p>
        </p:txBody>
      </p:sp>
      <p:grpSp>
        <p:nvGrpSpPr>
          <p:cNvPr id="55308" name="Group 12"/>
          <p:cNvGrpSpPr>
            <a:grpSpLocks/>
          </p:cNvGrpSpPr>
          <p:nvPr/>
        </p:nvGrpSpPr>
        <p:grpSpPr bwMode="auto">
          <a:xfrm>
            <a:off x="3351214" y="3352801"/>
            <a:ext cx="5175251" cy="2987675"/>
            <a:chOff x="1151" y="2112"/>
            <a:chExt cx="3260" cy="1882"/>
          </a:xfrm>
        </p:grpSpPr>
        <p:sp>
          <p:nvSpPr>
            <p:cNvPr id="55302" name="Line 6"/>
            <p:cNvSpPr>
              <a:spLocks noChangeShapeType="1"/>
            </p:cNvSpPr>
            <p:nvPr/>
          </p:nvSpPr>
          <p:spPr bwMode="auto">
            <a:xfrm>
              <a:off x="1488" y="3696"/>
              <a:ext cx="27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3" name="Line 7"/>
            <p:cNvSpPr>
              <a:spLocks noChangeShapeType="1"/>
            </p:cNvSpPr>
            <p:nvPr/>
          </p:nvSpPr>
          <p:spPr bwMode="auto">
            <a:xfrm flipV="1">
              <a:off x="1488" y="2112"/>
              <a:ext cx="0" cy="158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4" name="Freeform 8"/>
            <p:cNvSpPr>
              <a:spLocks/>
            </p:cNvSpPr>
            <p:nvPr/>
          </p:nvSpPr>
          <p:spPr bwMode="auto">
            <a:xfrm>
              <a:off x="1728" y="2640"/>
              <a:ext cx="2352" cy="576"/>
            </a:xfrm>
            <a:custGeom>
              <a:avLst/>
              <a:gdLst>
                <a:gd name="T0" fmla="*/ 0 w 1632"/>
                <a:gd name="T1" fmla="*/ 0 h 288"/>
                <a:gd name="T2" fmla="*/ 864 w 1632"/>
                <a:gd name="T3" fmla="*/ 288 h 288"/>
                <a:gd name="T4" fmla="*/ 1632 w 1632"/>
                <a:gd name="T5" fmla="*/ 0 h 288"/>
              </a:gdLst>
              <a:ahLst/>
              <a:cxnLst>
                <a:cxn ang="0">
                  <a:pos x="T0" y="T1"/>
                </a:cxn>
                <a:cxn ang="0">
                  <a:pos x="T2" y="T3"/>
                </a:cxn>
                <a:cxn ang="0">
                  <a:pos x="T4" y="T5"/>
                </a:cxn>
              </a:cxnLst>
              <a:rect l="0" t="0" r="r" b="b"/>
              <a:pathLst>
                <a:path w="1632" h="288">
                  <a:moveTo>
                    <a:pt x="0" y="0"/>
                  </a:moveTo>
                  <a:cubicBezTo>
                    <a:pt x="296" y="144"/>
                    <a:pt x="592" y="288"/>
                    <a:pt x="864" y="288"/>
                  </a:cubicBezTo>
                  <a:cubicBezTo>
                    <a:pt x="1136" y="288"/>
                    <a:pt x="1384" y="144"/>
                    <a:pt x="1632" y="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5" name="Text Box 9"/>
            <p:cNvSpPr txBox="1">
              <a:spLocks noChangeArrowheads="1"/>
            </p:cNvSpPr>
            <p:nvPr/>
          </p:nvSpPr>
          <p:spPr bwMode="auto">
            <a:xfrm>
              <a:off x="4070" y="2425"/>
              <a:ext cx="34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LAC</a:t>
              </a:r>
            </a:p>
          </p:txBody>
        </p:sp>
        <p:sp>
          <p:nvSpPr>
            <p:cNvPr id="55306" name="Text Box 10"/>
            <p:cNvSpPr txBox="1">
              <a:spLocks noChangeArrowheads="1"/>
            </p:cNvSpPr>
            <p:nvPr/>
          </p:nvSpPr>
          <p:spPr bwMode="auto">
            <a:xfrm rot="16172203">
              <a:off x="801" y="2559"/>
              <a:ext cx="95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Average cost</a:t>
              </a:r>
            </a:p>
          </p:txBody>
        </p:sp>
        <p:sp>
          <p:nvSpPr>
            <p:cNvPr id="55307" name="Text Box 11"/>
            <p:cNvSpPr txBox="1">
              <a:spLocks noChangeArrowheads="1"/>
            </p:cNvSpPr>
            <p:nvPr/>
          </p:nvSpPr>
          <p:spPr bwMode="auto">
            <a:xfrm>
              <a:off x="3456" y="3744"/>
              <a:ext cx="59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Output</a:t>
              </a:r>
            </a:p>
          </p:txBody>
        </p:sp>
      </p:grpSp>
    </p:spTree>
    <p:extLst>
      <p:ext uri="{BB962C8B-B14F-4D97-AF65-F5344CB8AC3E}">
        <p14:creationId xmlns:p14="http://schemas.microsoft.com/office/powerpoint/2010/main" val="37466934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300"/>
                                        </p:tgtEl>
                                        <p:attrNameLst>
                                          <p:attrName>style.visibility</p:attrName>
                                        </p:attrNameLst>
                                      </p:cBhvr>
                                      <p:to>
                                        <p:strVal val="visible"/>
                                      </p:to>
                                    </p:set>
                                    <p:anim calcmode="lin" valueType="num">
                                      <p:cBhvr additive="base">
                                        <p:cTn id="7" dur="500" fill="hold"/>
                                        <p:tgtEl>
                                          <p:spTgt spid="55300"/>
                                        </p:tgtEl>
                                        <p:attrNameLst>
                                          <p:attrName>ppt_x</p:attrName>
                                        </p:attrNameLst>
                                      </p:cBhvr>
                                      <p:tavLst>
                                        <p:tav tm="0">
                                          <p:val>
                                            <p:strVal val="0-#ppt_w/2"/>
                                          </p:val>
                                        </p:tav>
                                        <p:tav tm="100000">
                                          <p:val>
                                            <p:strVal val="#ppt_x"/>
                                          </p:val>
                                        </p:tav>
                                      </p:tavLst>
                                    </p:anim>
                                    <p:anim calcmode="lin" valueType="num">
                                      <p:cBhvr additive="base">
                                        <p:cTn id="8" dur="500" fill="hold"/>
                                        <p:tgtEl>
                                          <p:spTgt spid="55300"/>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300"/>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301"/>
                                        </p:tgtEl>
                                        <p:attrNameLst>
                                          <p:attrName>style.visibility</p:attrName>
                                        </p:attrNameLst>
                                      </p:cBhvr>
                                      <p:to>
                                        <p:strVal val="visible"/>
                                      </p:to>
                                    </p:set>
                                    <p:anim calcmode="lin" valueType="num">
                                      <p:cBhvr additive="base">
                                        <p:cTn id="13" dur="500" fill="hold"/>
                                        <p:tgtEl>
                                          <p:spTgt spid="55301"/>
                                        </p:tgtEl>
                                        <p:attrNameLst>
                                          <p:attrName>ppt_x</p:attrName>
                                        </p:attrNameLst>
                                      </p:cBhvr>
                                      <p:tavLst>
                                        <p:tav tm="0">
                                          <p:val>
                                            <p:strVal val="0-#ppt_w/2"/>
                                          </p:val>
                                        </p:tav>
                                        <p:tav tm="100000">
                                          <p:val>
                                            <p:strVal val="#ppt_x"/>
                                          </p:val>
                                        </p:tav>
                                      </p:tavLst>
                                    </p:anim>
                                    <p:anim calcmode="lin" valueType="num">
                                      <p:cBhvr additive="base">
                                        <p:cTn id="14" dur="500" fill="hold"/>
                                        <p:tgtEl>
                                          <p:spTgt spid="5530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55308"/>
                                        </p:tgtEl>
                                        <p:attrNameLst>
                                          <p:attrName>style.visibility</p:attrName>
                                        </p:attrNameLst>
                                      </p:cBhvr>
                                      <p:to>
                                        <p:strVal val="visible"/>
                                      </p:to>
                                    </p:set>
                                    <p:animEffect transition="in" filter="wipe(left)">
                                      <p:cBhvr>
                                        <p:cTn id="19" dur="500"/>
                                        <p:tgtEl>
                                          <p:spTgt spid="55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autoUpdateAnimBg="0"/>
      <p:bldP spid="55301"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ph type="sldNum" sz="quarter" idx="12"/>
          </p:nvPr>
        </p:nvSpPr>
        <p:spPr/>
        <p:txBody>
          <a:bodyPr/>
          <a:lstStyle/>
          <a:p>
            <a:r>
              <a:rPr lang="en-US" altLang="en-US"/>
              <a:t>8.</a:t>
            </a:r>
            <a:fld id="{9D641BD5-0C5E-446B-B3D0-74AA071E5159}" type="slidenum">
              <a:rPr lang="en-US" altLang="en-US"/>
              <a:pPr/>
              <a:t>38</a:t>
            </a:fld>
            <a:endParaRPr lang="en-US" altLang="en-US" sz="1400"/>
          </a:p>
        </p:txBody>
      </p:sp>
      <p:sp>
        <p:nvSpPr>
          <p:cNvPr id="56322" name="Rectangle 1026"/>
          <p:cNvSpPr>
            <a:spLocks noGrp="1" noChangeArrowheads="1"/>
          </p:cNvSpPr>
          <p:nvPr>
            <p:ph type="title"/>
          </p:nvPr>
        </p:nvSpPr>
        <p:spPr/>
        <p:txBody>
          <a:bodyPr/>
          <a:lstStyle/>
          <a:p>
            <a:r>
              <a:rPr lang="en-GB" altLang="en-US" b="1"/>
              <a:t>Economies of scale</a:t>
            </a:r>
          </a:p>
        </p:txBody>
      </p:sp>
      <p:sp>
        <p:nvSpPr>
          <p:cNvPr id="56323" name="Text Box 1027"/>
          <p:cNvSpPr txBox="1">
            <a:spLocks noChangeArrowheads="1"/>
          </p:cNvSpPr>
          <p:nvPr/>
        </p:nvSpPr>
        <p:spPr bwMode="auto">
          <a:xfrm>
            <a:off x="2346326" y="1665289"/>
            <a:ext cx="680686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800" b="1">
                <a:solidFill>
                  <a:srgbClr val="0000FF"/>
                </a:solidFill>
              </a:rPr>
              <a:t>Economies of scale – or increasing returns to</a:t>
            </a:r>
          </a:p>
          <a:p>
            <a:r>
              <a:rPr lang="en-GB" altLang="en-US" sz="2800" b="1">
                <a:solidFill>
                  <a:srgbClr val="0000FF"/>
                </a:solidFill>
              </a:rPr>
              <a:t>scale – occur when long-run average costs </a:t>
            </a:r>
          </a:p>
          <a:p>
            <a:r>
              <a:rPr lang="en-GB" altLang="en-US" sz="2800" b="1">
                <a:solidFill>
                  <a:srgbClr val="0000FF"/>
                </a:solidFill>
              </a:rPr>
              <a:t>decline as output rises:</a:t>
            </a:r>
          </a:p>
        </p:txBody>
      </p:sp>
      <p:grpSp>
        <p:nvGrpSpPr>
          <p:cNvPr id="56333" name="Group 1037"/>
          <p:cNvGrpSpPr>
            <a:grpSpLocks/>
          </p:cNvGrpSpPr>
          <p:nvPr/>
        </p:nvGrpSpPr>
        <p:grpSpPr bwMode="auto">
          <a:xfrm>
            <a:off x="3351213" y="3352801"/>
            <a:ext cx="4878388" cy="2987675"/>
            <a:chOff x="1151" y="2112"/>
            <a:chExt cx="3073" cy="1882"/>
          </a:xfrm>
        </p:grpSpPr>
        <p:sp>
          <p:nvSpPr>
            <p:cNvPr id="56325" name="Line 1029"/>
            <p:cNvSpPr>
              <a:spLocks noChangeShapeType="1"/>
            </p:cNvSpPr>
            <p:nvPr/>
          </p:nvSpPr>
          <p:spPr bwMode="auto">
            <a:xfrm>
              <a:off x="1488" y="3696"/>
              <a:ext cx="27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6" name="Line 1030"/>
            <p:cNvSpPr>
              <a:spLocks noChangeShapeType="1"/>
            </p:cNvSpPr>
            <p:nvPr/>
          </p:nvSpPr>
          <p:spPr bwMode="auto">
            <a:xfrm flipV="1">
              <a:off x="1488" y="2112"/>
              <a:ext cx="0" cy="158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8" name="Text Box 1032"/>
            <p:cNvSpPr txBox="1">
              <a:spLocks noChangeArrowheads="1"/>
            </p:cNvSpPr>
            <p:nvPr/>
          </p:nvSpPr>
          <p:spPr bwMode="auto">
            <a:xfrm>
              <a:off x="3648" y="3312"/>
              <a:ext cx="34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LAC</a:t>
              </a:r>
            </a:p>
          </p:txBody>
        </p:sp>
        <p:sp>
          <p:nvSpPr>
            <p:cNvPr id="56329" name="Text Box 1033"/>
            <p:cNvSpPr txBox="1">
              <a:spLocks noChangeArrowheads="1"/>
            </p:cNvSpPr>
            <p:nvPr/>
          </p:nvSpPr>
          <p:spPr bwMode="auto">
            <a:xfrm rot="16172203">
              <a:off x="801" y="2559"/>
              <a:ext cx="95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Average cost</a:t>
              </a:r>
            </a:p>
          </p:txBody>
        </p:sp>
        <p:sp>
          <p:nvSpPr>
            <p:cNvPr id="56330" name="Text Box 1034"/>
            <p:cNvSpPr txBox="1">
              <a:spLocks noChangeArrowheads="1"/>
            </p:cNvSpPr>
            <p:nvPr/>
          </p:nvSpPr>
          <p:spPr bwMode="auto">
            <a:xfrm>
              <a:off x="3456" y="3744"/>
              <a:ext cx="59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Output</a:t>
              </a:r>
            </a:p>
          </p:txBody>
        </p:sp>
        <p:sp>
          <p:nvSpPr>
            <p:cNvPr id="56332" name="Freeform 1036"/>
            <p:cNvSpPr>
              <a:spLocks/>
            </p:cNvSpPr>
            <p:nvPr/>
          </p:nvSpPr>
          <p:spPr bwMode="auto">
            <a:xfrm rot="642210">
              <a:off x="1728" y="2544"/>
              <a:ext cx="1920" cy="744"/>
            </a:xfrm>
            <a:custGeom>
              <a:avLst/>
              <a:gdLst>
                <a:gd name="T0" fmla="*/ 0 w 1920"/>
                <a:gd name="T1" fmla="*/ 0 h 744"/>
                <a:gd name="T2" fmla="*/ 864 w 1920"/>
                <a:gd name="T3" fmla="*/ 624 h 744"/>
                <a:gd name="T4" fmla="*/ 1920 w 1920"/>
                <a:gd name="T5" fmla="*/ 720 h 744"/>
              </a:gdLst>
              <a:ahLst/>
              <a:cxnLst>
                <a:cxn ang="0">
                  <a:pos x="T0" y="T1"/>
                </a:cxn>
                <a:cxn ang="0">
                  <a:pos x="T2" y="T3"/>
                </a:cxn>
                <a:cxn ang="0">
                  <a:pos x="T4" y="T5"/>
                </a:cxn>
              </a:cxnLst>
              <a:rect l="0" t="0" r="r" b="b"/>
              <a:pathLst>
                <a:path w="1920" h="744">
                  <a:moveTo>
                    <a:pt x="0" y="0"/>
                  </a:moveTo>
                  <a:cubicBezTo>
                    <a:pt x="272" y="252"/>
                    <a:pt x="544" y="504"/>
                    <a:pt x="864" y="624"/>
                  </a:cubicBezTo>
                  <a:cubicBezTo>
                    <a:pt x="1184" y="744"/>
                    <a:pt x="1552" y="732"/>
                    <a:pt x="1920" y="72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3782733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323"/>
                                        </p:tgtEl>
                                        <p:attrNameLst>
                                          <p:attrName>style.visibility</p:attrName>
                                        </p:attrNameLst>
                                      </p:cBhvr>
                                      <p:to>
                                        <p:strVal val="visible"/>
                                      </p:to>
                                    </p:set>
                                    <p:anim calcmode="lin" valueType="num">
                                      <p:cBhvr additive="base">
                                        <p:cTn id="7" dur="500" fill="hold"/>
                                        <p:tgtEl>
                                          <p:spTgt spid="56323"/>
                                        </p:tgtEl>
                                        <p:attrNameLst>
                                          <p:attrName>ppt_x</p:attrName>
                                        </p:attrNameLst>
                                      </p:cBhvr>
                                      <p:tavLst>
                                        <p:tav tm="0">
                                          <p:val>
                                            <p:strVal val="0-#ppt_w/2"/>
                                          </p:val>
                                        </p:tav>
                                        <p:tav tm="100000">
                                          <p:val>
                                            <p:strVal val="#ppt_x"/>
                                          </p:val>
                                        </p:tav>
                                      </p:tavLst>
                                    </p:anim>
                                    <p:anim calcmode="lin" valueType="num">
                                      <p:cBhvr additive="base">
                                        <p:cTn id="8" dur="500" fill="hold"/>
                                        <p:tgtEl>
                                          <p:spTgt spid="5632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56333"/>
                                        </p:tgtEl>
                                        <p:attrNameLst>
                                          <p:attrName>style.visibility</p:attrName>
                                        </p:attrNameLst>
                                      </p:cBhvr>
                                      <p:to>
                                        <p:strVal val="visible"/>
                                      </p:to>
                                    </p:set>
                                    <p:animEffect transition="in" filter="wipe(left)">
                                      <p:cBhvr>
                                        <p:cTn id="13" dur="500"/>
                                        <p:tgtEl>
                                          <p:spTgt spid="563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ph type="sldNum" sz="quarter" idx="12"/>
          </p:nvPr>
        </p:nvSpPr>
        <p:spPr/>
        <p:txBody>
          <a:bodyPr/>
          <a:lstStyle/>
          <a:p>
            <a:r>
              <a:rPr lang="en-US" altLang="en-US"/>
              <a:t>8.</a:t>
            </a:r>
            <a:fld id="{72AEB26E-C76F-467B-937A-A08FA55A83A6}" type="slidenum">
              <a:rPr lang="en-US" altLang="en-US"/>
              <a:pPr/>
              <a:t>39</a:t>
            </a:fld>
            <a:endParaRPr lang="en-US" altLang="en-US" sz="1400"/>
          </a:p>
        </p:txBody>
      </p:sp>
      <p:sp>
        <p:nvSpPr>
          <p:cNvPr id="57346" name="Rectangle 2"/>
          <p:cNvSpPr>
            <a:spLocks noGrp="1" noChangeArrowheads="1"/>
          </p:cNvSpPr>
          <p:nvPr>
            <p:ph type="title"/>
          </p:nvPr>
        </p:nvSpPr>
        <p:spPr/>
        <p:txBody>
          <a:bodyPr/>
          <a:lstStyle/>
          <a:p>
            <a:r>
              <a:rPr lang="en-GB" altLang="en-US" b="1"/>
              <a:t>Decreasing returns to scale</a:t>
            </a:r>
          </a:p>
        </p:txBody>
      </p:sp>
      <p:sp>
        <p:nvSpPr>
          <p:cNvPr id="57347" name="Text Box 3"/>
          <p:cNvSpPr txBox="1">
            <a:spLocks noChangeArrowheads="1"/>
          </p:cNvSpPr>
          <p:nvPr/>
        </p:nvSpPr>
        <p:spPr bwMode="auto">
          <a:xfrm>
            <a:off x="2346325" y="1665289"/>
            <a:ext cx="622292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800" b="1">
                <a:solidFill>
                  <a:srgbClr val="0000FF"/>
                </a:solidFill>
              </a:rPr>
              <a:t>– occur when long-run average costs rise</a:t>
            </a:r>
          </a:p>
          <a:p>
            <a:r>
              <a:rPr lang="en-GB" altLang="en-US" sz="2800" b="1">
                <a:solidFill>
                  <a:srgbClr val="0000FF"/>
                </a:solidFill>
              </a:rPr>
              <a:t> as output rises:</a:t>
            </a:r>
          </a:p>
        </p:txBody>
      </p:sp>
      <p:grpSp>
        <p:nvGrpSpPr>
          <p:cNvPr id="57354" name="Group 10"/>
          <p:cNvGrpSpPr>
            <a:grpSpLocks/>
          </p:cNvGrpSpPr>
          <p:nvPr/>
        </p:nvGrpSpPr>
        <p:grpSpPr bwMode="auto">
          <a:xfrm>
            <a:off x="3351213" y="3105151"/>
            <a:ext cx="4878388" cy="3235325"/>
            <a:chOff x="1151" y="1956"/>
            <a:chExt cx="3073" cy="2038"/>
          </a:xfrm>
        </p:grpSpPr>
        <p:sp>
          <p:nvSpPr>
            <p:cNvPr id="57348" name="Line 4"/>
            <p:cNvSpPr>
              <a:spLocks noChangeShapeType="1"/>
            </p:cNvSpPr>
            <p:nvPr/>
          </p:nvSpPr>
          <p:spPr bwMode="auto">
            <a:xfrm>
              <a:off x="1488" y="3696"/>
              <a:ext cx="27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Line 5"/>
            <p:cNvSpPr>
              <a:spLocks noChangeShapeType="1"/>
            </p:cNvSpPr>
            <p:nvPr/>
          </p:nvSpPr>
          <p:spPr bwMode="auto">
            <a:xfrm flipV="1">
              <a:off x="1488" y="2112"/>
              <a:ext cx="0" cy="158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0" name="Text Box 6"/>
            <p:cNvSpPr txBox="1">
              <a:spLocks noChangeArrowheads="1"/>
            </p:cNvSpPr>
            <p:nvPr/>
          </p:nvSpPr>
          <p:spPr bwMode="auto">
            <a:xfrm>
              <a:off x="3648" y="2208"/>
              <a:ext cx="34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LAC</a:t>
              </a:r>
            </a:p>
          </p:txBody>
        </p:sp>
        <p:sp>
          <p:nvSpPr>
            <p:cNvPr id="57351" name="Text Box 7"/>
            <p:cNvSpPr txBox="1">
              <a:spLocks noChangeArrowheads="1"/>
            </p:cNvSpPr>
            <p:nvPr/>
          </p:nvSpPr>
          <p:spPr bwMode="auto">
            <a:xfrm rot="16172203">
              <a:off x="801" y="2559"/>
              <a:ext cx="95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Average cost</a:t>
              </a:r>
            </a:p>
          </p:txBody>
        </p:sp>
        <p:sp>
          <p:nvSpPr>
            <p:cNvPr id="57352" name="Text Box 8"/>
            <p:cNvSpPr txBox="1">
              <a:spLocks noChangeArrowheads="1"/>
            </p:cNvSpPr>
            <p:nvPr/>
          </p:nvSpPr>
          <p:spPr bwMode="auto">
            <a:xfrm>
              <a:off x="3456" y="3744"/>
              <a:ext cx="59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Output</a:t>
              </a:r>
            </a:p>
          </p:txBody>
        </p:sp>
        <p:sp>
          <p:nvSpPr>
            <p:cNvPr id="57353" name="Freeform 9"/>
            <p:cNvSpPr>
              <a:spLocks/>
            </p:cNvSpPr>
            <p:nvPr/>
          </p:nvSpPr>
          <p:spPr bwMode="auto">
            <a:xfrm rot="-3011376">
              <a:off x="1728" y="2544"/>
              <a:ext cx="1920" cy="744"/>
            </a:xfrm>
            <a:custGeom>
              <a:avLst/>
              <a:gdLst>
                <a:gd name="T0" fmla="*/ 0 w 1920"/>
                <a:gd name="T1" fmla="*/ 0 h 744"/>
                <a:gd name="T2" fmla="*/ 864 w 1920"/>
                <a:gd name="T3" fmla="*/ 624 h 744"/>
                <a:gd name="T4" fmla="*/ 1920 w 1920"/>
                <a:gd name="T5" fmla="*/ 720 h 744"/>
              </a:gdLst>
              <a:ahLst/>
              <a:cxnLst>
                <a:cxn ang="0">
                  <a:pos x="T0" y="T1"/>
                </a:cxn>
                <a:cxn ang="0">
                  <a:pos x="T2" y="T3"/>
                </a:cxn>
                <a:cxn ang="0">
                  <a:pos x="T4" y="T5"/>
                </a:cxn>
              </a:cxnLst>
              <a:rect l="0" t="0" r="r" b="b"/>
              <a:pathLst>
                <a:path w="1920" h="744">
                  <a:moveTo>
                    <a:pt x="0" y="0"/>
                  </a:moveTo>
                  <a:cubicBezTo>
                    <a:pt x="272" y="252"/>
                    <a:pt x="544" y="504"/>
                    <a:pt x="864" y="624"/>
                  </a:cubicBezTo>
                  <a:cubicBezTo>
                    <a:pt x="1184" y="744"/>
                    <a:pt x="1552" y="732"/>
                    <a:pt x="1920" y="72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3309906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gtEl>
                                        <p:attrNameLst>
                                          <p:attrName>style.visibility</p:attrName>
                                        </p:attrNameLst>
                                      </p:cBhvr>
                                      <p:to>
                                        <p:strVal val="visible"/>
                                      </p:to>
                                    </p:set>
                                    <p:anim calcmode="lin" valueType="num">
                                      <p:cBhvr additive="base">
                                        <p:cTn id="7" dur="500" fill="hold"/>
                                        <p:tgtEl>
                                          <p:spTgt spid="57347"/>
                                        </p:tgtEl>
                                        <p:attrNameLst>
                                          <p:attrName>ppt_x</p:attrName>
                                        </p:attrNameLst>
                                      </p:cBhvr>
                                      <p:tavLst>
                                        <p:tav tm="0">
                                          <p:val>
                                            <p:strVal val="0-#ppt_w/2"/>
                                          </p:val>
                                        </p:tav>
                                        <p:tav tm="100000">
                                          <p:val>
                                            <p:strVal val="#ppt_x"/>
                                          </p:val>
                                        </p:tav>
                                      </p:tavLst>
                                    </p:anim>
                                    <p:anim calcmode="lin" valueType="num">
                                      <p:cBhvr additive="base">
                                        <p:cTn id="8" dur="500" fill="hold"/>
                                        <p:tgtEl>
                                          <p:spTgt spid="5734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57354"/>
                                        </p:tgtEl>
                                        <p:attrNameLst>
                                          <p:attrName>style.visibility</p:attrName>
                                        </p:attrNameLst>
                                      </p:cBhvr>
                                      <p:to>
                                        <p:strVal val="visible"/>
                                      </p:to>
                                    </p:set>
                                    <p:animEffect transition="in" filter="wipe(left)">
                                      <p:cBhvr>
                                        <p:cTn id="13" dur="500"/>
                                        <p:tgtEl>
                                          <p:spTgt spid="57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9427"/>
          </a:xfrm>
        </p:spPr>
        <p:txBody>
          <a:bodyPr>
            <a:normAutofit fontScale="90000"/>
          </a:bodyPr>
          <a:lstStyle/>
          <a:p>
            <a:pPr algn="ctr"/>
            <a:r>
              <a:rPr lang="en-US" dirty="0"/>
              <a:t>Objectives of the firm</a:t>
            </a:r>
          </a:p>
        </p:txBody>
      </p:sp>
      <p:sp>
        <p:nvSpPr>
          <p:cNvPr id="3" name="Content Placeholder 2"/>
          <p:cNvSpPr>
            <a:spLocks noGrp="1"/>
          </p:cNvSpPr>
          <p:nvPr>
            <p:ph idx="1"/>
          </p:nvPr>
        </p:nvSpPr>
        <p:spPr>
          <a:xfrm>
            <a:off x="838200" y="1184855"/>
            <a:ext cx="10515600" cy="5434885"/>
          </a:xfrm>
        </p:spPr>
        <p:txBody>
          <a:bodyPr>
            <a:normAutofit/>
          </a:bodyPr>
          <a:lstStyle/>
          <a:p>
            <a:r>
              <a:rPr lang="en-US" sz="3200" dirty="0"/>
              <a:t>Firms are set up to pursue many objectives:</a:t>
            </a:r>
          </a:p>
          <a:p>
            <a:pPr marL="971550" lvl="1" indent="-514350">
              <a:buFont typeface="+mj-lt"/>
              <a:buAutoNum type="arabicPeriod"/>
            </a:pPr>
            <a:r>
              <a:rPr lang="en-US" sz="3200" dirty="0"/>
              <a:t>Profit maximization</a:t>
            </a:r>
          </a:p>
          <a:p>
            <a:pPr marL="971550" lvl="1" indent="-514350">
              <a:buFont typeface="+mj-lt"/>
              <a:buAutoNum type="arabicPeriod"/>
            </a:pPr>
            <a:r>
              <a:rPr lang="en-US" sz="3200" dirty="0"/>
              <a:t>Market share maximization</a:t>
            </a:r>
          </a:p>
          <a:p>
            <a:pPr marL="971550" lvl="1" indent="-514350">
              <a:buFont typeface="+mj-lt"/>
              <a:buAutoNum type="arabicPeriod"/>
            </a:pPr>
            <a:r>
              <a:rPr lang="en-US" sz="3200" dirty="0"/>
              <a:t>Sales maximization </a:t>
            </a:r>
          </a:p>
          <a:p>
            <a:pPr marL="971550" lvl="1" indent="-514350">
              <a:buFont typeface="+mj-lt"/>
              <a:buAutoNum type="arabicPeriod"/>
            </a:pPr>
            <a:r>
              <a:rPr lang="en-US" sz="3200" dirty="0"/>
              <a:t>Net revenue maximization</a:t>
            </a:r>
          </a:p>
          <a:p>
            <a:pPr marL="971550" lvl="1" indent="-514350">
              <a:buFont typeface="+mj-lt"/>
              <a:buAutoNum type="arabicPeriod"/>
            </a:pPr>
            <a:r>
              <a:rPr lang="en-US" sz="3200" dirty="0"/>
              <a:t>Output maximization </a:t>
            </a:r>
          </a:p>
          <a:p>
            <a:pPr marL="971550" lvl="1" indent="-514350">
              <a:buFont typeface="+mj-lt"/>
              <a:buAutoNum type="arabicPeriod"/>
            </a:pPr>
            <a:r>
              <a:rPr lang="en-US" sz="3200" dirty="0"/>
              <a:t>Social welfare maximization</a:t>
            </a:r>
          </a:p>
          <a:p>
            <a:pPr marL="971550" lvl="1" indent="-514350">
              <a:buFont typeface="+mj-lt"/>
              <a:buAutoNum type="arabicPeriod"/>
            </a:pPr>
            <a:r>
              <a:rPr lang="en-US" sz="3200" dirty="0"/>
              <a:t>Etc.</a:t>
            </a:r>
          </a:p>
          <a:p>
            <a:endParaRPr lang="en-US" sz="3600" dirty="0"/>
          </a:p>
          <a:p>
            <a:r>
              <a:rPr lang="en-US" sz="3600" dirty="0"/>
              <a:t>A firm can pursue multiple objectives</a:t>
            </a:r>
          </a:p>
          <a:p>
            <a:pPr marL="971550" lvl="1" indent="-514350">
              <a:buFont typeface="+mj-lt"/>
              <a:buAutoNum type="arabicPeriod"/>
            </a:pPr>
            <a:endParaRPr lang="en-US" sz="3200" dirty="0"/>
          </a:p>
          <a:p>
            <a:pPr marL="971550" lvl="1" indent="-514350">
              <a:buFont typeface="+mj-lt"/>
              <a:buAutoNum type="arabicPeriod"/>
            </a:pPr>
            <a:endParaRPr lang="en-US" sz="3200" dirty="0"/>
          </a:p>
        </p:txBody>
      </p:sp>
    </p:spTree>
    <p:extLst>
      <p:ext uri="{BB962C8B-B14F-4D97-AF65-F5344CB8AC3E}">
        <p14:creationId xmlns:p14="http://schemas.microsoft.com/office/powerpoint/2010/main" val="41077831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ph type="sldNum" sz="quarter" idx="12"/>
          </p:nvPr>
        </p:nvSpPr>
        <p:spPr/>
        <p:txBody>
          <a:bodyPr/>
          <a:lstStyle/>
          <a:p>
            <a:r>
              <a:rPr lang="en-US" altLang="en-US"/>
              <a:t>8.</a:t>
            </a:r>
            <a:fld id="{BD893646-62BD-4232-91CA-E72839944D52}" type="slidenum">
              <a:rPr lang="en-US" altLang="en-US"/>
              <a:pPr/>
              <a:t>40</a:t>
            </a:fld>
            <a:endParaRPr lang="en-US" altLang="en-US" sz="1400"/>
          </a:p>
        </p:txBody>
      </p:sp>
      <p:sp>
        <p:nvSpPr>
          <p:cNvPr id="58370" name="Rectangle 1026"/>
          <p:cNvSpPr>
            <a:spLocks noGrp="1" noChangeArrowheads="1"/>
          </p:cNvSpPr>
          <p:nvPr>
            <p:ph type="title"/>
          </p:nvPr>
        </p:nvSpPr>
        <p:spPr/>
        <p:txBody>
          <a:bodyPr/>
          <a:lstStyle/>
          <a:p>
            <a:r>
              <a:rPr lang="en-GB" altLang="en-US" b="1"/>
              <a:t>Constant returns to scale</a:t>
            </a:r>
          </a:p>
        </p:txBody>
      </p:sp>
      <p:sp>
        <p:nvSpPr>
          <p:cNvPr id="58371" name="Text Box 1027"/>
          <p:cNvSpPr txBox="1">
            <a:spLocks noChangeArrowheads="1"/>
          </p:cNvSpPr>
          <p:nvPr/>
        </p:nvSpPr>
        <p:spPr bwMode="auto">
          <a:xfrm>
            <a:off x="2346326" y="1665289"/>
            <a:ext cx="616598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800" b="1">
                <a:solidFill>
                  <a:srgbClr val="0000FF"/>
                </a:solidFill>
              </a:rPr>
              <a:t>– occur when long-run average costs are</a:t>
            </a:r>
          </a:p>
          <a:p>
            <a:r>
              <a:rPr lang="en-GB" altLang="en-US" sz="2800" b="1">
                <a:solidFill>
                  <a:srgbClr val="0000FF"/>
                </a:solidFill>
              </a:rPr>
              <a:t>constant as output rises:</a:t>
            </a:r>
          </a:p>
        </p:txBody>
      </p:sp>
      <p:grpSp>
        <p:nvGrpSpPr>
          <p:cNvPr id="58379" name="Group 1035"/>
          <p:cNvGrpSpPr>
            <a:grpSpLocks/>
          </p:cNvGrpSpPr>
          <p:nvPr/>
        </p:nvGrpSpPr>
        <p:grpSpPr bwMode="auto">
          <a:xfrm>
            <a:off x="3351213" y="3352801"/>
            <a:ext cx="4962526" cy="2987675"/>
            <a:chOff x="1151" y="2112"/>
            <a:chExt cx="3126" cy="1882"/>
          </a:xfrm>
        </p:grpSpPr>
        <p:sp>
          <p:nvSpPr>
            <p:cNvPr id="58372" name="Line 1028"/>
            <p:cNvSpPr>
              <a:spLocks noChangeShapeType="1"/>
            </p:cNvSpPr>
            <p:nvPr/>
          </p:nvSpPr>
          <p:spPr bwMode="auto">
            <a:xfrm>
              <a:off x="1488" y="3696"/>
              <a:ext cx="27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3" name="Line 1029"/>
            <p:cNvSpPr>
              <a:spLocks noChangeShapeType="1"/>
            </p:cNvSpPr>
            <p:nvPr/>
          </p:nvSpPr>
          <p:spPr bwMode="auto">
            <a:xfrm flipV="1">
              <a:off x="1488" y="2112"/>
              <a:ext cx="0" cy="158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4" name="Text Box 1030"/>
            <p:cNvSpPr txBox="1">
              <a:spLocks noChangeArrowheads="1"/>
            </p:cNvSpPr>
            <p:nvPr/>
          </p:nvSpPr>
          <p:spPr bwMode="auto">
            <a:xfrm>
              <a:off x="3936" y="2880"/>
              <a:ext cx="34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LAC</a:t>
              </a:r>
            </a:p>
          </p:txBody>
        </p:sp>
        <p:sp>
          <p:nvSpPr>
            <p:cNvPr id="58375" name="Text Box 1031"/>
            <p:cNvSpPr txBox="1">
              <a:spLocks noChangeArrowheads="1"/>
            </p:cNvSpPr>
            <p:nvPr/>
          </p:nvSpPr>
          <p:spPr bwMode="auto">
            <a:xfrm rot="16172203">
              <a:off x="801" y="2559"/>
              <a:ext cx="95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Average cost</a:t>
              </a:r>
            </a:p>
          </p:txBody>
        </p:sp>
        <p:sp>
          <p:nvSpPr>
            <p:cNvPr id="58376" name="Text Box 1032"/>
            <p:cNvSpPr txBox="1">
              <a:spLocks noChangeArrowheads="1"/>
            </p:cNvSpPr>
            <p:nvPr/>
          </p:nvSpPr>
          <p:spPr bwMode="auto">
            <a:xfrm>
              <a:off x="3456" y="3744"/>
              <a:ext cx="59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i="1"/>
                <a:t>Output</a:t>
              </a:r>
            </a:p>
          </p:txBody>
        </p:sp>
        <p:sp>
          <p:nvSpPr>
            <p:cNvPr id="58378" name="Line 1034"/>
            <p:cNvSpPr>
              <a:spLocks noChangeShapeType="1"/>
            </p:cNvSpPr>
            <p:nvPr/>
          </p:nvSpPr>
          <p:spPr bwMode="auto">
            <a:xfrm>
              <a:off x="1488" y="3024"/>
              <a:ext cx="2400" cy="0"/>
            </a:xfrm>
            <a:prstGeom prst="line">
              <a:avLst/>
            </a:prstGeom>
            <a:noFill/>
            <a:ln w="57150">
              <a:solidFill>
                <a:srgbClr val="CC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1378772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371"/>
                                        </p:tgtEl>
                                        <p:attrNameLst>
                                          <p:attrName>style.visibility</p:attrName>
                                        </p:attrNameLst>
                                      </p:cBhvr>
                                      <p:to>
                                        <p:strVal val="visible"/>
                                      </p:to>
                                    </p:set>
                                    <p:anim calcmode="lin" valueType="num">
                                      <p:cBhvr additive="base">
                                        <p:cTn id="7" dur="500" fill="hold"/>
                                        <p:tgtEl>
                                          <p:spTgt spid="58371"/>
                                        </p:tgtEl>
                                        <p:attrNameLst>
                                          <p:attrName>ppt_x</p:attrName>
                                        </p:attrNameLst>
                                      </p:cBhvr>
                                      <p:tavLst>
                                        <p:tav tm="0">
                                          <p:val>
                                            <p:strVal val="0-#ppt_w/2"/>
                                          </p:val>
                                        </p:tav>
                                        <p:tav tm="100000">
                                          <p:val>
                                            <p:strVal val="#ppt_x"/>
                                          </p:val>
                                        </p:tav>
                                      </p:tavLst>
                                    </p:anim>
                                    <p:anim calcmode="lin" valueType="num">
                                      <p:cBhvr additive="base">
                                        <p:cTn id="8" dur="500" fill="hold"/>
                                        <p:tgtEl>
                                          <p:spTgt spid="5837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58379"/>
                                        </p:tgtEl>
                                        <p:attrNameLst>
                                          <p:attrName>style.visibility</p:attrName>
                                        </p:attrNameLst>
                                      </p:cBhvr>
                                      <p:to>
                                        <p:strVal val="visible"/>
                                      </p:to>
                                    </p:set>
                                    <p:animEffect transition="in" filter="wipe(left)">
                                      <p:cBhvr>
                                        <p:cTn id="13" dur="500"/>
                                        <p:tgtEl>
                                          <p:spTgt spid="58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 name="Slide Number Placeholder 6"/>
          <p:cNvSpPr>
            <a:spLocks noGrp="1"/>
          </p:cNvSpPr>
          <p:nvPr>
            <p:ph type="sldNum" sz="quarter" idx="12"/>
          </p:nvPr>
        </p:nvSpPr>
        <p:spPr/>
        <p:txBody>
          <a:bodyPr/>
          <a:lstStyle/>
          <a:p>
            <a:r>
              <a:rPr lang="en-US" altLang="en-US"/>
              <a:t>8.</a:t>
            </a:r>
            <a:fld id="{9BB52067-FBB4-4726-B616-171B2DBDC691}" type="slidenum">
              <a:rPr lang="en-US" altLang="en-US"/>
              <a:pPr/>
              <a:t>41</a:t>
            </a:fld>
            <a:endParaRPr lang="en-US" altLang="en-US" sz="1400"/>
          </a:p>
        </p:txBody>
      </p:sp>
      <p:sp>
        <p:nvSpPr>
          <p:cNvPr id="59394" name="Rectangle 2"/>
          <p:cNvSpPr>
            <a:spLocks noGrp="1" noChangeArrowheads="1"/>
          </p:cNvSpPr>
          <p:nvPr>
            <p:ph type="title"/>
          </p:nvPr>
        </p:nvSpPr>
        <p:spPr/>
        <p:txBody>
          <a:bodyPr/>
          <a:lstStyle/>
          <a:p>
            <a:r>
              <a:rPr lang="en-GB" altLang="en-US" sz="3200" b="1"/>
              <a:t>The firm’s long-run output decision</a:t>
            </a:r>
          </a:p>
        </p:txBody>
      </p:sp>
      <p:sp>
        <p:nvSpPr>
          <p:cNvPr id="59396" name="Rectangle 4"/>
          <p:cNvSpPr>
            <a:spLocks noGrp="1" noChangeArrowheads="1"/>
          </p:cNvSpPr>
          <p:nvPr>
            <p:ph type="body" sz="half" idx="2"/>
          </p:nvPr>
        </p:nvSpPr>
        <p:spPr>
          <a:xfrm>
            <a:off x="6324600" y="1524000"/>
            <a:ext cx="3810000" cy="4114800"/>
          </a:xfrm>
        </p:spPr>
        <p:txBody>
          <a:bodyPr>
            <a:normAutofit lnSpcReduction="10000"/>
          </a:bodyPr>
          <a:lstStyle/>
          <a:p>
            <a:pPr>
              <a:lnSpc>
                <a:spcPct val="90000"/>
              </a:lnSpc>
            </a:pPr>
            <a:r>
              <a:rPr lang="en-GB" altLang="en-US"/>
              <a:t>The decision:</a:t>
            </a:r>
          </a:p>
          <a:p>
            <a:pPr lvl="1">
              <a:lnSpc>
                <a:spcPct val="90000"/>
              </a:lnSpc>
            </a:pPr>
            <a:r>
              <a:rPr lang="en-GB" altLang="en-US"/>
              <a:t>If the price is at or above LAC</a:t>
            </a:r>
            <a:r>
              <a:rPr lang="en-GB" altLang="en-US" baseline="-25000"/>
              <a:t>1</a:t>
            </a:r>
            <a:r>
              <a:rPr lang="en-GB" altLang="en-US"/>
              <a:t>, the firm produces Q</a:t>
            </a:r>
            <a:r>
              <a:rPr lang="en-GB" altLang="en-US" baseline="-25000"/>
              <a:t>1</a:t>
            </a:r>
            <a:r>
              <a:rPr lang="en-GB" altLang="en-US"/>
              <a:t>.</a:t>
            </a:r>
          </a:p>
          <a:p>
            <a:pPr lvl="1">
              <a:lnSpc>
                <a:spcPct val="90000"/>
              </a:lnSpc>
            </a:pPr>
            <a:r>
              <a:rPr lang="en-GB" altLang="en-US"/>
              <a:t>If the price is below LAC</a:t>
            </a:r>
            <a:r>
              <a:rPr lang="en-GB" altLang="en-US" baseline="-25000"/>
              <a:t>1</a:t>
            </a:r>
            <a:endParaRPr lang="en-GB" altLang="en-US"/>
          </a:p>
          <a:p>
            <a:pPr lvl="1">
              <a:lnSpc>
                <a:spcPct val="90000"/>
              </a:lnSpc>
            </a:pPr>
            <a:r>
              <a:rPr lang="en-GB" altLang="en-US"/>
              <a:t>the firm goes out of business</a:t>
            </a:r>
          </a:p>
          <a:p>
            <a:pPr>
              <a:lnSpc>
                <a:spcPct val="90000"/>
              </a:lnSpc>
            </a:pPr>
            <a:r>
              <a:rPr lang="en-GB" altLang="en-US">
                <a:solidFill>
                  <a:srgbClr val="CC0066"/>
                </a:solidFill>
              </a:rPr>
              <a:t>NB: LMC always passes through the minimum point of LAC.</a:t>
            </a:r>
          </a:p>
        </p:txBody>
      </p:sp>
      <p:grpSp>
        <p:nvGrpSpPr>
          <p:cNvPr id="59421" name="Group 29"/>
          <p:cNvGrpSpPr>
            <a:grpSpLocks/>
          </p:cNvGrpSpPr>
          <p:nvPr/>
        </p:nvGrpSpPr>
        <p:grpSpPr bwMode="auto">
          <a:xfrm>
            <a:off x="2174875" y="2220914"/>
            <a:ext cx="3913188" cy="4216399"/>
            <a:chOff x="410" y="1399"/>
            <a:chExt cx="2465" cy="2656"/>
          </a:xfrm>
        </p:grpSpPr>
        <p:sp>
          <p:nvSpPr>
            <p:cNvPr id="59416" name="Text Box 24"/>
            <p:cNvSpPr txBox="1">
              <a:spLocks noChangeArrowheads="1"/>
            </p:cNvSpPr>
            <p:nvPr/>
          </p:nvSpPr>
          <p:spPr bwMode="auto">
            <a:xfrm>
              <a:off x="410" y="2839"/>
              <a:ext cx="353"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b="1">
                  <a:solidFill>
                    <a:srgbClr val="CC0066"/>
                  </a:solidFill>
                </a:rPr>
                <a:t>AC</a:t>
              </a:r>
              <a:r>
                <a:rPr lang="en-GB" altLang="en-US" sz="2000" b="1" baseline="-25000">
                  <a:solidFill>
                    <a:srgbClr val="CC0066"/>
                  </a:solidFill>
                </a:rPr>
                <a:t>1</a:t>
              </a:r>
              <a:endParaRPr lang="en-GB" altLang="en-US" sz="2000" b="1">
                <a:solidFill>
                  <a:srgbClr val="CC0066"/>
                </a:solidFill>
              </a:endParaRPr>
            </a:p>
          </p:txBody>
        </p:sp>
        <p:grpSp>
          <p:nvGrpSpPr>
            <p:cNvPr id="59420" name="Group 28"/>
            <p:cNvGrpSpPr>
              <a:grpSpLocks/>
            </p:cNvGrpSpPr>
            <p:nvPr/>
          </p:nvGrpSpPr>
          <p:grpSpPr bwMode="auto">
            <a:xfrm>
              <a:off x="470" y="1399"/>
              <a:ext cx="2405" cy="2656"/>
              <a:chOff x="470" y="1399"/>
              <a:chExt cx="2405" cy="2656"/>
            </a:xfrm>
          </p:grpSpPr>
          <p:sp>
            <p:nvSpPr>
              <p:cNvPr id="59397" name="Line 5"/>
              <p:cNvSpPr>
                <a:spLocks noChangeShapeType="1"/>
              </p:cNvSpPr>
              <p:nvPr/>
            </p:nvSpPr>
            <p:spPr bwMode="auto">
              <a:xfrm>
                <a:off x="768" y="3600"/>
                <a:ext cx="201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8" name="Line 6"/>
              <p:cNvSpPr>
                <a:spLocks noChangeShapeType="1"/>
              </p:cNvSpPr>
              <p:nvPr/>
            </p:nvSpPr>
            <p:spPr bwMode="auto">
              <a:xfrm flipV="1">
                <a:off x="768" y="1440"/>
                <a:ext cx="0" cy="216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9" name="Freeform 7"/>
              <p:cNvSpPr>
                <a:spLocks/>
              </p:cNvSpPr>
              <p:nvPr/>
            </p:nvSpPr>
            <p:spPr bwMode="auto">
              <a:xfrm>
                <a:off x="1008" y="2256"/>
                <a:ext cx="1632" cy="768"/>
              </a:xfrm>
              <a:custGeom>
                <a:avLst/>
                <a:gdLst>
                  <a:gd name="T0" fmla="*/ 0 w 1824"/>
                  <a:gd name="T1" fmla="*/ 0 h 1152"/>
                  <a:gd name="T2" fmla="*/ 816 w 1824"/>
                  <a:gd name="T3" fmla="*/ 1152 h 1152"/>
                  <a:gd name="T4" fmla="*/ 1824 w 1824"/>
                  <a:gd name="T5" fmla="*/ 0 h 1152"/>
                </a:gdLst>
                <a:ahLst/>
                <a:cxnLst>
                  <a:cxn ang="0">
                    <a:pos x="T0" y="T1"/>
                  </a:cxn>
                  <a:cxn ang="0">
                    <a:pos x="T2" y="T3"/>
                  </a:cxn>
                  <a:cxn ang="0">
                    <a:pos x="T4" y="T5"/>
                  </a:cxn>
                </a:cxnLst>
                <a:rect l="0" t="0" r="r" b="b"/>
                <a:pathLst>
                  <a:path w="1824" h="1152">
                    <a:moveTo>
                      <a:pt x="0" y="0"/>
                    </a:moveTo>
                    <a:cubicBezTo>
                      <a:pt x="256" y="576"/>
                      <a:pt x="512" y="1152"/>
                      <a:pt x="816" y="1152"/>
                    </a:cubicBezTo>
                    <a:cubicBezTo>
                      <a:pt x="1120" y="1152"/>
                      <a:pt x="1472" y="576"/>
                      <a:pt x="1824" y="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3" name="Freeform 11"/>
              <p:cNvSpPr>
                <a:spLocks/>
              </p:cNvSpPr>
              <p:nvPr/>
            </p:nvSpPr>
            <p:spPr bwMode="auto">
              <a:xfrm rot="-2083549">
                <a:off x="1104" y="2352"/>
                <a:ext cx="1536" cy="616"/>
              </a:xfrm>
              <a:custGeom>
                <a:avLst/>
                <a:gdLst>
                  <a:gd name="T0" fmla="*/ 0 w 1536"/>
                  <a:gd name="T1" fmla="*/ 240 h 616"/>
                  <a:gd name="T2" fmla="*/ 288 w 1536"/>
                  <a:gd name="T3" fmla="*/ 576 h 616"/>
                  <a:gd name="T4" fmla="*/ 1536 w 1536"/>
                  <a:gd name="T5" fmla="*/ 0 h 616"/>
                </a:gdLst>
                <a:ahLst/>
                <a:cxnLst>
                  <a:cxn ang="0">
                    <a:pos x="T0" y="T1"/>
                  </a:cxn>
                  <a:cxn ang="0">
                    <a:pos x="T2" y="T3"/>
                  </a:cxn>
                  <a:cxn ang="0">
                    <a:pos x="T4" y="T5"/>
                  </a:cxn>
                </a:cxnLst>
                <a:rect l="0" t="0" r="r" b="b"/>
                <a:pathLst>
                  <a:path w="1536" h="616">
                    <a:moveTo>
                      <a:pt x="0" y="240"/>
                    </a:moveTo>
                    <a:cubicBezTo>
                      <a:pt x="16" y="428"/>
                      <a:pt x="32" y="616"/>
                      <a:pt x="288" y="576"/>
                    </a:cubicBezTo>
                    <a:cubicBezTo>
                      <a:pt x="544" y="536"/>
                      <a:pt x="1040" y="268"/>
                      <a:pt x="1536" y="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4" name="Line 12"/>
              <p:cNvSpPr>
                <a:spLocks noChangeShapeType="1"/>
              </p:cNvSpPr>
              <p:nvPr/>
            </p:nvSpPr>
            <p:spPr bwMode="auto">
              <a:xfrm>
                <a:off x="1104" y="1632"/>
                <a:ext cx="624" cy="1920"/>
              </a:xfrm>
              <a:prstGeom prst="line">
                <a:avLst/>
              </a:prstGeom>
              <a:noFill/>
              <a:ln w="571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5" name="Line 13"/>
              <p:cNvSpPr>
                <a:spLocks noChangeShapeType="1"/>
              </p:cNvSpPr>
              <p:nvPr/>
            </p:nvSpPr>
            <p:spPr bwMode="auto">
              <a:xfrm>
                <a:off x="1584" y="2976"/>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6" name="Line 14"/>
              <p:cNvSpPr>
                <a:spLocks noChangeShapeType="1"/>
              </p:cNvSpPr>
              <p:nvPr/>
            </p:nvSpPr>
            <p:spPr bwMode="auto">
              <a:xfrm flipH="1">
                <a:off x="768" y="2976"/>
                <a:ext cx="76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7" name="Oval 15"/>
              <p:cNvSpPr>
                <a:spLocks noChangeArrowheads="1"/>
              </p:cNvSpPr>
              <p:nvPr/>
            </p:nvSpPr>
            <p:spPr bwMode="auto">
              <a:xfrm>
                <a:off x="1527" y="2937"/>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8" name="Oval 16"/>
              <p:cNvSpPr>
                <a:spLocks noChangeArrowheads="1"/>
              </p:cNvSpPr>
              <p:nvPr/>
            </p:nvSpPr>
            <p:spPr bwMode="auto">
              <a:xfrm>
                <a:off x="1675" y="2968"/>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9" name="Oval 17"/>
              <p:cNvSpPr>
                <a:spLocks noChangeArrowheads="1"/>
              </p:cNvSpPr>
              <p:nvPr/>
            </p:nvSpPr>
            <p:spPr bwMode="auto">
              <a:xfrm>
                <a:off x="1532" y="3111"/>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10" name="Text Box 18"/>
              <p:cNvSpPr txBox="1">
                <a:spLocks noChangeArrowheads="1"/>
              </p:cNvSpPr>
              <p:nvPr/>
            </p:nvSpPr>
            <p:spPr bwMode="auto">
              <a:xfrm>
                <a:off x="470" y="1399"/>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000"/>
                  <a:t>£</a:t>
                </a:r>
              </a:p>
            </p:txBody>
          </p:sp>
          <p:sp>
            <p:nvSpPr>
              <p:cNvPr id="59411" name="Text Box 19"/>
              <p:cNvSpPr txBox="1">
                <a:spLocks noChangeArrowheads="1"/>
              </p:cNvSpPr>
              <p:nvPr/>
            </p:nvSpPr>
            <p:spPr bwMode="auto">
              <a:xfrm>
                <a:off x="1728" y="3648"/>
                <a:ext cx="113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i="1"/>
                  <a:t>Output</a:t>
                </a:r>
              </a:p>
              <a:p>
                <a:r>
                  <a:rPr lang="en-GB" altLang="en-US" i="1"/>
                  <a:t>(goods per week)</a:t>
                </a:r>
              </a:p>
            </p:txBody>
          </p:sp>
          <p:sp>
            <p:nvSpPr>
              <p:cNvPr id="59413" name="Text Box 21"/>
              <p:cNvSpPr txBox="1">
                <a:spLocks noChangeArrowheads="1"/>
              </p:cNvSpPr>
              <p:nvPr/>
            </p:nvSpPr>
            <p:spPr bwMode="auto">
              <a:xfrm>
                <a:off x="1718" y="3297"/>
                <a:ext cx="32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0000FF"/>
                    </a:solidFill>
                  </a:rPr>
                  <a:t>MR</a:t>
                </a:r>
              </a:p>
            </p:txBody>
          </p:sp>
          <p:sp>
            <p:nvSpPr>
              <p:cNvPr id="59414" name="Text Box 22"/>
              <p:cNvSpPr txBox="1">
                <a:spLocks noChangeArrowheads="1"/>
              </p:cNvSpPr>
              <p:nvPr/>
            </p:nvSpPr>
            <p:spPr bwMode="auto">
              <a:xfrm>
                <a:off x="2534" y="2285"/>
                <a:ext cx="34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LAC</a:t>
                </a:r>
              </a:p>
            </p:txBody>
          </p:sp>
          <p:sp>
            <p:nvSpPr>
              <p:cNvPr id="59415" name="Text Box 23"/>
              <p:cNvSpPr txBox="1">
                <a:spLocks noChangeArrowheads="1"/>
              </p:cNvSpPr>
              <p:nvPr/>
            </p:nvSpPr>
            <p:spPr bwMode="auto">
              <a:xfrm>
                <a:off x="2342" y="1753"/>
                <a:ext cx="38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LMC</a:t>
                </a:r>
              </a:p>
            </p:txBody>
          </p:sp>
          <p:sp>
            <p:nvSpPr>
              <p:cNvPr id="59417" name="Text Box 25"/>
              <p:cNvSpPr txBox="1">
                <a:spLocks noChangeArrowheads="1"/>
              </p:cNvSpPr>
              <p:nvPr/>
            </p:nvSpPr>
            <p:spPr bwMode="auto">
              <a:xfrm>
                <a:off x="1430" y="3577"/>
                <a:ext cx="26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solidFill>
                      <a:srgbClr val="CC0066"/>
                    </a:solidFill>
                  </a:rPr>
                  <a:t>Q</a:t>
                </a:r>
                <a:r>
                  <a:rPr lang="en-GB" altLang="en-US" b="1" baseline="-25000">
                    <a:solidFill>
                      <a:srgbClr val="CC0066"/>
                    </a:solidFill>
                  </a:rPr>
                  <a:t>1</a:t>
                </a:r>
                <a:endParaRPr lang="en-GB" altLang="en-US" b="1">
                  <a:solidFill>
                    <a:srgbClr val="CC0066"/>
                  </a:solidFill>
                </a:endParaRPr>
              </a:p>
            </p:txBody>
          </p:sp>
          <p:sp>
            <p:nvSpPr>
              <p:cNvPr id="59418" name="Text Box 26"/>
              <p:cNvSpPr txBox="1">
                <a:spLocks noChangeArrowheads="1"/>
              </p:cNvSpPr>
              <p:nvPr/>
            </p:nvSpPr>
            <p:spPr bwMode="auto">
              <a:xfrm>
                <a:off x="1910" y="3047"/>
                <a:ext cx="730" cy="233"/>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t>LMC = MR</a:t>
                </a:r>
              </a:p>
            </p:txBody>
          </p:sp>
          <p:sp>
            <p:nvSpPr>
              <p:cNvPr id="59419" name="Line 27"/>
              <p:cNvSpPr>
                <a:spLocks noChangeShapeType="1"/>
              </p:cNvSpPr>
              <p:nvPr/>
            </p:nvSpPr>
            <p:spPr bwMode="auto">
              <a:xfrm flipH="1">
                <a:off x="1632" y="3168"/>
                <a:ext cx="240" cy="0"/>
              </a:xfrm>
              <a:prstGeom prst="line">
                <a:avLst/>
              </a:prstGeom>
              <a:noFill/>
              <a:ln w="762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Tree>
    <p:extLst>
      <p:ext uri="{BB962C8B-B14F-4D97-AF65-F5344CB8AC3E}">
        <p14:creationId xmlns:p14="http://schemas.microsoft.com/office/powerpoint/2010/main" val="1566697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9421"/>
                                        </p:tgtEl>
                                        <p:attrNameLst>
                                          <p:attrName>style.visibility</p:attrName>
                                        </p:attrNameLst>
                                      </p:cBhvr>
                                      <p:to>
                                        <p:strVal val="visible"/>
                                      </p:to>
                                    </p:set>
                                    <p:animEffect transition="in" filter="wipe(left)">
                                      <p:cBhvr>
                                        <p:cTn id="7" dur="500"/>
                                        <p:tgtEl>
                                          <p:spTgt spid="594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59396">
                                            <p:txEl>
                                              <p:pRg st="0" end="0"/>
                                            </p:txEl>
                                          </p:spTgt>
                                        </p:tgtEl>
                                        <p:attrNameLst>
                                          <p:attrName>style.visibility</p:attrName>
                                        </p:attrNameLst>
                                      </p:cBhvr>
                                      <p:to>
                                        <p:strVal val="visible"/>
                                      </p:to>
                                    </p:set>
                                    <p:anim calcmode="lin" valueType="num">
                                      <p:cBhvr additive="base">
                                        <p:cTn id="12" dur="500" fill="hold"/>
                                        <p:tgtEl>
                                          <p:spTgt spid="59396">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9396">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6">
                                            <p:txEl>
                                              <p:pRg st="0" end="0"/>
                                            </p:txEl>
                                          </p:spTgt>
                                        </p:tgtEl>
                                        <p:attrNameLst>
                                          <p:attrName>ppt_c</p:attrName>
                                        </p:attrNameLst>
                                      </p:cBhvr>
                                      <p:to>
                                        <a:schemeClr val="folHlink"/>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59396">
                                            <p:txEl>
                                              <p:pRg st="1" end="1"/>
                                            </p:txEl>
                                          </p:spTgt>
                                        </p:tgtEl>
                                        <p:attrNameLst>
                                          <p:attrName>style.visibility</p:attrName>
                                        </p:attrNameLst>
                                      </p:cBhvr>
                                      <p:to>
                                        <p:strVal val="visible"/>
                                      </p:to>
                                    </p:set>
                                    <p:anim calcmode="lin" valueType="num">
                                      <p:cBhvr additive="base">
                                        <p:cTn id="18" dur="500" fill="hold"/>
                                        <p:tgtEl>
                                          <p:spTgt spid="59396">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59396">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6">
                                            <p:txEl>
                                              <p:pRg st="1" end="1"/>
                                            </p:txEl>
                                          </p:spTgt>
                                        </p:tgtEl>
                                        <p:attrNameLst>
                                          <p:attrName>ppt_c</p:attrName>
                                        </p:attrNameLst>
                                      </p:cBhvr>
                                      <p:to>
                                        <a:schemeClr val="folHlink"/>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59396">
                                            <p:txEl>
                                              <p:pRg st="2" end="2"/>
                                            </p:txEl>
                                          </p:spTgt>
                                        </p:tgtEl>
                                        <p:attrNameLst>
                                          <p:attrName>style.visibility</p:attrName>
                                        </p:attrNameLst>
                                      </p:cBhvr>
                                      <p:to>
                                        <p:strVal val="visible"/>
                                      </p:to>
                                    </p:set>
                                    <p:anim calcmode="lin" valueType="num">
                                      <p:cBhvr additive="base">
                                        <p:cTn id="24" dur="500" fill="hold"/>
                                        <p:tgtEl>
                                          <p:spTgt spid="59396">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59396">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6">
                                            <p:txEl>
                                              <p:pRg st="2" end="2"/>
                                            </p:txEl>
                                          </p:spTgt>
                                        </p:tgtEl>
                                        <p:attrNameLst>
                                          <p:attrName>ppt_c</p:attrName>
                                        </p:attrNameLst>
                                      </p:cBhvr>
                                      <p:to>
                                        <a:schemeClr val="folHlink"/>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59396">
                                            <p:txEl>
                                              <p:pRg st="3" end="3"/>
                                            </p:txEl>
                                          </p:spTgt>
                                        </p:tgtEl>
                                        <p:attrNameLst>
                                          <p:attrName>style.visibility</p:attrName>
                                        </p:attrNameLst>
                                      </p:cBhvr>
                                      <p:to>
                                        <p:strVal val="visible"/>
                                      </p:to>
                                    </p:set>
                                    <p:anim calcmode="lin" valueType="num">
                                      <p:cBhvr additive="base">
                                        <p:cTn id="30" dur="500" fill="hold"/>
                                        <p:tgtEl>
                                          <p:spTgt spid="59396">
                                            <p:txEl>
                                              <p:pRg st="3" end="3"/>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59396">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6">
                                            <p:txEl>
                                              <p:pRg st="3" end="3"/>
                                            </p:txEl>
                                          </p:spTgt>
                                        </p:tgtEl>
                                        <p:attrNameLst>
                                          <p:attrName>ppt_c</p:attrName>
                                        </p:attrNameLst>
                                      </p:cBhvr>
                                      <p:to>
                                        <a:schemeClr val="folHlink"/>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59396">
                                            <p:txEl>
                                              <p:pRg st="4" end="4"/>
                                            </p:txEl>
                                          </p:spTgt>
                                        </p:tgtEl>
                                        <p:attrNameLst>
                                          <p:attrName>style.visibility</p:attrName>
                                        </p:attrNameLst>
                                      </p:cBhvr>
                                      <p:to>
                                        <p:strVal val="visible"/>
                                      </p:to>
                                    </p:set>
                                    <p:anim calcmode="lin" valueType="num">
                                      <p:cBhvr additive="base">
                                        <p:cTn id="36" dur="500" fill="hold"/>
                                        <p:tgtEl>
                                          <p:spTgt spid="59396">
                                            <p:txEl>
                                              <p:pRg st="4" end="4"/>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59396">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6">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6" grpId="0" build="p" bldLvl="2"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8.</a:t>
            </a:r>
            <a:fld id="{D3073966-738E-4E98-9D0E-B24B8F7D40AE}" type="slidenum">
              <a:rPr lang="en-US" altLang="en-US"/>
              <a:pPr/>
              <a:t>42</a:t>
            </a:fld>
            <a:endParaRPr lang="en-US" altLang="en-US" sz="1400"/>
          </a:p>
        </p:txBody>
      </p:sp>
      <p:sp>
        <p:nvSpPr>
          <p:cNvPr id="60418" name="Rectangle 1026"/>
          <p:cNvSpPr>
            <a:spLocks noGrp="1" noChangeArrowheads="1"/>
          </p:cNvSpPr>
          <p:nvPr>
            <p:ph type="title"/>
          </p:nvPr>
        </p:nvSpPr>
        <p:spPr/>
        <p:txBody>
          <a:bodyPr/>
          <a:lstStyle/>
          <a:p>
            <a:r>
              <a:rPr lang="en-GB" altLang="en-US" b="1"/>
              <a:t>The short run</a:t>
            </a:r>
          </a:p>
        </p:txBody>
      </p:sp>
      <p:sp>
        <p:nvSpPr>
          <p:cNvPr id="60419" name="Rectangle 1027"/>
          <p:cNvSpPr>
            <a:spLocks noGrp="1" noChangeArrowheads="1"/>
          </p:cNvSpPr>
          <p:nvPr>
            <p:ph type="body" idx="1"/>
          </p:nvPr>
        </p:nvSpPr>
        <p:spPr/>
        <p:txBody>
          <a:bodyPr/>
          <a:lstStyle/>
          <a:p>
            <a:pPr>
              <a:lnSpc>
                <a:spcPct val="90000"/>
              </a:lnSpc>
            </a:pPr>
            <a:r>
              <a:rPr lang="en-GB" altLang="en-US"/>
              <a:t>Fixed factor of production</a:t>
            </a:r>
          </a:p>
          <a:p>
            <a:pPr lvl="1">
              <a:lnSpc>
                <a:spcPct val="90000"/>
              </a:lnSpc>
            </a:pPr>
            <a:r>
              <a:rPr lang="en-GB" altLang="en-US"/>
              <a:t>a factor whose input level cannot be varied</a:t>
            </a:r>
          </a:p>
          <a:p>
            <a:pPr>
              <a:lnSpc>
                <a:spcPct val="90000"/>
              </a:lnSpc>
            </a:pPr>
            <a:r>
              <a:rPr lang="en-GB" altLang="en-US"/>
              <a:t>Fixed costs</a:t>
            </a:r>
          </a:p>
          <a:p>
            <a:pPr lvl="1">
              <a:lnSpc>
                <a:spcPct val="90000"/>
              </a:lnSpc>
            </a:pPr>
            <a:r>
              <a:rPr lang="en-GB" altLang="en-US"/>
              <a:t>costs that do not vary with output levels</a:t>
            </a:r>
          </a:p>
          <a:p>
            <a:pPr>
              <a:lnSpc>
                <a:spcPct val="90000"/>
              </a:lnSpc>
            </a:pPr>
            <a:r>
              <a:rPr lang="en-GB" altLang="en-US"/>
              <a:t>Variable costs</a:t>
            </a:r>
          </a:p>
          <a:p>
            <a:pPr lvl="1">
              <a:lnSpc>
                <a:spcPct val="90000"/>
              </a:lnSpc>
            </a:pPr>
            <a:r>
              <a:rPr lang="en-GB" altLang="en-US"/>
              <a:t>costs that do vary with output levels</a:t>
            </a:r>
          </a:p>
          <a:p>
            <a:pPr>
              <a:lnSpc>
                <a:spcPct val="90000"/>
              </a:lnSpc>
            </a:pPr>
            <a:r>
              <a:rPr lang="en-GB" altLang="en-US"/>
              <a:t>    STC  = SFC + SVC</a:t>
            </a:r>
          </a:p>
        </p:txBody>
      </p:sp>
    </p:spTree>
    <p:extLst>
      <p:ext uri="{BB962C8B-B14F-4D97-AF65-F5344CB8AC3E}">
        <p14:creationId xmlns:p14="http://schemas.microsoft.com/office/powerpoint/2010/main" val="3395035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419">
                                            <p:txEl>
                                              <p:pRg st="1" end="1"/>
                                            </p:txEl>
                                          </p:spTgt>
                                        </p:tgtEl>
                                        <p:attrNameLst>
                                          <p:attrName>style.visibility</p:attrName>
                                        </p:attrNameLst>
                                      </p:cBhvr>
                                      <p:to>
                                        <p:strVal val="visible"/>
                                      </p:to>
                                    </p:set>
                                    <p:anim calcmode="lin" valueType="num">
                                      <p:cBhvr additive="base">
                                        <p:cTn id="13" dur="500" fill="hold"/>
                                        <p:tgtEl>
                                          <p:spTgt spid="604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4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419">
                                            <p:txEl>
                                              <p:pRg st="2" end="2"/>
                                            </p:txEl>
                                          </p:spTgt>
                                        </p:tgtEl>
                                        <p:attrNameLst>
                                          <p:attrName>style.visibility</p:attrName>
                                        </p:attrNameLst>
                                      </p:cBhvr>
                                      <p:to>
                                        <p:strVal val="visible"/>
                                      </p:to>
                                    </p:set>
                                    <p:anim calcmode="lin" valueType="num">
                                      <p:cBhvr additive="base">
                                        <p:cTn id="19" dur="500" fill="hold"/>
                                        <p:tgtEl>
                                          <p:spTgt spid="604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419">
                                            <p:txEl>
                                              <p:pRg st="3" end="3"/>
                                            </p:txEl>
                                          </p:spTgt>
                                        </p:tgtEl>
                                        <p:attrNameLst>
                                          <p:attrName>style.visibility</p:attrName>
                                        </p:attrNameLst>
                                      </p:cBhvr>
                                      <p:to>
                                        <p:strVal val="visible"/>
                                      </p:to>
                                    </p:set>
                                    <p:anim calcmode="lin" valueType="num">
                                      <p:cBhvr additive="base">
                                        <p:cTn id="25" dur="500" fill="hold"/>
                                        <p:tgtEl>
                                          <p:spTgt spid="604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4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3" end="3"/>
                                            </p:txEl>
                                          </p:spTgt>
                                        </p:tgtEl>
                                        <p:attrNameLst>
                                          <p:attrName>ppt_c</p:attrName>
                                        </p:attrNameLst>
                                      </p:cBhvr>
                                      <p:to>
                                        <a:schemeClr val="folHlink"/>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0419">
                                            <p:txEl>
                                              <p:pRg st="4" end="4"/>
                                            </p:txEl>
                                          </p:spTgt>
                                        </p:tgtEl>
                                        <p:attrNameLst>
                                          <p:attrName>style.visibility</p:attrName>
                                        </p:attrNameLst>
                                      </p:cBhvr>
                                      <p:to>
                                        <p:strVal val="visible"/>
                                      </p:to>
                                    </p:set>
                                    <p:anim calcmode="lin" valueType="num">
                                      <p:cBhvr additive="base">
                                        <p:cTn id="31" dur="500" fill="hold"/>
                                        <p:tgtEl>
                                          <p:spTgt spid="604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041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4" end="4"/>
                                            </p:txEl>
                                          </p:spTgt>
                                        </p:tgtEl>
                                        <p:attrNameLst>
                                          <p:attrName>ppt_c</p:attrName>
                                        </p:attrNameLst>
                                      </p:cBhvr>
                                      <p:to>
                                        <a:schemeClr val="folHlink"/>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0419">
                                            <p:txEl>
                                              <p:pRg st="5" end="5"/>
                                            </p:txEl>
                                          </p:spTgt>
                                        </p:tgtEl>
                                        <p:attrNameLst>
                                          <p:attrName>style.visibility</p:attrName>
                                        </p:attrNameLst>
                                      </p:cBhvr>
                                      <p:to>
                                        <p:strVal val="visible"/>
                                      </p:to>
                                    </p:set>
                                    <p:anim calcmode="lin" valueType="num">
                                      <p:cBhvr additive="base">
                                        <p:cTn id="37" dur="500" fill="hold"/>
                                        <p:tgtEl>
                                          <p:spTgt spid="6041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041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5" end="5"/>
                                            </p:txEl>
                                          </p:spTgt>
                                        </p:tgtEl>
                                        <p:attrNameLst>
                                          <p:attrName>ppt_c</p:attrName>
                                        </p:attrNameLst>
                                      </p:cBhvr>
                                      <p:to>
                                        <a:schemeClr val="folHlink"/>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0419">
                                            <p:txEl>
                                              <p:pRg st="6" end="6"/>
                                            </p:txEl>
                                          </p:spTgt>
                                        </p:tgtEl>
                                        <p:attrNameLst>
                                          <p:attrName>style.visibility</p:attrName>
                                        </p:attrNameLst>
                                      </p:cBhvr>
                                      <p:to>
                                        <p:strVal val="visible"/>
                                      </p:to>
                                    </p:set>
                                    <p:anim calcmode="lin" valueType="num">
                                      <p:cBhvr additive="base">
                                        <p:cTn id="43" dur="500" fill="hold"/>
                                        <p:tgtEl>
                                          <p:spTgt spid="6041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041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6" end="6"/>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bldLvl="2"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8.</a:t>
            </a:r>
            <a:fld id="{37C990A6-0058-4EFD-B49C-6F72C2EE3AA8}" type="slidenum">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altLang="en-US" sz="14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3490" name="Rectangle 2"/>
          <p:cNvSpPr>
            <a:spLocks noGrp="1" noChangeArrowheads="1"/>
          </p:cNvSpPr>
          <p:nvPr>
            <p:ph type="title"/>
          </p:nvPr>
        </p:nvSpPr>
        <p:spPr/>
        <p:txBody>
          <a:bodyPr/>
          <a:lstStyle/>
          <a:p>
            <a:r>
              <a:rPr lang="en-GB" altLang="en-US" sz="3200" b="1"/>
              <a:t>The firm’s short-run output decision</a:t>
            </a:r>
          </a:p>
        </p:txBody>
      </p:sp>
      <p:sp>
        <p:nvSpPr>
          <p:cNvPr id="63492" name="Rectangle 4"/>
          <p:cNvSpPr>
            <a:spLocks noGrp="1" noChangeArrowheads="1"/>
          </p:cNvSpPr>
          <p:nvPr>
            <p:ph type="body" sz="half" idx="2"/>
          </p:nvPr>
        </p:nvSpPr>
        <p:spPr/>
        <p:txBody>
          <a:bodyPr/>
          <a:lstStyle/>
          <a:p>
            <a:r>
              <a:rPr lang="en-GB" altLang="en-US" sz="2400"/>
              <a:t>Firm sets output at Q</a:t>
            </a:r>
            <a:r>
              <a:rPr lang="en-GB" altLang="en-US" sz="2400" baseline="-25000"/>
              <a:t>1</a:t>
            </a:r>
            <a:r>
              <a:rPr lang="en-GB" altLang="en-US" sz="2400"/>
              <a:t>, where SMC=MR</a:t>
            </a:r>
          </a:p>
          <a:p>
            <a:r>
              <a:rPr lang="en-GB" altLang="en-US" sz="2400"/>
              <a:t>subject to checking the average condition:</a:t>
            </a:r>
          </a:p>
          <a:p>
            <a:pPr lvl="1"/>
            <a:r>
              <a:rPr lang="en-GB" altLang="en-US" sz="2000"/>
              <a:t>if price is above SATC</a:t>
            </a:r>
            <a:r>
              <a:rPr lang="en-GB" altLang="en-US" sz="2000" baseline="-25000"/>
              <a:t>1</a:t>
            </a:r>
            <a:r>
              <a:rPr lang="en-GB" altLang="en-US" sz="2000"/>
              <a:t> firm produces Q</a:t>
            </a:r>
            <a:r>
              <a:rPr lang="en-GB" altLang="en-US" sz="2000" baseline="-25000"/>
              <a:t>1 </a:t>
            </a:r>
            <a:r>
              <a:rPr lang="en-GB" altLang="en-US" sz="2000"/>
              <a:t>at a profit</a:t>
            </a:r>
            <a:endParaRPr lang="en-GB" altLang="en-US" sz="2000" baseline="-25000"/>
          </a:p>
          <a:p>
            <a:pPr lvl="1"/>
            <a:r>
              <a:rPr lang="en-GB" altLang="en-US" sz="2000"/>
              <a:t>if price is between SATC</a:t>
            </a:r>
            <a:r>
              <a:rPr lang="en-GB" altLang="en-US" sz="2000" baseline="-25000"/>
              <a:t>1</a:t>
            </a:r>
            <a:r>
              <a:rPr lang="en-GB" altLang="en-US" sz="2000"/>
              <a:t> and SAVC</a:t>
            </a:r>
            <a:r>
              <a:rPr lang="en-GB" altLang="en-US" sz="2000" baseline="-25000"/>
              <a:t>1</a:t>
            </a:r>
            <a:r>
              <a:rPr lang="en-GB" altLang="en-US" sz="2000"/>
              <a:t> firm produces Q</a:t>
            </a:r>
            <a:r>
              <a:rPr lang="en-GB" altLang="en-US" sz="2000" baseline="-25000"/>
              <a:t>1</a:t>
            </a:r>
            <a:r>
              <a:rPr lang="en-GB" altLang="en-US" sz="2000"/>
              <a:t> at a loss</a:t>
            </a:r>
          </a:p>
          <a:p>
            <a:pPr lvl="1"/>
            <a:r>
              <a:rPr lang="en-GB" altLang="en-US" sz="2000"/>
              <a:t>if price is below SAVC</a:t>
            </a:r>
            <a:r>
              <a:rPr lang="en-GB" altLang="en-US" sz="2000" baseline="-25000"/>
              <a:t>1</a:t>
            </a:r>
            <a:r>
              <a:rPr lang="en-GB" altLang="en-US" sz="2000"/>
              <a:t>, firm produces zero output.</a:t>
            </a:r>
          </a:p>
        </p:txBody>
      </p:sp>
      <p:grpSp>
        <p:nvGrpSpPr>
          <p:cNvPr id="63529" name="Group 41"/>
          <p:cNvGrpSpPr>
            <a:grpSpLocks/>
          </p:cNvGrpSpPr>
          <p:nvPr/>
        </p:nvGrpSpPr>
        <p:grpSpPr bwMode="auto">
          <a:xfrm>
            <a:off x="1905000" y="2220913"/>
            <a:ext cx="4294188" cy="3937000"/>
            <a:chOff x="240" y="1399"/>
            <a:chExt cx="2705" cy="2480"/>
          </a:xfrm>
        </p:grpSpPr>
        <p:sp>
          <p:nvSpPr>
            <p:cNvPr id="63494" name="Text Box 6"/>
            <p:cNvSpPr txBox="1">
              <a:spLocks noChangeArrowheads="1"/>
            </p:cNvSpPr>
            <p:nvPr/>
          </p:nvSpPr>
          <p:spPr bwMode="auto">
            <a:xfrm>
              <a:off x="240" y="2855"/>
              <a:ext cx="473"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SAVC</a:t>
              </a:r>
              <a:r>
                <a:rPr kumimoji="0" lang="en-GB" altLang="en-US" sz="1800" b="1" i="0" u="none" strike="noStrike" kern="1200" cap="none" spc="0" normalizeH="0" baseline="-25000" noProof="0">
                  <a:ln>
                    <a:noFill/>
                  </a:ln>
                  <a:solidFill>
                    <a:srgbClr val="CC0066"/>
                  </a:solidFill>
                  <a:effectLst/>
                  <a:uLnTx/>
                  <a:uFillTx/>
                  <a:latin typeface="Calibri" panose="020F0502020204030204"/>
                  <a:ea typeface="+mn-ea"/>
                  <a:cs typeface="+mn-cs"/>
                </a:rPr>
                <a:t>1</a:t>
              </a:r>
              <a:endPar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endParaRPr>
            </a:p>
          </p:txBody>
        </p:sp>
        <p:sp>
          <p:nvSpPr>
            <p:cNvPr id="63496" name="Line 8"/>
            <p:cNvSpPr>
              <a:spLocks noChangeShapeType="1"/>
            </p:cNvSpPr>
            <p:nvPr/>
          </p:nvSpPr>
          <p:spPr bwMode="auto">
            <a:xfrm>
              <a:off x="768" y="3600"/>
              <a:ext cx="201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497" name="Line 9"/>
            <p:cNvSpPr>
              <a:spLocks noChangeShapeType="1"/>
            </p:cNvSpPr>
            <p:nvPr/>
          </p:nvSpPr>
          <p:spPr bwMode="auto">
            <a:xfrm flipV="1">
              <a:off x="768" y="1440"/>
              <a:ext cx="0" cy="216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00" name="Line 12"/>
            <p:cNvSpPr>
              <a:spLocks noChangeShapeType="1"/>
            </p:cNvSpPr>
            <p:nvPr/>
          </p:nvSpPr>
          <p:spPr bwMode="auto">
            <a:xfrm>
              <a:off x="1200" y="1680"/>
              <a:ext cx="720" cy="1872"/>
            </a:xfrm>
            <a:prstGeom prst="line">
              <a:avLst/>
            </a:prstGeom>
            <a:noFill/>
            <a:ln w="571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06" name="Text Box 18"/>
            <p:cNvSpPr txBox="1">
              <a:spLocks noChangeArrowheads="1"/>
            </p:cNvSpPr>
            <p:nvPr/>
          </p:nvSpPr>
          <p:spPr bwMode="auto">
            <a:xfrm>
              <a:off x="470" y="1399"/>
              <a:ext cx="20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0" i="0" u="none" strike="noStrike" kern="1200" cap="none" spc="0" normalizeH="0" baseline="0" noProof="0">
                  <a:ln>
                    <a:noFill/>
                  </a:ln>
                  <a:solidFill>
                    <a:prstClr val="black"/>
                  </a:solidFill>
                  <a:effectLst/>
                  <a:uLnTx/>
                  <a:uFillTx/>
                  <a:latin typeface="Calibri" panose="020F0502020204030204"/>
                  <a:ea typeface="+mn-ea"/>
                  <a:cs typeface="+mn-cs"/>
                </a:rPr>
                <a:t>£</a:t>
              </a:r>
            </a:p>
          </p:txBody>
        </p:sp>
        <p:sp>
          <p:nvSpPr>
            <p:cNvPr id="63507" name="Text Box 19"/>
            <p:cNvSpPr txBox="1">
              <a:spLocks noChangeArrowheads="1"/>
            </p:cNvSpPr>
            <p:nvPr/>
          </p:nvSpPr>
          <p:spPr bwMode="auto">
            <a:xfrm>
              <a:off x="2236" y="3648"/>
              <a:ext cx="5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1" u="none" strike="noStrike" kern="1200" cap="none" spc="0" normalizeH="0" baseline="0" noProof="0">
                  <a:ln>
                    <a:noFill/>
                  </a:ln>
                  <a:solidFill>
                    <a:prstClr val="black"/>
                  </a:solidFill>
                  <a:effectLst/>
                  <a:uLnTx/>
                  <a:uFillTx/>
                  <a:latin typeface="Calibri" panose="020F0502020204030204"/>
                  <a:ea typeface="+mn-ea"/>
                  <a:cs typeface="+mn-cs"/>
                </a:rPr>
                <a:t>Output</a:t>
              </a:r>
            </a:p>
          </p:txBody>
        </p:sp>
        <p:sp>
          <p:nvSpPr>
            <p:cNvPr id="63508" name="Text Box 20"/>
            <p:cNvSpPr txBox="1">
              <a:spLocks noChangeArrowheads="1"/>
            </p:cNvSpPr>
            <p:nvPr/>
          </p:nvSpPr>
          <p:spPr bwMode="auto">
            <a:xfrm>
              <a:off x="1920" y="3312"/>
              <a:ext cx="32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MR</a:t>
              </a:r>
            </a:p>
          </p:txBody>
        </p:sp>
        <p:sp>
          <p:nvSpPr>
            <p:cNvPr id="63509" name="Text Box 21"/>
            <p:cNvSpPr txBox="1">
              <a:spLocks noChangeArrowheads="1"/>
            </p:cNvSpPr>
            <p:nvPr/>
          </p:nvSpPr>
          <p:spPr bwMode="auto">
            <a:xfrm>
              <a:off x="2400" y="2832"/>
              <a:ext cx="424"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SAVC</a:t>
              </a:r>
            </a:p>
          </p:txBody>
        </p:sp>
        <p:sp>
          <p:nvSpPr>
            <p:cNvPr id="63510" name="Text Box 22"/>
            <p:cNvSpPr txBox="1">
              <a:spLocks noChangeArrowheads="1"/>
            </p:cNvSpPr>
            <p:nvPr/>
          </p:nvSpPr>
          <p:spPr bwMode="auto">
            <a:xfrm>
              <a:off x="2256" y="1776"/>
              <a:ext cx="38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SMC</a:t>
              </a:r>
            </a:p>
          </p:txBody>
        </p:sp>
        <p:sp>
          <p:nvSpPr>
            <p:cNvPr id="63511" name="Text Box 23"/>
            <p:cNvSpPr txBox="1">
              <a:spLocks noChangeArrowheads="1"/>
            </p:cNvSpPr>
            <p:nvPr/>
          </p:nvSpPr>
          <p:spPr bwMode="auto">
            <a:xfrm>
              <a:off x="1632" y="3577"/>
              <a:ext cx="26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Q</a:t>
              </a:r>
              <a:r>
                <a:rPr kumimoji="0" lang="en-GB" altLang="en-US" sz="1800" b="1" i="0" u="none" strike="noStrike" kern="1200" cap="none" spc="0" normalizeH="0" baseline="-25000" noProof="0">
                  <a:ln>
                    <a:noFill/>
                  </a:ln>
                  <a:solidFill>
                    <a:srgbClr val="CC0066"/>
                  </a:solidFill>
                  <a:effectLst/>
                  <a:uLnTx/>
                  <a:uFillTx/>
                  <a:latin typeface="Calibri" panose="020F0502020204030204"/>
                  <a:ea typeface="+mn-ea"/>
                  <a:cs typeface="+mn-cs"/>
                </a:rPr>
                <a:t>1</a:t>
              </a:r>
              <a:endPar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endParaRPr>
            </a:p>
          </p:txBody>
        </p:sp>
        <p:sp>
          <p:nvSpPr>
            <p:cNvPr id="63515" name="Freeform 27"/>
            <p:cNvSpPr>
              <a:spLocks/>
            </p:cNvSpPr>
            <p:nvPr/>
          </p:nvSpPr>
          <p:spPr bwMode="auto">
            <a:xfrm>
              <a:off x="834" y="1920"/>
              <a:ext cx="1737" cy="928"/>
            </a:xfrm>
            <a:custGeom>
              <a:avLst/>
              <a:gdLst>
                <a:gd name="T0" fmla="*/ 0 w 2064"/>
                <a:gd name="T1" fmla="*/ 0 h 928"/>
                <a:gd name="T2" fmla="*/ 1248 w 2064"/>
                <a:gd name="T3" fmla="*/ 816 h 928"/>
                <a:gd name="T4" fmla="*/ 2064 w 2064"/>
                <a:gd name="T5" fmla="*/ 672 h 928"/>
              </a:gdLst>
              <a:ahLst/>
              <a:cxnLst>
                <a:cxn ang="0">
                  <a:pos x="T0" y="T1"/>
                </a:cxn>
                <a:cxn ang="0">
                  <a:pos x="T2" y="T3"/>
                </a:cxn>
                <a:cxn ang="0">
                  <a:pos x="T4" y="T5"/>
                </a:cxn>
              </a:cxnLst>
              <a:rect l="0" t="0" r="r" b="b"/>
              <a:pathLst>
                <a:path w="2064" h="928">
                  <a:moveTo>
                    <a:pt x="0" y="0"/>
                  </a:moveTo>
                  <a:cubicBezTo>
                    <a:pt x="452" y="352"/>
                    <a:pt x="904" y="704"/>
                    <a:pt x="1248" y="816"/>
                  </a:cubicBezTo>
                  <a:cubicBezTo>
                    <a:pt x="1592" y="928"/>
                    <a:pt x="1828" y="800"/>
                    <a:pt x="2064" y="672"/>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16" name="Freeform 28"/>
            <p:cNvSpPr>
              <a:spLocks/>
            </p:cNvSpPr>
            <p:nvPr/>
          </p:nvSpPr>
          <p:spPr bwMode="auto">
            <a:xfrm>
              <a:off x="847" y="2688"/>
              <a:ext cx="1680" cy="360"/>
            </a:xfrm>
            <a:custGeom>
              <a:avLst/>
              <a:gdLst>
                <a:gd name="T0" fmla="*/ 0 w 2064"/>
                <a:gd name="T1" fmla="*/ 0 h 504"/>
                <a:gd name="T2" fmla="*/ 1152 w 2064"/>
                <a:gd name="T3" fmla="*/ 480 h 504"/>
                <a:gd name="T4" fmla="*/ 2064 w 2064"/>
                <a:gd name="T5" fmla="*/ 144 h 504"/>
              </a:gdLst>
              <a:ahLst/>
              <a:cxnLst>
                <a:cxn ang="0">
                  <a:pos x="T0" y="T1"/>
                </a:cxn>
                <a:cxn ang="0">
                  <a:pos x="T2" y="T3"/>
                </a:cxn>
                <a:cxn ang="0">
                  <a:pos x="T4" y="T5"/>
                </a:cxn>
              </a:cxnLst>
              <a:rect l="0" t="0" r="r" b="b"/>
              <a:pathLst>
                <a:path w="2064" h="504">
                  <a:moveTo>
                    <a:pt x="0" y="0"/>
                  </a:moveTo>
                  <a:cubicBezTo>
                    <a:pt x="404" y="228"/>
                    <a:pt x="808" y="456"/>
                    <a:pt x="1152" y="480"/>
                  </a:cubicBezTo>
                  <a:cubicBezTo>
                    <a:pt x="1496" y="504"/>
                    <a:pt x="1780" y="324"/>
                    <a:pt x="2064" y="144"/>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17" name="Freeform 29"/>
            <p:cNvSpPr>
              <a:spLocks/>
            </p:cNvSpPr>
            <p:nvPr/>
          </p:nvSpPr>
          <p:spPr bwMode="auto">
            <a:xfrm rot="-594457">
              <a:off x="1199" y="2055"/>
              <a:ext cx="1728" cy="1296"/>
            </a:xfrm>
            <a:custGeom>
              <a:avLst/>
              <a:gdLst>
                <a:gd name="T0" fmla="*/ 0 w 1680"/>
                <a:gd name="T1" fmla="*/ 1008 h 1272"/>
                <a:gd name="T2" fmla="*/ 384 w 1680"/>
                <a:gd name="T3" fmla="*/ 1104 h 1272"/>
                <a:gd name="T4" fmla="*/ 1680 w 1680"/>
                <a:gd name="T5" fmla="*/ 0 h 1272"/>
              </a:gdLst>
              <a:ahLst/>
              <a:cxnLst>
                <a:cxn ang="0">
                  <a:pos x="T0" y="T1"/>
                </a:cxn>
                <a:cxn ang="0">
                  <a:pos x="T2" y="T3"/>
                </a:cxn>
                <a:cxn ang="0">
                  <a:pos x="T4" y="T5"/>
                </a:cxn>
              </a:cxnLst>
              <a:rect l="0" t="0" r="r" b="b"/>
              <a:pathLst>
                <a:path w="1680" h="1272">
                  <a:moveTo>
                    <a:pt x="0" y="1008"/>
                  </a:moveTo>
                  <a:cubicBezTo>
                    <a:pt x="52" y="1140"/>
                    <a:pt x="104" y="1272"/>
                    <a:pt x="384" y="1104"/>
                  </a:cubicBezTo>
                  <a:cubicBezTo>
                    <a:pt x="664" y="936"/>
                    <a:pt x="1172" y="468"/>
                    <a:pt x="1680" y="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18" name="Text Box 30"/>
            <p:cNvSpPr txBox="1">
              <a:spLocks noChangeArrowheads="1"/>
            </p:cNvSpPr>
            <p:nvPr/>
          </p:nvSpPr>
          <p:spPr bwMode="auto">
            <a:xfrm>
              <a:off x="2486" y="2359"/>
              <a:ext cx="438"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1" i="0" u="none" strike="noStrike" kern="1200" cap="none" spc="0" normalizeH="0" baseline="0" noProof="0">
                  <a:ln>
                    <a:noFill/>
                  </a:ln>
                  <a:solidFill>
                    <a:srgbClr val="CC0066"/>
                  </a:solidFill>
                  <a:effectLst/>
                  <a:uLnTx/>
                  <a:uFillTx/>
                  <a:latin typeface="Calibri" panose="020F0502020204030204"/>
                  <a:ea typeface="+mn-ea"/>
                  <a:cs typeface="+mn-cs"/>
                </a:rPr>
                <a:t>SATC</a:t>
              </a:r>
            </a:p>
          </p:txBody>
        </p:sp>
        <p:sp>
          <p:nvSpPr>
            <p:cNvPr id="63519" name="Line 31"/>
            <p:cNvSpPr>
              <a:spLocks noChangeShapeType="1"/>
            </p:cNvSpPr>
            <p:nvPr/>
          </p:nvSpPr>
          <p:spPr bwMode="auto">
            <a:xfrm flipV="1">
              <a:off x="1776" y="2688"/>
              <a:ext cx="0" cy="9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20" name="Line 32"/>
            <p:cNvSpPr>
              <a:spLocks noChangeShapeType="1"/>
            </p:cNvSpPr>
            <p:nvPr/>
          </p:nvSpPr>
          <p:spPr bwMode="auto">
            <a:xfrm flipH="1" flipV="1">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21" name="Line 33"/>
            <p:cNvSpPr>
              <a:spLocks noChangeShapeType="1"/>
            </p:cNvSpPr>
            <p:nvPr/>
          </p:nvSpPr>
          <p:spPr bwMode="auto">
            <a:xfrm flipH="1" flipV="1">
              <a:off x="768" y="3024"/>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22" name="Text Box 34"/>
            <p:cNvSpPr txBox="1">
              <a:spLocks noChangeArrowheads="1"/>
            </p:cNvSpPr>
            <p:nvPr/>
          </p:nvSpPr>
          <p:spPr bwMode="auto">
            <a:xfrm>
              <a:off x="240" y="2592"/>
              <a:ext cx="454"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SATC</a:t>
              </a:r>
              <a:r>
                <a:rPr kumimoji="0" lang="en-GB" altLang="en-US" sz="1800" b="1" i="0" u="none" strike="noStrike" kern="1200" cap="none" spc="0" normalizeH="0" baseline="-25000" noProof="0">
                  <a:ln>
                    <a:noFill/>
                  </a:ln>
                  <a:solidFill>
                    <a:srgbClr val="CC0066"/>
                  </a:solidFill>
                  <a:effectLst/>
                  <a:uLnTx/>
                  <a:uFillTx/>
                  <a:latin typeface="Calibri" panose="020F0502020204030204"/>
                  <a:ea typeface="+mn-ea"/>
                  <a:cs typeface="+mn-cs"/>
                </a:rPr>
                <a:t>1</a:t>
              </a:r>
              <a:endPar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endParaRPr>
            </a:p>
          </p:txBody>
        </p:sp>
        <p:sp>
          <p:nvSpPr>
            <p:cNvPr id="63523" name="Oval 35"/>
            <p:cNvSpPr>
              <a:spLocks noChangeArrowheads="1"/>
            </p:cNvSpPr>
            <p:nvPr/>
          </p:nvSpPr>
          <p:spPr bwMode="auto">
            <a:xfrm>
              <a:off x="1706" y="264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24" name="Oval 36"/>
            <p:cNvSpPr>
              <a:spLocks noChangeArrowheads="1"/>
            </p:cNvSpPr>
            <p:nvPr/>
          </p:nvSpPr>
          <p:spPr bwMode="auto">
            <a:xfrm>
              <a:off x="1724" y="2976"/>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26" name="Oval 38"/>
            <p:cNvSpPr>
              <a:spLocks noChangeArrowheads="1"/>
            </p:cNvSpPr>
            <p:nvPr/>
          </p:nvSpPr>
          <p:spPr bwMode="auto">
            <a:xfrm>
              <a:off x="1715" y="312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527" name="Text Box 39"/>
            <p:cNvSpPr txBox="1">
              <a:spLocks noChangeArrowheads="1"/>
            </p:cNvSpPr>
            <p:nvPr/>
          </p:nvSpPr>
          <p:spPr bwMode="auto">
            <a:xfrm>
              <a:off x="2208" y="3072"/>
              <a:ext cx="737" cy="233"/>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prstClr val="black"/>
                  </a:solidFill>
                  <a:effectLst/>
                  <a:uLnTx/>
                  <a:uFillTx/>
                  <a:latin typeface="Calibri" panose="020F0502020204030204"/>
                  <a:ea typeface="+mn-ea"/>
                  <a:cs typeface="+mn-cs"/>
                </a:rPr>
                <a:t>SMC = MR</a:t>
              </a:r>
            </a:p>
          </p:txBody>
        </p:sp>
        <p:sp>
          <p:nvSpPr>
            <p:cNvPr id="63528" name="Line 40"/>
            <p:cNvSpPr>
              <a:spLocks noChangeShapeType="1"/>
            </p:cNvSpPr>
            <p:nvPr/>
          </p:nvSpPr>
          <p:spPr bwMode="auto">
            <a:xfrm flipH="1">
              <a:off x="1776" y="3168"/>
              <a:ext cx="432" cy="0"/>
            </a:xfrm>
            <a:prstGeom prst="line">
              <a:avLst/>
            </a:prstGeom>
            <a:noFill/>
            <a:ln w="762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703272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3529"/>
                                        </p:tgtEl>
                                        <p:attrNameLst>
                                          <p:attrName>style.visibility</p:attrName>
                                        </p:attrNameLst>
                                      </p:cBhvr>
                                      <p:to>
                                        <p:strVal val="visible"/>
                                      </p:to>
                                    </p:set>
                                    <p:animEffect transition="in" filter="wipe(left)">
                                      <p:cBhvr>
                                        <p:cTn id="7" dur="500"/>
                                        <p:tgtEl>
                                          <p:spTgt spid="635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63492">
                                            <p:txEl>
                                              <p:pRg st="0" end="0"/>
                                            </p:txEl>
                                          </p:spTgt>
                                        </p:tgtEl>
                                        <p:attrNameLst>
                                          <p:attrName>style.visibility</p:attrName>
                                        </p:attrNameLst>
                                      </p:cBhvr>
                                      <p:to>
                                        <p:strVal val="visible"/>
                                      </p:to>
                                    </p:set>
                                    <p:anim calcmode="lin" valueType="num">
                                      <p:cBhvr additive="base">
                                        <p:cTn id="12" dur="500" fill="hold"/>
                                        <p:tgtEl>
                                          <p:spTgt spid="63492">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6349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3492">
                                            <p:txEl>
                                              <p:pRg st="1" end="1"/>
                                            </p:txEl>
                                          </p:spTgt>
                                        </p:tgtEl>
                                        <p:attrNameLst>
                                          <p:attrName>style.visibility</p:attrName>
                                        </p:attrNameLst>
                                      </p:cBhvr>
                                      <p:to>
                                        <p:strVal val="visible"/>
                                      </p:to>
                                    </p:set>
                                    <p:anim calcmode="lin" valueType="num">
                                      <p:cBhvr additive="base">
                                        <p:cTn id="18" dur="500" fill="hold"/>
                                        <p:tgtEl>
                                          <p:spTgt spid="63492">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6349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63492">
                                            <p:txEl>
                                              <p:pRg st="2" end="2"/>
                                            </p:txEl>
                                          </p:spTgt>
                                        </p:tgtEl>
                                        <p:attrNameLst>
                                          <p:attrName>style.visibility</p:attrName>
                                        </p:attrNameLst>
                                      </p:cBhvr>
                                      <p:to>
                                        <p:strVal val="visible"/>
                                      </p:to>
                                    </p:set>
                                    <p:anim calcmode="lin" valueType="num">
                                      <p:cBhvr additive="base">
                                        <p:cTn id="24" dur="500" fill="hold"/>
                                        <p:tgtEl>
                                          <p:spTgt spid="63492">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6349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63492">
                                            <p:txEl>
                                              <p:pRg st="3" end="3"/>
                                            </p:txEl>
                                          </p:spTgt>
                                        </p:tgtEl>
                                        <p:attrNameLst>
                                          <p:attrName>style.visibility</p:attrName>
                                        </p:attrNameLst>
                                      </p:cBhvr>
                                      <p:to>
                                        <p:strVal val="visible"/>
                                      </p:to>
                                    </p:set>
                                    <p:anim calcmode="lin" valueType="num">
                                      <p:cBhvr additive="base">
                                        <p:cTn id="30" dur="500" fill="hold"/>
                                        <p:tgtEl>
                                          <p:spTgt spid="63492">
                                            <p:txEl>
                                              <p:pRg st="3" end="3"/>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6349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63492">
                                            <p:txEl>
                                              <p:pRg st="4" end="4"/>
                                            </p:txEl>
                                          </p:spTgt>
                                        </p:tgtEl>
                                        <p:attrNameLst>
                                          <p:attrName>style.visibility</p:attrName>
                                        </p:attrNameLst>
                                      </p:cBhvr>
                                      <p:to>
                                        <p:strVal val="visible"/>
                                      </p:to>
                                    </p:set>
                                    <p:anim calcmode="lin" valueType="num">
                                      <p:cBhvr additive="base">
                                        <p:cTn id="36" dur="500" fill="hold"/>
                                        <p:tgtEl>
                                          <p:spTgt spid="63492">
                                            <p:txEl>
                                              <p:pRg st="4" end="4"/>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6349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build="p" bldLvl="2"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8.</a:t>
            </a:r>
            <a:fld id="{C650F7A3-73E8-4963-B297-3F7442911C2B}" type="slidenum">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altLang="en-US" sz="14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0898" name="Rectangle 2"/>
          <p:cNvSpPr>
            <a:spLocks noGrp="1" noChangeArrowheads="1"/>
          </p:cNvSpPr>
          <p:nvPr>
            <p:ph type="title"/>
          </p:nvPr>
        </p:nvSpPr>
        <p:spPr/>
        <p:txBody>
          <a:bodyPr/>
          <a:lstStyle/>
          <a:p>
            <a:r>
              <a:rPr lang="en-GB" altLang="en-US" sz="3200" b="1"/>
              <a:t>The long-run average cost curve LAC</a:t>
            </a:r>
          </a:p>
        </p:txBody>
      </p:sp>
      <p:sp>
        <p:nvSpPr>
          <p:cNvPr id="80899" name="Line 3"/>
          <p:cNvSpPr>
            <a:spLocks noChangeShapeType="1"/>
          </p:cNvSpPr>
          <p:nvPr/>
        </p:nvSpPr>
        <p:spPr bwMode="auto">
          <a:xfrm>
            <a:off x="2743200" y="4800600"/>
            <a:ext cx="4114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00" name="Line 4"/>
          <p:cNvSpPr>
            <a:spLocks noChangeShapeType="1"/>
          </p:cNvSpPr>
          <p:nvPr/>
        </p:nvSpPr>
        <p:spPr bwMode="auto">
          <a:xfrm flipV="1">
            <a:off x="2743200" y="2133600"/>
            <a:ext cx="0" cy="2667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15" name="Text Box 19"/>
          <p:cNvSpPr txBox="1">
            <a:spLocks noChangeArrowheads="1"/>
          </p:cNvSpPr>
          <p:nvPr/>
        </p:nvSpPr>
        <p:spPr bwMode="auto">
          <a:xfrm>
            <a:off x="5988050" y="4913313"/>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1" u="none" strike="noStrike" kern="1200" cap="none" spc="0" normalizeH="0" baseline="0" noProof="0">
                <a:ln>
                  <a:noFill/>
                </a:ln>
                <a:solidFill>
                  <a:prstClr val="black"/>
                </a:solidFill>
                <a:effectLst/>
                <a:uLnTx/>
                <a:uFillTx/>
                <a:latin typeface="Calibri" panose="020F0502020204030204"/>
                <a:ea typeface="+mn-ea"/>
                <a:cs typeface="+mn-cs"/>
              </a:rPr>
              <a:t>Output</a:t>
            </a:r>
          </a:p>
        </p:txBody>
      </p:sp>
      <p:sp>
        <p:nvSpPr>
          <p:cNvPr id="80916" name="Text Box 20"/>
          <p:cNvSpPr txBox="1">
            <a:spLocks noChangeArrowheads="1"/>
          </p:cNvSpPr>
          <p:nvPr/>
        </p:nvSpPr>
        <p:spPr bwMode="auto">
          <a:xfrm rot="-5400000">
            <a:off x="1794032" y="2783959"/>
            <a:ext cx="13792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1" u="none" strike="noStrike" kern="1200" cap="none" spc="0" normalizeH="0" baseline="0" noProof="0">
                <a:ln>
                  <a:noFill/>
                </a:ln>
                <a:solidFill>
                  <a:prstClr val="black"/>
                </a:solidFill>
                <a:effectLst/>
                <a:uLnTx/>
                <a:uFillTx/>
                <a:latin typeface="Calibri" panose="020F0502020204030204"/>
                <a:ea typeface="+mn-ea"/>
                <a:cs typeface="+mn-cs"/>
              </a:rPr>
              <a:t>Average cost</a:t>
            </a:r>
          </a:p>
        </p:txBody>
      </p:sp>
      <p:grpSp>
        <p:nvGrpSpPr>
          <p:cNvPr id="80920" name="Group 24"/>
          <p:cNvGrpSpPr>
            <a:grpSpLocks/>
          </p:cNvGrpSpPr>
          <p:nvPr/>
        </p:nvGrpSpPr>
        <p:grpSpPr bwMode="auto">
          <a:xfrm>
            <a:off x="3429000" y="1716088"/>
            <a:ext cx="5829300" cy="1789112"/>
            <a:chOff x="1200" y="1081"/>
            <a:chExt cx="3672" cy="1127"/>
          </a:xfrm>
        </p:grpSpPr>
        <p:sp>
          <p:nvSpPr>
            <p:cNvPr id="80907" name="Freeform 11"/>
            <p:cNvSpPr>
              <a:spLocks/>
            </p:cNvSpPr>
            <p:nvPr/>
          </p:nvSpPr>
          <p:spPr bwMode="auto">
            <a:xfrm>
              <a:off x="1200" y="1440"/>
              <a:ext cx="768" cy="768"/>
            </a:xfrm>
            <a:custGeom>
              <a:avLst/>
              <a:gdLst>
                <a:gd name="T0" fmla="*/ 0 w 528"/>
                <a:gd name="T1" fmla="*/ 0 h 440"/>
                <a:gd name="T2" fmla="*/ 192 w 528"/>
                <a:gd name="T3" fmla="*/ 432 h 440"/>
                <a:gd name="T4" fmla="*/ 528 w 528"/>
                <a:gd name="T5" fmla="*/ 48 h 440"/>
              </a:gdLst>
              <a:ahLst/>
              <a:cxnLst>
                <a:cxn ang="0">
                  <a:pos x="T0" y="T1"/>
                </a:cxn>
                <a:cxn ang="0">
                  <a:pos x="T2" y="T3"/>
                </a:cxn>
                <a:cxn ang="0">
                  <a:pos x="T4" y="T5"/>
                </a:cxn>
              </a:cxnLst>
              <a:rect l="0" t="0" r="r" b="b"/>
              <a:pathLst>
                <a:path w="528" h="440">
                  <a:moveTo>
                    <a:pt x="0" y="0"/>
                  </a:moveTo>
                  <a:cubicBezTo>
                    <a:pt x="52" y="212"/>
                    <a:pt x="104" y="424"/>
                    <a:pt x="192" y="432"/>
                  </a:cubicBezTo>
                  <a:cubicBezTo>
                    <a:pt x="280" y="440"/>
                    <a:pt x="404" y="244"/>
                    <a:pt x="528" y="48"/>
                  </a:cubicBezTo>
                </a:path>
              </a:pathLst>
            </a:custGeom>
            <a:noFill/>
            <a:ln w="5715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10" name="Text Box 14"/>
            <p:cNvSpPr txBox="1">
              <a:spLocks noChangeArrowheads="1"/>
            </p:cNvSpPr>
            <p:nvPr/>
          </p:nvSpPr>
          <p:spPr bwMode="auto">
            <a:xfrm>
              <a:off x="1824" y="1372"/>
              <a:ext cx="41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rPr>
                <a:t>SATC</a:t>
              </a:r>
              <a:r>
                <a:rPr kumimoji="0" lang="en-GB" altLang="en-US" sz="1600" b="1" i="0" u="none" strike="noStrike" kern="1200" cap="none" spc="0" normalizeH="0" baseline="-25000" noProof="0">
                  <a:ln>
                    <a:noFill/>
                  </a:ln>
                  <a:solidFill>
                    <a:srgbClr val="0000FF"/>
                  </a:solidFill>
                  <a:effectLst/>
                  <a:uLnTx/>
                  <a:uFillTx/>
                  <a:latin typeface="Calibri" panose="020F0502020204030204"/>
                  <a:ea typeface="+mn-ea"/>
                  <a:cs typeface="+mn-cs"/>
                </a:rPr>
                <a:t>1</a:t>
              </a:r>
              <a:endPar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endParaRPr>
            </a:p>
          </p:txBody>
        </p:sp>
        <p:sp>
          <p:nvSpPr>
            <p:cNvPr id="80917" name="Text Box 21"/>
            <p:cNvSpPr txBox="1">
              <a:spLocks noChangeArrowheads="1"/>
            </p:cNvSpPr>
            <p:nvPr/>
          </p:nvSpPr>
          <p:spPr bwMode="auto">
            <a:xfrm>
              <a:off x="3878" y="1081"/>
              <a:ext cx="994" cy="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Each plant size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is designed for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a given output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level</a:t>
              </a:r>
            </a:p>
          </p:txBody>
        </p:sp>
      </p:grpSp>
      <p:grpSp>
        <p:nvGrpSpPr>
          <p:cNvPr id="80921" name="Group 25"/>
          <p:cNvGrpSpPr>
            <a:grpSpLocks/>
          </p:cNvGrpSpPr>
          <p:nvPr/>
        </p:nvGrpSpPr>
        <p:grpSpPr bwMode="auto">
          <a:xfrm>
            <a:off x="3581400" y="2286001"/>
            <a:ext cx="5918200" cy="2824163"/>
            <a:chOff x="1296" y="1440"/>
            <a:chExt cx="3728" cy="1779"/>
          </a:xfrm>
        </p:grpSpPr>
        <p:sp>
          <p:nvSpPr>
            <p:cNvPr id="80906" name="Freeform 10"/>
            <p:cNvSpPr>
              <a:spLocks/>
            </p:cNvSpPr>
            <p:nvPr/>
          </p:nvSpPr>
          <p:spPr bwMode="auto">
            <a:xfrm>
              <a:off x="1536" y="1680"/>
              <a:ext cx="768" cy="768"/>
            </a:xfrm>
            <a:custGeom>
              <a:avLst/>
              <a:gdLst>
                <a:gd name="T0" fmla="*/ 0 w 528"/>
                <a:gd name="T1" fmla="*/ 0 h 440"/>
                <a:gd name="T2" fmla="*/ 192 w 528"/>
                <a:gd name="T3" fmla="*/ 432 h 440"/>
                <a:gd name="T4" fmla="*/ 528 w 528"/>
                <a:gd name="T5" fmla="*/ 48 h 440"/>
              </a:gdLst>
              <a:ahLst/>
              <a:cxnLst>
                <a:cxn ang="0">
                  <a:pos x="T0" y="T1"/>
                </a:cxn>
                <a:cxn ang="0">
                  <a:pos x="T2" y="T3"/>
                </a:cxn>
                <a:cxn ang="0">
                  <a:pos x="T4" y="T5"/>
                </a:cxn>
              </a:cxnLst>
              <a:rect l="0" t="0" r="r" b="b"/>
              <a:pathLst>
                <a:path w="528" h="440">
                  <a:moveTo>
                    <a:pt x="0" y="0"/>
                  </a:moveTo>
                  <a:cubicBezTo>
                    <a:pt x="52" y="212"/>
                    <a:pt x="104" y="424"/>
                    <a:pt x="192" y="432"/>
                  </a:cubicBezTo>
                  <a:cubicBezTo>
                    <a:pt x="280" y="440"/>
                    <a:pt x="404" y="244"/>
                    <a:pt x="528" y="48"/>
                  </a:cubicBezTo>
                </a:path>
              </a:pathLst>
            </a:custGeom>
            <a:noFill/>
            <a:ln w="5715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08" name="Freeform 12"/>
            <p:cNvSpPr>
              <a:spLocks/>
            </p:cNvSpPr>
            <p:nvPr/>
          </p:nvSpPr>
          <p:spPr bwMode="auto">
            <a:xfrm>
              <a:off x="2400" y="1584"/>
              <a:ext cx="768" cy="768"/>
            </a:xfrm>
            <a:custGeom>
              <a:avLst/>
              <a:gdLst>
                <a:gd name="T0" fmla="*/ 0 w 528"/>
                <a:gd name="T1" fmla="*/ 0 h 440"/>
                <a:gd name="T2" fmla="*/ 192 w 528"/>
                <a:gd name="T3" fmla="*/ 432 h 440"/>
                <a:gd name="T4" fmla="*/ 528 w 528"/>
                <a:gd name="T5" fmla="*/ 48 h 440"/>
              </a:gdLst>
              <a:ahLst/>
              <a:cxnLst>
                <a:cxn ang="0">
                  <a:pos x="T0" y="T1"/>
                </a:cxn>
                <a:cxn ang="0">
                  <a:pos x="T2" y="T3"/>
                </a:cxn>
                <a:cxn ang="0">
                  <a:pos x="T4" y="T5"/>
                </a:cxn>
              </a:cxnLst>
              <a:rect l="0" t="0" r="r" b="b"/>
              <a:pathLst>
                <a:path w="528" h="440">
                  <a:moveTo>
                    <a:pt x="0" y="0"/>
                  </a:moveTo>
                  <a:cubicBezTo>
                    <a:pt x="52" y="212"/>
                    <a:pt x="104" y="424"/>
                    <a:pt x="192" y="432"/>
                  </a:cubicBezTo>
                  <a:cubicBezTo>
                    <a:pt x="280" y="440"/>
                    <a:pt x="404" y="244"/>
                    <a:pt x="528" y="48"/>
                  </a:cubicBezTo>
                </a:path>
              </a:pathLst>
            </a:custGeom>
            <a:noFill/>
            <a:ln w="5715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09" name="Freeform 13"/>
            <p:cNvSpPr>
              <a:spLocks/>
            </p:cNvSpPr>
            <p:nvPr/>
          </p:nvSpPr>
          <p:spPr bwMode="auto">
            <a:xfrm>
              <a:off x="1894" y="1776"/>
              <a:ext cx="768" cy="768"/>
            </a:xfrm>
            <a:custGeom>
              <a:avLst/>
              <a:gdLst>
                <a:gd name="T0" fmla="*/ 0 w 528"/>
                <a:gd name="T1" fmla="*/ 0 h 440"/>
                <a:gd name="T2" fmla="*/ 192 w 528"/>
                <a:gd name="T3" fmla="*/ 432 h 440"/>
                <a:gd name="T4" fmla="*/ 528 w 528"/>
                <a:gd name="T5" fmla="*/ 48 h 440"/>
              </a:gdLst>
              <a:ahLst/>
              <a:cxnLst>
                <a:cxn ang="0">
                  <a:pos x="T0" y="T1"/>
                </a:cxn>
                <a:cxn ang="0">
                  <a:pos x="T2" y="T3"/>
                </a:cxn>
                <a:cxn ang="0">
                  <a:pos x="T4" y="T5"/>
                </a:cxn>
              </a:cxnLst>
              <a:rect l="0" t="0" r="r" b="b"/>
              <a:pathLst>
                <a:path w="528" h="440">
                  <a:moveTo>
                    <a:pt x="0" y="0"/>
                  </a:moveTo>
                  <a:cubicBezTo>
                    <a:pt x="52" y="212"/>
                    <a:pt x="104" y="424"/>
                    <a:pt x="192" y="432"/>
                  </a:cubicBezTo>
                  <a:cubicBezTo>
                    <a:pt x="280" y="440"/>
                    <a:pt x="404" y="244"/>
                    <a:pt x="528" y="48"/>
                  </a:cubicBezTo>
                </a:path>
              </a:pathLst>
            </a:custGeom>
            <a:noFill/>
            <a:ln w="5715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11" name="Text Box 15"/>
            <p:cNvSpPr txBox="1">
              <a:spLocks noChangeArrowheads="1"/>
            </p:cNvSpPr>
            <p:nvPr/>
          </p:nvSpPr>
          <p:spPr bwMode="auto">
            <a:xfrm>
              <a:off x="1296" y="1488"/>
              <a:ext cx="41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rPr>
                <a:t>SATC</a:t>
              </a:r>
              <a:r>
                <a:rPr kumimoji="0" lang="en-GB" altLang="en-US" sz="1600" b="1" i="0" u="none" strike="noStrike" kern="1200" cap="none" spc="0" normalizeH="0" baseline="-25000" noProof="0">
                  <a:ln>
                    <a:noFill/>
                  </a:ln>
                  <a:solidFill>
                    <a:srgbClr val="0000FF"/>
                  </a:solidFill>
                  <a:effectLst/>
                  <a:uLnTx/>
                  <a:uFillTx/>
                  <a:latin typeface="Calibri" panose="020F0502020204030204"/>
                  <a:ea typeface="+mn-ea"/>
                  <a:cs typeface="+mn-cs"/>
                </a:rPr>
                <a:t>2</a:t>
              </a:r>
              <a:endPar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endParaRPr>
            </a:p>
          </p:txBody>
        </p:sp>
        <p:sp>
          <p:nvSpPr>
            <p:cNvPr id="80912" name="Text Box 16"/>
            <p:cNvSpPr txBox="1">
              <a:spLocks noChangeArrowheads="1"/>
            </p:cNvSpPr>
            <p:nvPr/>
          </p:nvSpPr>
          <p:spPr bwMode="auto">
            <a:xfrm>
              <a:off x="2496" y="1680"/>
              <a:ext cx="41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rPr>
                <a:t>SATC</a:t>
              </a:r>
              <a:r>
                <a:rPr kumimoji="0" lang="en-GB" altLang="en-US" sz="1600" b="1" i="0" u="none" strike="noStrike" kern="1200" cap="none" spc="0" normalizeH="0" baseline="-25000" noProof="0">
                  <a:ln>
                    <a:noFill/>
                  </a:ln>
                  <a:solidFill>
                    <a:srgbClr val="0000FF"/>
                  </a:solidFill>
                  <a:effectLst/>
                  <a:uLnTx/>
                  <a:uFillTx/>
                  <a:latin typeface="Calibri" panose="020F0502020204030204"/>
                  <a:ea typeface="+mn-ea"/>
                  <a:cs typeface="+mn-cs"/>
                </a:rPr>
                <a:t>3</a:t>
              </a:r>
              <a:endPar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endParaRPr>
            </a:p>
          </p:txBody>
        </p:sp>
        <p:sp>
          <p:nvSpPr>
            <p:cNvPr id="80913" name="Text Box 17"/>
            <p:cNvSpPr txBox="1">
              <a:spLocks noChangeArrowheads="1"/>
            </p:cNvSpPr>
            <p:nvPr/>
          </p:nvSpPr>
          <p:spPr bwMode="auto">
            <a:xfrm>
              <a:off x="2928" y="1440"/>
              <a:ext cx="41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rPr>
                <a:t>SATC</a:t>
              </a:r>
              <a:r>
                <a:rPr kumimoji="0" lang="en-GB" altLang="en-US" sz="1600" b="1" i="0" u="none" strike="noStrike" kern="1200" cap="none" spc="0" normalizeH="0" baseline="-25000" noProof="0">
                  <a:ln>
                    <a:noFill/>
                  </a:ln>
                  <a:solidFill>
                    <a:srgbClr val="0000FF"/>
                  </a:solidFill>
                  <a:effectLst/>
                  <a:uLnTx/>
                  <a:uFillTx/>
                  <a:latin typeface="Calibri" panose="020F0502020204030204"/>
                  <a:ea typeface="+mn-ea"/>
                  <a:cs typeface="+mn-cs"/>
                </a:rPr>
                <a:t>4</a:t>
              </a:r>
              <a:endParaRPr kumimoji="0" lang="en-GB" altLang="en-US" sz="1600" b="1" i="0" u="none" strike="noStrike" kern="1200" cap="none" spc="0" normalizeH="0" baseline="0" noProof="0">
                <a:ln>
                  <a:noFill/>
                </a:ln>
                <a:solidFill>
                  <a:srgbClr val="0000FF"/>
                </a:solidFill>
                <a:effectLst/>
                <a:uLnTx/>
                <a:uFillTx/>
                <a:latin typeface="Calibri" panose="020F0502020204030204"/>
                <a:ea typeface="+mn-ea"/>
                <a:cs typeface="+mn-cs"/>
              </a:endParaRPr>
            </a:p>
          </p:txBody>
        </p:sp>
        <p:sp>
          <p:nvSpPr>
            <p:cNvPr id="80918" name="Text Box 22"/>
            <p:cNvSpPr txBox="1">
              <a:spLocks noChangeArrowheads="1"/>
            </p:cNvSpPr>
            <p:nvPr/>
          </p:nvSpPr>
          <p:spPr bwMode="auto">
            <a:xfrm>
              <a:off x="3744" y="2114"/>
              <a:ext cx="1280" cy="1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So there is 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sequence of SATC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curves, each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corresponding to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a different optimal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output level.</a:t>
              </a:r>
            </a:p>
          </p:txBody>
        </p:sp>
      </p:grpSp>
      <p:grpSp>
        <p:nvGrpSpPr>
          <p:cNvPr id="80922" name="Group 26"/>
          <p:cNvGrpSpPr>
            <a:grpSpLocks/>
          </p:cNvGrpSpPr>
          <p:nvPr/>
        </p:nvGrpSpPr>
        <p:grpSpPr bwMode="auto">
          <a:xfrm>
            <a:off x="2286001" y="2286001"/>
            <a:ext cx="5216525" cy="4048125"/>
            <a:chOff x="480" y="1440"/>
            <a:chExt cx="3286" cy="2550"/>
          </a:xfrm>
        </p:grpSpPr>
        <p:sp>
          <p:nvSpPr>
            <p:cNvPr id="80901" name="Freeform 5"/>
            <p:cNvSpPr>
              <a:spLocks/>
            </p:cNvSpPr>
            <p:nvPr/>
          </p:nvSpPr>
          <p:spPr bwMode="auto">
            <a:xfrm>
              <a:off x="960" y="1680"/>
              <a:ext cx="2592" cy="872"/>
            </a:xfrm>
            <a:custGeom>
              <a:avLst/>
              <a:gdLst>
                <a:gd name="T0" fmla="*/ 0 w 2592"/>
                <a:gd name="T1" fmla="*/ 48 h 872"/>
                <a:gd name="T2" fmla="*/ 1200 w 2592"/>
                <a:gd name="T3" fmla="*/ 864 h 872"/>
                <a:gd name="T4" fmla="*/ 2592 w 2592"/>
                <a:gd name="T5" fmla="*/ 0 h 872"/>
              </a:gdLst>
              <a:ahLst/>
              <a:cxnLst>
                <a:cxn ang="0">
                  <a:pos x="T0" y="T1"/>
                </a:cxn>
                <a:cxn ang="0">
                  <a:pos x="T2" y="T3"/>
                </a:cxn>
                <a:cxn ang="0">
                  <a:pos x="T4" y="T5"/>
                </a:cxn>
              </a:cxnLst>
              <a:rect l="0" t="0" r="r" b="b"/>
              <a:pathLst>
                <a:path w="2592" h="872">
                  <a:moveTo>
                    <a:pt x="0" y="48"/>
                  </a:moveTo>
                  <a:cubicBezTo>
                    <a:pt x="384" y="460"/>
                    <a:pt x="768" y="872"/>
                    <a:pt x="1200" y="864"/>
                  </a:cubicBezTo>
                  <a:cubicBezTo>
                    <a:pt x="1632" y="856"/>
                    <a:pt x="2112" y="428"/>
                    <a:pt x="2592" y="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914" name="Text Box 18"/>
            <p:cNvSpPr txBox="1">
              <a:spLocks noChangeArrowheads="1"/>
            </p:cNvSpPr>
            <p:nvPr/>
          </p:nvSpPr>
          <p:spPr bwMode="auto">
            <a:xfrm>
              <a:off x="3425" y="1440"/>
              <a:ext cx="34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LAC</a:t>
              </a:r>
            </a:p>
          </p:txBody>
        </p:sp>
        <p:sp>
          <p:nvSpPr>
            <p:cNvPr id="80919" name="Text Box 23"/>
            <p:cNvSpPr txBox="1">
              <a:spLocks noChangeArrowheads="1"/>
            </p:cNvSpPr>
            <p:nvPr/>
          </p:nvSpPr>
          <p:spPr bwMode="auto">
            <a:xfrm>
              <a:off x="480" y="3350"/>
              <a:ext cx="2984" cy="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1" i="0" u="none" strike="noStrike" kern="1200" cap="none" spc="0" normalizeH="0" baseline="0" noProof="0">
                  <a:ln>
                    <a:noFill/>
                  </a:ln>
                  <a:solidFill>
                    <a:srgbClr val="CC0066"/>
                  </a:solidFill>
                  <a:effectLst/>
                  <a:uLnTx/>
                  <a:uFillTx/>
                  <a:latin typeface="Calibri" panose="020F0502020204030204"/>
                  <a:ea typeface="+mn-ea"/>
                  <a:cs typeface="+mn-cs"/>
                </a:rPr>
                <a:t>In the long-run, plant size itself is variable,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1" i="0" u="none" strike="noStrike" kern="1200" cap="none" spc="0" normalizeH="0" baseline="0" noProof="0">
                  <a:ln>
                    <a:noFill/>
                  </a:ln>
                  <a:solidFill>
                    <a:srgbClr val="CC0066"/>
                  </a:solidFill>
                  <a:effectLst/>
                  <a:uLnTx/>
                  <a:uFillTx/>
                  <a:latin typeface="Calibri" panose="020F0502020204030204"/>
                  <a:ea typeface="+mn-ea"/>
                  <a:cs typeface="+mn-cs"/>
                </a:rPr>
                <a:t>and the long-run average cost curve LAC is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1" i="0" u="none" strike="noStrike" kern="1200" cap="none" spc="0" normalizeH="0" baseline="0" noProof="0">
                  <a:ln>
                    <a:noFill/>
                  </a:ln>
                  <a:solidFill>
                    <a:srgbClr val="CC0066"/>
                  </a:solidFill>
                  <a:effectLst/>
                  <a:uLnTx/>
                  <a:uFillTx/>
                  <a:latin typeface="Calibri" panose="020F0502020204030204"/>
                  <a:ea typeface="+mn-ea"/>
                  <a:cs typeface="+mn-cs"/>
                </a:rPr>
                <a:t>found to be the ‘envelope’ of the SATCs</a:t>
              </a:r>
            </a:p>
          </p:txBody>
        </p:sp>
      </p:grpSp>
    </p:spTree>
    <p:extLst>
      <p:ext uri="{BB962C8B-B14F-4D97-AF65-F5344CB8AC3E}">
        <p14:creationId xmlns:p14="http://schemas.microsoft.com/office/powerpoint/2010/main" val="404221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80920"/>
                                        </p:tgtEl>
                                        <p:attrNameLst>
                                          <p:attrName>style.visibility</p:attrName>
                                        </p:attrNameLst>
                                      </p:cBhvr>
                                      <p:to>
                                        <p:strVal val="visible"/>
                                      </p:to>
                                    </p:set>
                                    <p:animEffect transition="in" filter="wipe(left)">
                                      <p:cBhvr>
                                        <p:cTn id="7" dur="500"/>
                                        <p:tgtEl>
                                          <p:spTgt spid="809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528" fill="hold" nodeType="clickEffect">
                                  <p:stCondLst>
                                    <p:cond delay="0"/>
                                  </p:stCondLst>
                                  <p:childTnLst>
                                    <p:set>
                                      <p:cBhvr>
                                        <p:cTn id="11" dur="1" fill="hold">
                                          <p:stCondLst>
                                            <p:cond delay="0"/>
                                          </p:stCondLst>
                                        </p:cTn>
                                        <p:tgtEl>
                                          <p:spTgt spid="80921"/>
                                        </p:tgtEl>
                                        <p:attrNameLst>
                                          <p:attrName>style.visibility</p:attrName>
                                        </p:attrNameLst>
                                      </p:cBhvr>
                                      <p:to>
                                        <p:strVal val="visible"/>
                                      </p:to>
                                    </p:set>
                                    <p:anim calcmode="lin" valueType="num">
                                      <p:cBhvr>
                                        <p:cTn id="12" dur="500" fill="hold"/>
                                        <p:tgtEl>
                                          <p:spTgt spid="80921"/>
                                        </p:tgtEl>
                                        <p:attrNameLst>
                                          <p:attrName>ppt_w</p:attrName>
                                        </p:attrNameLst>
                                      </p:cBhvr>
                                      <p:tavLst>
                                        <p:tav tm="0">
                                          <p:val>
                                            <p:fltVal val="0"/>
                                          </p:val>
                                        </p:tav>
                                        <p:tav tm="100000">
                                          <p:val>
                                            <p:strVal val="#ppt_w"/>
                                          </p:val>
                                        </p:tav>
                                      </p:tavLst>
                                    </p:anim>
                                    <p:anim calcmode="lin" valueType="num">
                                      <p:cBhvr>
                                        <p:cTn id="13" dur="500" fill="hold"/>
                                        <p:tgtEl>
                                          <p:spTgt spid="80921"/>
                                        </p:tgtEl>
                                        <p:attrNameLst>
                                          <p:attrName>ppt_h</p:attrName>
                                        </p:attrNameLst>
                                      </p:cBhvr>
                                      <p:tavLst>
                                        <p:tav tm="0">
                                          <p:val>
                                            <p:fltVal val="0"/>
                                          </p:val>
                                        </p:tav>
                                        <p:tav tm="100000">
                                          <p:val>
                                            <p:strVal val="#ppt_h"/>
                                          </p:val>
                                        </p:tav>
                                      </p:tavLst>
                                    </p:anim>
                                    <p:anim calcmode="lin" valueType="num">
                                      <p:cBhvr>
                                        <p:cTn id="14" dur="500" fill="hold"/>
                                        <p:tgtEl>
                                          <p:spTgt spid="80921"/>
                                        </p:tgtEl>
                                        <p:attrNameLst>
                                          <p:attrName>ppt_x</p:attrName>
                                        </p:attrNameLst>
                                      </p:cBhvr>
                                      <p:tavLst>
                                        <p:tav tm="0">
                                          <p:val>
                                            <p:fltVal val="0.5"/>
                                          </p:val>
                                        </p:tav>
                                        <p:tav tm="100000">
                                          <p:val>
                                            <p:strVal val="#ppt_x"/>
                                          </p:val>
                                        </p:tav>
                                      </p:tavLst>
                                    </p:anim>
                                    <p:anim calcmode="lin" valueType="num">
                                      <p:cBhvr>
                                        <p:cTn id="15" dur="500" fill="hold"/>
                                        <p:tgtEl>
                                          <p:spTgt spid="80921"/>
                                        </p:tgtEl>
                                        <p:attrNameLst>
                                          <p:attrName>ppt_y</p:attrName>
                                        </p:attrNameLst>
                                      </p:cBhvr>
                                      <p:tavLst>
                                        <p:tav tm="0">
                                          <p:val>
                                            <p:fltVal val="0.5"/>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nodeType="clickEffect">
                                  <p:stCondLst>
                                    <p:cond delay="0"/>
                                  </p:stCondLst>
                                  <p:childTnLst>
                                    <p:set>
                                      <p:cBhvr>
                                        <p:cTn id="19" dur="1" fill="hold">
                                          <p:stCondLst>
                                            <p:cond delay="0"/>
                                          </p:stCondLst>
                                        </p:cTn>
                                        <p:tgtEl>
                                          <p:spTgt spid="80922"/>
                                        </p:tgtEl>
                                        <p:attrNameLst>
                                          <p:attrName>style.visibility</p:attrName>
                                        </p:attrNameLst>
                                      </p:cBhvr>
                                      <p:to>
                                        <p:strVal val="visible"/>
                                      </p:to>
                                    </p:set>
                                    <p:anim calcmode="lin" valueType="num">
                                      <p:cBhvr>
                                        <p:cTn id="20" dur="1000" fill="hold"/>
                                        <p:tgtEl>
                                          <p:spTgt spid="80922"/>
                                        </p:tgtEl>
                                        <p:attrNameLst>
                                          <p:attrName>ppt_w</p:attrName>
                                        </p:attrNameLst>
                                      </p:cBhvr>
                                      <p:tavLst>
                                        <p:tav tm="0">
                                          <p:val>
                                            <p:fltVal val="0"/>
                                          </p:val>
                                        </p:tav>
                                        <p:tav tm="100000">
                                          <p:val>
                                            <p:strVal val="#ppt_w"/>
                                          </p:val>
                                        </p:tav>
                                      </p:tavLst>
                                    </p:anim>
                                    <p:anim calcmode="lin" valueType="num">
                                      <p:cBhvr>
                                        <p:cTn id="21" dur="1000" fill="hold"/>
                                        <p:tgtEl>
                                          <p:spTgt spid="80922"/>
                                        </p:tgtEl>
                                        <p:attrNameLst>
                                          <p:attrName>ppt_h</p:attrName>
                                        </p:attrNameLst>
                                      </p:cBhvr>
                                      <p:tavLst>
                                        <p:tav tm="0">
                                          <p:val>
                                            <p:fltVal val="0"/>
                                          </p:val>
                                        </p:tav>
                                        <p:tav tm="100000">
                                          <p:val>
                                            <p:strVal val="#ppt_h"/>
                                          </p:val>
                                        </p:tav>
                                      </p:tavLst>
                                    </p:anim>
                                    <p:anim calcmode="lin" valueType="num">
                                      <p:cBhvr>
                                        <p:cTn id="22" dur="1000" fill="hold"/>
                                        <p:tgtEl>
                                          <p:spTgt spid="80922"/>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8092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8.</a:t>
            </a:r>
            <a:fld id="{235A5CDE-00CF-4412-A1F6-F15555F282CC}" type="slidenum">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altLang="en-US" sz="14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4514" name="Rectangle 1026"/>
          <p:cNvSpPr>
            <a:spLocks noGrp="1" noChangeArrowheads="1"/>
          </p:cNvSpPr>
          <p:nvPr>
            <p:ph type="title"/>
          </p:nvPr>
        </p:nvSpPr>
        <p:spPr/>
        <p:txBody>
          <a:bodyPr/>
          <a:lstStyle/>
          <a:p>
            <a:r>
              <a:rPr lang="en-GB" altLang="en-US" sz="2800" b="1"/>
              <a:t>The firm’s output decisions – a summary</a:t>
            </a:r>
          </a:p>
        </p:txBody>
      </p:sp>
      <p:graphicFrame>
        <p:nvGraphicFramePr>
          <p:cNvPr id="64515" name="Object 1027"/>
          <p:cNvGraphicFramePr>
            <a:graphicFrameLocks noChangeAspect="1"/>
          </p:cNvGraphicFramePr>
          <p:nvPr/>
        </p:nvGraphicFramePr>
        <p:xfrm>
          <a:off x="3124201" y="1944688"/>
          <a:ext cx="6448425" cy="4913312"/>
        </p:xfrm>
        <a:graphic>
          <a:graphicData uri="http://schemas.openxmlformats.org/presentationml/2006/ole">
            <mc:AlternateContent xmlns:mc="http://schemas.openxmlformats.org/markup-compatibility/2006">
              <mc:Choice xmlns:v="urn:schemas-microsoft-com:vml" Requires="v">
                <p:oleObj name="Document" r:id="rId3" imgW="6446520" imgH="4913280" progId="Word.Document.8">
                  <p:embed/>
                </p:oleObj>
              </mc:Choice>
              <mc:Fallback>
                <p:oleObj name="Document" r:id="rId3" imgW="6446520" imgH="4913280" progId="Word.Document.8">
                  <p:embed/>
                  <p:pic>
                    <p:nvPicPr>
                      <p:cNvPr id="64515" name="Object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1" y="1944688"/>
                        <a:ext cx="6448425" cy="4913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7428991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4515"/>
                                        </p:tgtEl>
                                        <p:attrNameLst>
                                          <p:attrName>style.visibility</p:attrName>
                                        </p:attrNameLst>
                                      </p:cBhvr>
                                      <p:to>
                                        <p:strVal val="visible"/>
                                      </p:to>
                                    </p:set>
                                    <p:animEffect transition="in" filter="wipe(up)">
                                      <p:cBhvr>
                                        <p:cTn id="7" dur="500"/>
                                        <p:tgtEl>
                                          <p:spTgt spid="64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7.</a:t>
            </a:r>
            <a:fld id="{99984DF7-D849-4944-8EDE-0875A5A61352}" type="slidenum">
              <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altLang="en-US" sz="14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9394" name="Rectangle 1026"/>
          <p:cNvSpPr>
            <a:spLocks noGrp="1" noChangeArrowheads="1"/>
          </p:cNvSpPr>
          <p:nvPr>
            <p:ph type="title"/>
          </p:nvPr>
        </p:nvSpPr>
        <p:spPr/>
        <p:txBody>
          <a:bodyPr/>
          <a:lstStyle/>
          <a:p>
            <a:r>
              <a:rPr lang="en-GB" altLang="en-US" b="1"/>
              <a:t>Maximizing profits</a:t>
            </a:r>
          </a:p>
        </p:txBody>
      </p:sp>
      <p:grpSp>
        <p:nvGrpSpPr>
          <p:cNvPr id="59413" name="Group 1045"/>
          <p:cNvGrpSpPr>
            <a:grpSpLocks/>
          </p:cNvGrpSpPr>
          <p:nvPr/>
        </p:nvGrpSpPr>
        <p:grpSpPr bwMode="auto">
          <a:xfrm>
            <a:off x="2819400" y="5486400"/>
            <a:ext cx="1524000" cy="0"/>
            <a:chOff x="816" y="3456"/>
            <a:chExt cx="960" cy="0"/>
          </a:xfrm>
        </p:grpSpPr>
        <p:sp>
          <p:nvSpPr>
            <p:cNvPr id="59404" name="Line 1036"/>
            <p:cNvSpPr>
              <a:spLocks noChangeShapeType="1"/>
            </p:cNvSpPr>
            <p:nvPr/>
          </p:nvSpPr>
          <p:spPr bwMode="auto">
            <a:xfrm>
              <a:off x="816" y="3456"/>
              <a:ext cx="192"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5" name="Line 1037"/>
            <p:cNvSpPr>
              <a:spLocks noChangeShapeType="1"/>
            </p:cNvSpPr>
            <p:nvPr/>
          </p:nvSpPr>
          <p:spPr bwMode="auto">
            <a:xfrm>
              <a:off x="1008" y="3456"/>
              <a:ext cx="192"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6" name="Line 1038"/>
            <p:cNvSpPr>
              <a:spLocks noChangeShapeType="1"/>
            </p:cNvSpPr>
            <p:nvPr/>
          </p:nvSpPr>
          <p:spPr bwMode="auto">
            <a:xfrm>
              <a:off x="1200" y="3456"/>
              <a:ext cx="192"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7" name="Line 1039"/>
            <p:cNvSpPr>
              <a:spLocks noChangeShapeType="1"/>
            </p:cNvSpPr>
            <p:nvPr/>
          </p:nvSpPr>
          <p:spPr bwMode="auto">
            <a:xfrm>
              <a:off x="1392" y="3456"/>
              <a:ext cx="192"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8" name="Line 1040"/>
            <p:cNvSpPr>
              <a:spLocks noChangeShapeType="1"/>
            </p:cNvSpPr>
            <p:nvPr/>
          </p:nvSpPr>
          <p:spPr bwMode="auto">
            <a:xfrm>
              <a:off x="1584" y="3456"/>
              <a:ext cx="192"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59414" name="Group 1046"/>
          <p:cNvGrpSpPr>
            <a:grpSpLocks/>
          </p:cNvGrpSpPr>
          <p:nvPr/>
        </p:nvGrpSpPr>
        <p:grpSpPr bwMode="auto">
          <a:xfrm>
            <a:off x="4495800" y="5486400"/>
            <a:ext cx="1066800" cy="0"/>
            <a:chOff x="1872" y="3456"/>
            <a:chExt cx="672" cy="0"/>
          </a:xfrm>
        </p:grpSpPr>
        <p:sp>
          <p:nvSpPr>
            <p:cNvPr id="59409" name="Line 1041"/>
            <p:cNvSpPr>
              <a:spLocks noChangeShapeType="1"/>
            </p:cNvSpPr>
            <p:nvPr/>
          </p:nvSpPr>
          <p:spPr bwMode="auto">
            <a:xfrm>
              <a:off x="1872" y="3456"/>
              <a:ext cx="192" cy="0"/>
            </a:xfrm>
            <a:prstGeom prst="line">
              <a:avLst/>
            </a:prstGeom>
            <a:noFill/>
            <a:ln w="381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10" name="Line 1042"/>
            <p:cNvSpPr>
              <a:spLocks noChangeShapeType="1"/>
            </p:cNvSpPr>
            <p:nvPr/>
          </p:nvSpPr>
          <p:spPr bwMode="auto">
            <a:xfrm>
              <a:off x="2064" y="3456"/>
              <a:ext cx="192" cy="0"/>
            </a:xfrm>
            <a:prstGeom prst="line">
              <a:avLst/>
            </a:prstGeom>
            <a:noFill/>
            <a:ln w="381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11" name="Line 1043"/>
            <p:cNvSpPr>
              <a:spLocks noChangeShapeType="1"/>
            </p:cNvSpPr>
            <p:nvPr/>
          </p:nvSpPr>
          <p:spPr bwMode="auto">
            <a:xfrm>
              <a:off x="2208" y="3456"/>
              <a:ext cx="192" cy="0"/>
            </a:xfrm>
            <a:prstGeom prst="line">
              <a:avLst/>
            </a:prstGeom>
            <a:noFill/>
            <a:ln w="381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12" name="Line 1044"/>
            <p:cNvSpPr>
              <a:spLocks noChangeShapeType="1"/>
            </p:cNvSpPr>
            <p:nvPr/>
          </p:nvSpPr>
          <p:spPr bwMode="auto">
            <a:xfrm>
              <a:off x="2352" y="3456"/>
              <a:ext cx="192" cy="0"/>
            </a:xfrm>
            <a:prstGeom prst="line">
              <a:avLst/>
            </a:prstGeom>
            <a:noFill/>
            <a:ln w="381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59430" name="Group 1062"/>
          <p:cNvGrpSpPr>
            <a:grpSpLocks/>
          </p:cNvGrpSpPr>
          <p:nvPr/>
        </p:nvGrpSpPr>
        <p:grpSpPr bwMode="auto">
          <a:xfrm>
            <a:off x="2208213" y="2333625"/>
            <a:ext cx="3887788" cy="3778250"/>
            <a:chOff x="431" y="1470"/>
            <a:chExt cx="2449" cy="2380"/>
          </a:xfrm>
        </p:grpSpPr>
        <p:grpSp>
          <p:nvGrpSpPr>
            <p:cNvPr id="59429" name="Group 1061"/>
            <p:cNvGrpSpPr>
              <a:grpSpLocks/>
            </p:cNvGrpSpPr>
            <p:nvPr/>
          </p:nvGrpSpPr>
          <p:grpSpPr bwMode="auto">
            <a:xfrm>
              <a:off x="431" y="1470"/>
              <a:ext cx="2449" cy="2380"/>
              <a:chOff x="431" y="1470"/>
              <a:chExt cx="2449" cy="2380"/>
            </a:xfrm>
          </p:grpSpPr>
          <p:grpSp>
            <p:nvGrpSpPr>
              <p:cNvPr id="59428" name="Group 1060"/>
              <p:cNvGrpSpPr>
                <a:grpSpLocks/>
              </p:cNvGrpSpPr>
              <p:nvPr/>
            </p:nvGrpSpPr>
            <p:grpSpPr bwMode="auto">
              <a:xfrm>
                <a:off x="431" y="1470"/>
                <a:ext cx="2449" cy="2380"/>
                <a:chOff x="431" y="1470"/>
                <a:chExt cx="2449" cy="2380"/>
              </a:xfrm>
            </p:grpSpPr>
            <p:sp>
              <p:nvSpPr>
                <p:cNvPr id="59397" name="Line 1029"/>
                <p:cNvSpPr>
                  <a:spLocks noChangeShapeType="1"/>
                </p:cNvSpPr>
                <p:nvPr/>
              </p:nvSpPr>
              <p:spPr bwMode="auto">
                <a:xfrm>
                  <a:off x="768" y="3504"/>
                  <a:ext cx="2112"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398" name="Line 1030"/>
                <p:cNvSpPr>
                  <a:spLocks noChangeShapeType="1"/>
                </p:cNvSpPr>
                <p:nvPr/>
              </p:nvSpPr>
              <p:spPr bwMode="auto">
                <a:xfrm flipV="1">
                  <a:off x="768" y="1488"/>
                  <a:ext cx="0" cy="201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1" name="Freeform 1033"/>
                <p:cNvSpPr>
                  <a:spLocks/>
                </p:cNvSpPr>
                <p:nvPr/>
              </p:nvSpPr>
              <p:spPr bwMode="auto">
                <a:xfrm>
                  <a:off x="816" y="2016"/>
                  <a:ext cx="1920" cy="1096"/>
                </a:xfrm>
                <a:custGeom>
                  <a:avLst/>
                  <a:gdLst>
                    <a:gd name="T0" fmla="*/ 0 w 1920"/>
                    <a:gd name="T1" fmla="*/ 528 h 1096"/>
                    <a:gd name="T2" fmla="*/ 672 w 1920"/>
                    <a:gd name="T3" fmla="*/ 1008 h 1096"/>
                    <a:gd name="T4" fmla="*/ 1920 w 1920"/>
                    <a:gd name="T5" fmla="*/ 0 h 1096"/>
                  </a:gdLst>
                  <a:ahLst/>
                  <a:cxnLst>
                    <a:cxn ang="0">
                      <a:pos x="T0" y="T1"/>
                    </a:cxn>
                    <a:cxn ang="0">
                      <a:pos x="T2" y="T3"/>
                    </a:cxn>
                    <a:cxn ang="0">
                      <a:pos x="T4" y="T5"/>
                    </a:cxn>
                  </a:cxnLst>
                  <a:rect l="0" t="0" r="r" b="b"/>
                  <a:pathLst>
                    <a:path w="1920" h="1096">
                      <a:moveTo>
                        <a:pt x="0" y="528"/>
                      </a:moveTo>
                      <a:cubicBezTo>
                        <a:pt x="176" y="812"/>
                        <a:pt x="352" y="1096"/>
                        <a:pt x="672" y="1008"/>
                      </a:cubicBezTo>
                      <a:cubicBezTo>
                        <a:pt x="992" y="920"/>
                        <a:pt x="1456" y="460"/>
                        <a:pt x="1920" y="0"/>
                      </a:cubicBezTo>
                    </a:path>
                  </a:pathLst>
                </a:custGeom>
                <a:noFill/>
                <a:ln w="57150" cmpd="sng">
                  <a:solidFill>
                    <a:srgbClr val="CC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2" name="Line 1034"/>
                <p:cNvSpPr>
                  <a:spLocks noChangeShapeType="1"/>
                </p:cNvSpPr>
                <p:nvPr/>
              </p:nvSpPr>
              <p:spPr bwMode="auto">
                <a:xfrm>
                  <a:off x="768" y="2112"/>
                  <a:ext cx="1776" cy="1248"/>
                </a:xfrm>
                <a:prstGeom prst="line">
                  <a:avLst/>
                </a:prstGeom>
                <a:noFill/>
                <a:ln w="5715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03" name="Line 1035"/>
                <p:cNvSpPr>
                  <a:spLocks noChangeShapeType="1"/>
                </p:cNvSpPr>
                <p:nvPr/>
              </p:nvSpPr>
              <p:spPr bwMode="auto">
                <a:xfrm>
                  <a:off x="1824" y="2832"/>
                  <a:ext cx="0" cy="6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15" name="Text Box 1047"/>
                <p:cNvSpPr txBox="1">
                  <a:spLocks noChangeArrowheads="1"/>
                </p:cNvSpPr>
                <p:nvPr/>
              </p:nvSpPr>
              <p:spPr bwMode="auto">
                <a:xfrm>
                  <a:off x="2160" y="3600"/>
                  <a:ext cx="59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0" i="1" u="none" strike="noStrike" kern="1200" cap="none" spc="0" normalizeH="0" baseline="0" noProof="0">
                      <a:ln>
                        <a:noFill/>
                      </a:ln>
                      <a:solidFill>
                        <a:prstClr val="black"/>
                      </a:solidFill>
                      <a:effectLst/>
                      <a:uLnTx/>
                      <a:uFillTx/>
                      <a:latin typeface="Calibri" panose="020F0502020204030204"/>
                      <a:ea typeface="+mn-ea"/>
                      <a:cs typeface="+mn-cs"/>
                    </a:rPr>
                    <a:t>Output</a:t>
                  </a:r>
                </a:p>
              </p:txBody>
            </p:sp>
            <p:sp>
              <p:nvSpPr>
                <p:cNvPr id="59416" name="Text Box 1048"/>
                <p:cNvSpPr txBox="1">
                  <a:spLocks noChangeArrowheads="1"/>
                </p:cNvSpPr>
                <p:nvPr/>
              </p:nvSpPr>
              <p:spPr bwMode="auto">
                <a:xfrm>
                  <a:off x="1670" y="3529"/>
                  <a:ext cx="26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prstClr val="black"/>
                      </a:solidFill>
                      <a:effectLst/>
                      <a:uLnTx/>
                      <a:uFillTx/>
                      <a:latin typeface="Calibri" panose="020F0502020204030204"/>
                      <a:ea typeface="+mn-ea"/>
                      <a:cs typeface="+mn-cs"/>
                    </a:rPr>
                    <a:t>Q</a:t>
                  </a:r>
                  <a:r>
                    <a:rPr kumimoji="0" lang="en-GB" altLang="en-US" sz="1800" b="1" i="0" u="none" strike="noStrike" kern="1200" cap="none" spc="0" normalizeH="0" baseline="-25000" noProof="0">
                      <a:ln>
                        <a:noFill/>
                      </a:ln>
                      <a:solidFill>
                        <a:prstClr val="black"/>
                      </a:solidFill>
                      <a:effectLst/>
                      <a:uLnTx/>
                      <a:uFillTx/>
                      <a:latin typeface="Calibri" panose="020F0502020204030204"/>
                      <a:ea typeface="+mn-ea"/>
                      <a:cs typeface="+mn-cs"/>
                    </a:rPr>
                    <a:t>1</a:t>
                  </a:r>
                  <a:endParaRPr kumimoji="0" lang="en-GB" altLang="en-US" sz="1800" b="1"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17" name="Text Box 1049"/>
                <p:cNvSpPr txBox="1">
                  <a:spLocks noChangeArrowheads="1"/>
                </p:cNvSpPr>
                <p:nvPr/>
              </p:nvSpPr>
              <p:spPr bwMode="auto">
                <a:xfrm>
                  <a:off x="1696" y="2521"/>
                  <a:ext cx="187"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prstClr val="black"/>
                      </a:solidFill>
                      <a:effectLst/>
                      <a:uLnTx/>
                      <a:uFillTx/>
                      <a:latin typeface="Calibri" panose="020F0502020204030204"/>
                      <a:ea typeface="+mn-ea"/>
                      <a:cs typeface="+mn-cs"/>
                    </a:rPr>
                    <a:t>E</a:t>
                  </a:r>
                </a:p>
              </p:txBody>
            </p:sp>
            <p:sp>
              <p:nvSpPr>
                <p:cNvPr id="59418" name="Oval 1050"/>
                <p:cNvSpPr>
                  <a:spLocks noChangeArrowheads="1"/>
                </p:cNvSpPr>
                <p:nvPr/>
              </p:nvSpPr>
              <p:spPr bwMode="auto">
                <a:xfrm>
                  <a:off x="1776" y="2784"/>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419" name="Text Box 1051"/>
                <p:cNvSpPr txBox="1">
                  <a:spLocks noChangeArrowheads="1"/>
                </p:cNvSpPr>
                <p:nvPr/>
              </p:nvSpPr>
              <p:spPr bwMode="auto">
                <a:xfrm rot="16200000">
                  <a:off x="236" y="1665"/>
                  <a:ext cx="64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b="0" i="1" u="none" strike="noStrike" kern="1200" cap="none" spc="0" normalizeH="0" baseline="0" noProof="0">
                      <a:ln>
                        <a:noFill/>
                      </a:ln>
                      <a:solidFill>
                        <a:prstClr val="black"/>
                      </a:solidFill>
                      <a:effectLst/>
                      <a:uLnTx/>
                      <a:uFillTx/>
                      <a:latin typeface="Calibri" panose="020F0502020204030204"/>
                      <a:ea typeface="+mn-ea"/>
                      <a:cs typeface="+mn-cs"/>
                    </a:rPr>
                    <a:t>MC, MR</a:t>
                  </a:r>
                </a:p>
              </p:txBody>
            </p:sp>
          </p:grpSp>
          <p:sp>
            <p:nvSpPr>
              <p:cNvPr id="59421" name="Text Box 1053"/>
              <p:cNvSpPr txBox="1">
                <a:spLocks noChangeArrowheads="1"/>
              </p:cNvSpPr>
              <p:nvPr/>
            </p:nvSpPr>
            <p:spPr bwMode="auto">
              <a:xfrm>
                <a:off x="2369" y="1801"/>
                <a:ext cx="32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CC0066"/>
                    </a:solidFill>
                    <a:effectLst/>
                    <a:uLnTx/>
                    <a:uFillTx/>
                    <a:latin typeface="Calibri" panose="020F0502020204030204"/>
                    <a:ea typeface="+mn-ea"/>
                    <a:cs typeface="+mn-cs"/>
                  </a:rPr>
                  <a:t>MC</a:t>
                </a:r>
              </a:p>
            </p:txBody>
          </p:sp>
        </p:grpSp>
        <p:sp>
          <p:nvSpPr>
            <p:cNvPr id="59422" name="Text Box 1054"/>
            <p:cNvSpPr txBox="1">
              <a:spLocks noChangeArrowheads="1"/>
            </p:cNvSpPr>
            <p:nvPr/>
          </p:nvSpPr>
          <p:spPr bwMode="auto">
            <a:xfrm>
              <a:off x="2342" y="2953"/>
              <a:ext cx="32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MR</a:t>
              </a:r>
            </a:p>
          </p:txBody>
        </p:sp>
        <p:sp>
          <p:nvSpPr>
            <p:cNvPr id="59423" name="Text Box 1055"/>
            <p:cNvSpPr txBox="1">
              <a:spLocks noChangeArrowheads="1"/>
            </p:cNvSpPr>
            <p:nvPr/>
          </p:nvSpPr>
          <p:spPr bwMode="auto">
            <a:xfrm>
              <a:off x="614" y="3481"/>
              <a:ext cx="19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kern="1200" cap="none" spc="0" normalizeH="0" baseline="0" noProof="0">
                  <a:ln>
                    <a:noFill/>
                  </a:ln>
                  <a:solidFill>
                    <a:prstClr val="black"/>
                  </a:solidFill>
                  <a:effectLst/>
                  <a:uLnTx/>
                  <a:uFillTx/>
                  <a:latin typeface="Calibri" panose="020F0502020204030204"/>
                  <a:ea typeface="+mn-ea"/>
                  <a:cs typeface="+mn-cs"/>
                </a:rPr>
                <a:t>0</a:t>
              </a:r>
            </a:p>
          </p:txBody>
        </p:sp>
      </p:grpSp>
      <p:sp>
        <p:nvSpPr>
          <p:cNvPr id="59424" name="Text Box 1056"/>
          <p:cNvSpPr txBox="1">
            <a:spLocks noChangeArrowheads="1"/>
          </p:cNvSpPr>
          <p:nvPr/>
        </p:nvSpPr>
        <p:spPr bwMode="auto">
          <a:xfrm>
            <a:off x="6384925" y="1792288"/>
            <a:ext cx="244156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If MR &gt; MC, an increase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in output will increase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profits.</a:t>
            </a:r>
          </a:p>
        </p:txBody>
      </p:sp>
      <p:sp>
        <p:nvSpPr>
          <p:cNvPr id="59425" name="Text Box 1057"/>
          <p:cNvSpPr txBox="1">
            <a:spLocks noChangeArrowheads="1"/>
          </p:cNvSpPr>
          <p:nvPr/>
        </p:nvSpPr>
        <p:spPr bwMode="auto">
          <a:xfrm>
            <a:off x="6477000" y="2971800"/>
            <a:ext cx="237744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If MR &lt; MC, a decrease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in output will increase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profits.</a:t>
            </a:r>
          </a:p>
        </p:txBody>
      </p:sp>
      <p:sp>
        <p:nvSpPr>
          <p:cNvPr id="59426" name="Text Box 1058"/>
          <p:cNvSpPr txBox="1">
            <a:spLocks noChangeArrowheads="1"/>
          </p:cNvSpPr>
          <p:nvPr/>
        </p:nvSpPr>
        <p:spPr bwMode="auto">
          <a:xfrm>
            <a:off x="6477000" y="4114801"/>
            <a:ext cx="25950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So profits are maximized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when MR = MC at Q</a:t>
            </a:r>
            <a:r>
              <a:rPr kumimoji="0" lang="en-GB" altLang="en-US" sz="1800" b="1" i="0" u="none" strike="noStrike" kern="1200" cap="none" spc="0" normalizeH="0" baseline="-25000" noProof="0">
                <a:ln>
                  <a:noFill/>
                </a:ln>
                <a:solidFill>
                  <a:srgbClr val="0000FF"/>
                </a:solidFill>
                <a:effectLst/>
                <a:uLnTx/>
                <a:uFillTx/>
                <a:latin typeface="Calibri" panose="020F0502020204030204"/>
                <a:ea typeface="+mn-ea"/>
                <a:cs typeface="+mn-cs"/>
              </a:rPr>
              <a:t>1</a:t>
            </a:r>
            <a:endPar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endParaRPr>
          </a:p>
        </p:txBody>
      </p:sp>
      <p:sp>
        <p:nvSpPr>
          <p:cNvPr id="59427" name="Text Box 1059"/>
          <p:cNvSpPr txBox="1">
            <a:spLocks noChangeArrowheads="1"/>
          </p:cNvSpPr>
          <p:nvPr/>
        </p:nvSpPr>
        <p:spPr bwMode="auto">
          <a:xfrm>
            <a:off x="6553201" y="5029201"/>
            <a:ext cx="2217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(so long as the firm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1" i="0" u="none" strike="noStrike" kern="1200" cap="none" spc="0" normalizeH="0" baseline="0" noProof="0">
                <a:ln>
                  <a:noFill/>
                </a:ln>
                <a:solidFill>
                  <a:srgbClr val="0000FF"/>
                </a:solidFill>
                <a:effectLst/>
                <a:uLnTx/>
                <a:uFillTx/>
                <a:latin typeface="Calibri" panose="020F0502020204030204"/>
                <a:ea typeface="+mn-ea"/>
                <a:cs typeface="+mn-cs"/>
              </a:rPr>
              <a:t>covers variable costs)</a:t>
            </a:r>
          </a:p>
        </p:txBody>
      </p:sp>
    </p:spTree>
    <p:extLst>
      <p:ext uri="{BB962C8B-B14F-4D97-AF65-F5344CB8AC3E}">
        <p14:creationId xmlns:p14="http://schemas.microsoft.com/office/powerpoint/2010/main" val="1114318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9430"/>
                                        </p:tgtEl>
                                        <p:attrNameLst>
                                          <p:attrName>style.visibility</p:attrName>
                                        </p:attrNameLst>
                                      </p:cBhvr>
                                      <p:to>
                                        <p:strVal val="visible"/>
                                      </p:to>
                                    </p:set>
                                    <p:animEffect transition="in" filter="wipe(left)">
                                      <p:cBhvr>
                                        <p:cTn id="7" dur="500"/>
                                        <p:tgtEl>
                                          <p:spTgt spid="594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59424"/>
                                        </p:tgtEl>
                                        <p:attrNameLst>
                                          <p:attrName>style.visibility</p:attrName>
                                        </p:attrNameLst>
                                      </p:cBhvr>
                                      <p:to>
                                        <p:strVal val="visible"/>
                                      </p:to>
                                    </p:set>
                                    <p:anim calcmode="lin" valueType="num">
                                      <p:cBhvr additive="base">
                                        <p:cTn id="12" dur="500" fill="hold"/>
                                        <p:tgtEl>
                                          <p:spTgt spid="59424"/>
                                        </p:tgtEl>
                                        <p:attrNameLst>
                                          <p:attrName>ppt_x</p:attrName>
                                        </p:attrNameLst>
                                      </p:cBhvr>
                                      <p:tavLst>
                                        <p:tav tm="0">
                                          <p:val>
                                            <p:strVal val="1+#ppt_w/2"/>
                                          </p:val>
                                        </p:tav>
                                        <p:tav tm="100000">
                                          <p:val>
                                            <p:strVal val="#ppt_x"/>
                                          </p:val>
                                        </p:tav>
                                      </p:tavLst>
                                    </p:anim>
                                    <p:anim calcmode="lin" valueType="num">
                                      <p:cBhvr additive="base">
                                        <p:cTn id="13" dur="500" fill="hold"/>
                                        <p:tgtEl>
                                          <p:spTgt spid="59424"/>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424"/>
                                        </p:tgtEl>
                                        <p:attrNameLst>
                                          <p:attrName>ppt_c</p:attrName>
                                        </p:attrNameLst>
                                      </p:cBhvr>
                                      <p:to>
                                        <a:schemeClr val="folHlink"/>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59413"/>
                                        </p:tgtEl>
                                        <p:attrNameLst>
                                          <p:attrName>style.visibility</p:attrName>
                                        </p:attrNameLst>
                                      </p:cBhvr>
                                      <p:to>
                                        <p:strVal val="visible"/>
                                      </p:to>
                                    </p:set>
                                    <p:anim calcmode="lin" valueType="num">
                                      <p:cBhvr additive="base">
                                        <p:cTn id="18" dur="500" fill="hold"/>
                                        <p:tgtEl>
                                          <p:spTgt spid="59413"/>
                                        </p:tgtEl>
                                        <p:attrNameLst>
                                          <p:attrName>ppt_x</p:attrName>
                                        </p:attrNameLst>
                                      </p:cBhvr>
                                      <p:tavLst>
                                        <p:tav tm="0">
                                          <p:val>
                                            <p:strVal val="0-#ppt_w/2"/>
                                          </p:val>
                                        </p:tav>
                                        <p:tav tm="100000">
                                          <p:val>
                                            <p:strVal val="#ppt_x"/>
                                          </p:val>
                                        </p:tav>
                                      </p:tavLst>
                                    </p:anim>
                                    <p:anim calcmode="lin" valueType="num">
                                      <p:cBhvr additive="base">
                                        <p:cTn id="19" dur="500" fill="hold"/>
                                        <p:tgtEl>
                                          <p:spTgt spid="59413"/>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59425"/>
                                        </p:tgtEl>
                                        <p:attrNameLst>
                                          <p:attrName>style.visibility</p:attrName>
                                        </p:attrNameLst>
                                      </p:cBhvr>
                                      <p:to>
                                        <p:strVal val="visible"/>
                                      </p:to>
                                    </p:set>
                                    <p:anim calcmode="lin" valueType="num">
                                      <p:cBhvr additive="base">
                                        <p:cTn id="24" dur="500" fill="hold"/>
                                        <p:tgtEl>
                                          <p:spTgt spid="59425"/>
                                        </p:tgtEl>
                                        <p:attrNameLst>
                                          <p:attrName>ppt_x</p:attrName>
                                        </p:attrNameLst>
                                      </p:cBhvr>
                                      <p:tavLst>
                                        <p:tav tm="0">
                                          <p:val>
                                            <p:strVal val="1+#ppt_w/2"/>
                                          </p:val>
                                        </p:tav>
                                        <p:tav tm="100000">
                                          <p:val>
                                            <p:strVal val="#ppt_x"/>
                                          </p:val>
                                        </p:tav>
                                      </p:tavLst>
                                    </p:anim>
                                    <p:anim calcmode="lin" valueType="num">
                                      <p:cBhvr additive="base">
                                        <p:cTn id="25" dur="500" fill="hold"/>
                                        <p:tgtEl>
                                          <p:spTgt spid="59425"/>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425"/>
                                        </p:tgtEl>
                                        <p:attrNameLst>
                                          <p:attrName>ppt_c</p:attrName>
                                        </p:attrNameLst>
                                      </p:cBhvr>
                                      <p:to>
                                        <a:schemeClr val="folHlink"/>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nodeType="clickEffect">
                                  <p:stCondLst>
                                    <p:cond delay="0"/>
                                  </p:stCondLst>
                                  <p:childTnLst>
                                    <p:set>
                                      <p:cBhvr>
                                        <p:cTn id="29" dur="1" fill="hold">
                                          <p:stCondLst>
                                            <p:cond delay="0"/>
                                          </p:stCondLst>
                                        </p:cTn>
                                        <p:tgtEl>
                                          <p:spTgt spid="59414"/>
                                        </p:tgtEl>
                                        <p:attrNameLst>
                                          <p:attrName>style.visibility</p:attrName>
                                        </p:attrNameLst>
                                      </p:cBhvr>
                                      <p:to>
                                        <p:strVal val="visible"/>
                                      </p:to>
                                    </p:set>
                                    <p:anim calcmode="lin" valueType="num">
                                      <p:cBhvr additive="base">
                                        <p:cTn id="30" dur="500" fill="hold"/>
                                        <p:tgtEl>
                                          <p:spTgt spid="59414"/>
                                        </p:tgtEl>
                                        <p:attrNameLst>
                                          <p:attrName>ppt_x</p:attrName>
                                        </p:attrNameLst>
                                      </p:cBhvr>
                                      <p:tavLst>
                                        <p:tav tm="0">
                                          <p:val>
                                            <p:strVal val="1+#ppt_w/2"/>
                                          </p:val>
                                        </p:tav>
                                        <p:tav tm="100000">
                                          <p:val>
                                            <p:strVal val="#ppt_x"/>
                                          </p:val>
                                        </p:tav>
                                      </p:tavLst>
                                    </p:anim>
                                    <p:anim calcmode="lin" valueType="num">
                                      <p:cBhvr additive="base">
                                        <p:cTn id="31" dur="500" fill="hold"/>
                                        <p:tgtEl>
                                          <p:spTgt spid="59414"/>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59426"/>
                                        </p:tgtEl>
                                        <p:attrNameLst>
                                          <p:attrName>style.visibility</p:attrName>
                                        </p:attrNameLst>
                                      </p:cBhvr>
                                      <p:to>
                                        <p:strVal val="visible"/>
                                      </p:to>
                                    </p:set>
                                    <p:anim calcmode="lin" valueType="num">
                                      <p:cBhvr additive="base">
                                        <p:cTn id="36" dur="500" fill="hold"/>
                                        <p:tgtEl>
                                          <p:spTgt spid="59426"/>
                                        </p:tgtEl>
                                        <p:attrNameLst>
                                          <p:attrName>ppt_x</p:attrName>
                                        </p:attrNameLst>
                                      </p:cBhvr>
                                      <p:tavLst>
                                        <p:tav tm="0">
                                          <p:val>
                                            <p:strVal val="1+#ppt_w/2"/>
                                          </p:val>
                                        </p:tav>
                                        <p:tav tm="100000">
                                          <p:val>
                                            <p:strVal val="#ppt_x"/>
                                          </p:val>
                                        </p:tav>
                                      </p:tavLst>
                                    </p:anim>
                                    <p:anim calcmode="lin" valueType="num">
                                      <p:cBhvr additive="base">
                                        <p:cTn id="37" dur="500" fill="hold"/>
                                        <p:tgtEl>
                                          <p:spTgt spid="59426"/>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59427"/>
                                        </p:tgtEl>
                                        <p:attrNameLst>
                                          <p:attrName>style.visibility</p:attrName>
                                        </p:attrNameLst>
                                      </p:cBhvr>
                                      <p:to>
                                        <p:strVal val="visible"/>
                                      </p:to>
                                    </p:set>
                                    <p:anim calcmode="lin" valueType="num">
                                      <p:cBhvr additive="base">
                                        <p:cTn id="42" dur="500" fill="hold"/>
                                        <p:tgtEl>
                                          <p:spTgt spid="59427"/>
                                        </p:tgtEl>
                                        <p:attrNameLst>
                                          <p:attrName>ppt_x</p:attrName>
                                        </p:attrNameLst>
                                      </p:cBhvr>
                                      <p:tavLst>
                                        <p:tav tm="0">
                                          <p:val>
                                            <p:strVal val="1+#ppt_w/2"/>
                                          </p:val>
                                        </p:tav>
                                        <p:tav tm="100000">
                                          <p:val>
                                            <p:strVal val="#ppt_x"/>
                                          </p:val>
                                        </p:tav>
                                      </p:tavLst>
                                    </p:anim>
                                    <p:anim calcmode="lin" valueType="num">
                                      <p:cBhvr additive="base">
                                        <p:cTn id="43" dur="500" fill="hold"/>
                                        <p:tgtEl>
                                          <p:spTgt spid="594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24" grpId="0" autoUpdateAnimBg="0"/>
      <p:bldP spid="59425" grpId="0" autoUpdateAnimBg="0"/>
      <p:bldP spid="59426" grpId="0" autoUpdateAnimBg="0"/>
      <p:bldP spid="5942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52306"/>
          </a:xfrm>
        </p:spPr>
        <p:txBody>
          <a:bodyPr>
            <a:normAutofit/>
          </a:bodyPr>
          <a:lstStyle/>
          <a:p>
            <a:r>
              <a:rPr lang="en-US" sz="3600" dirty="0">
                <a:latin typeface="Verdana" panose="020B0604030504040204" pitchFamily="34" charset="0"/>
                <a:ea typeface="Verdana" panose="020B0604030504040204" pitchFamily="34" charset="0"/>
                <a:cs typeface="Verdana" panose="020B0604030504040204" pitchFamily="34" charset="0"/>
              </a:rPr>
              <a:t>Figure 1: The Firm and its Environment</a:t>
            </a:r>
          </a:p>
        </p:txBody>
      </p:sp>
      <p:pic>
        <p:nvPicPr>
          <p:cNvPr id="5" name="Content Placeholder 4"/>
          <p:cNvPicPr>
            <a:picLocks noGrp="1" noChangeAspect="1"/>
          </p:cNvPicPr>
          <p:nvPr>
            <p:ph idx="1"/>
          </p:nvPr>
        </p:nvPicPr>
        <p:blipFill>
          <a:blip r:embed="rId2"/>
          <a:stretch>
            <a:fillRect/>
          </a:stretch>
        </p:blipFill>
        <p:spPr>
          <a:xfrm>
            <a:off x="218941" y="1017432"/>
            <a:ext cx="11384924" cy="5563671"/>
          </a:xfrm>
          <a:prstGeom prst="rect">
            <a:avLst/>
          </a:prstGeom>
        </p:spPr>
      </p:pic>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D48290-A75E-49ED-9390-847008676707}"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8067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7027"/>
          </a:xfrm>
        </p:spPr>
        <p:txBody>
          <a:bodyPr/>
          <a:lstStyle/>
          <a:p>
            <a:r>
              <a:rPr lang="en-US" sz="4000" dirty="0">
                <a:solidFill>
                  <a:prstClr val="black"/>
                </a:solidFill>
                <a:latin typeface="Verdana" panose="020B0604030504040204" pitchFamily="34" charset="0"/>
                <a:ea typeface="Verdana" panose="020B0604030504040204" pitchFamily="34" charset="0"/>
                <a:cs typeface="Verdana" panose="020B0604030504040204" pitchFamily="34" charset="0"/>
              </a:rPr>
              <a:t>Preliminaries</a:t>
            </a:r>
            <a:endParaRPr lang="en-US" dirty="0"/>
          </a:p>
        </p:txBody>
      </p:sp>
      <p:sp>
        <p:nvSpPr>
          <p:cNvPr id="3" name="Content Placeholder 2"/>
          <p:cNvSpPr>
            <a:spLocks noGrp="1"/>
          </p:cNvSpPr>
          <p:nvPr>
            <p:ph idx="1"/>
          </p:nvPr>
        </p:nvSpPr>
        <p:spPr>
          <a:xfrm>
            <a:off x="838200" y="1435261"/>
            <a:ext cx="10515600" cy="4741702"/>
          </a:xfrm>
        </p:spPr>
        <p:txBody>
          <a:bodyPr>
            <a:normAutofit/>
          </a:bodyPr>
          <a:lstStyle/>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Typology of firms are: sole proprietorship, partnership and limited liability companies</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While sole proprietorship constitute the largest proportion of firms in terms of numbers, limited liability companies constitute the largest proportion of firms in terms of value addition</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Is there any advantage to the size of firms?</a:t>
            </a:r>
          </a:p>
          <a:p>
            <a:pPr lvl="0">
              <a:lnSpc>
                <a:spcPct val="100000"/>
              </a:lnSpc>
              <a:spcBef>
                <a:spcPts val="0"/>
              </a:spcBef>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Three key advantages of firm size are notable.</a:t>
            </a:r>
          </a:p>
          <a:p>
            <a:pPr lvl="1">
              <a:lnSpc>
                <a:spcPct val="100000"/>
              </a:lnSpc>
              <a:spcBef>
                <a:spcPts val="0"/>
              </a:spcBef>
              <a:buFont typeface="Wingdings" panose="05000000000000000000" pitchFamily="2" charset="2"/>
              <a:buChar char="Ø"/>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Gains from specialization</a:t>
            </a:r>
          </a:p>
          <a:p>
            <a:pPr lvl="1">
              <a:lnSpc>
                <a:spcPct val="100000"/>
              </a:lnSpc>
              <a:spcBef>
                <a:spcPts val="0"/>
              </a:spcBef>
              <a:buFont typeface="Wingdings" panose="05000000000000000000" pitchFamily="2" charset="2"/>
              <a:buChar char="Ø"/>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Reduction in transaction costs. Transaction costs are the costs of doing business. The cost of doing business is less for a corporation because of its specialization and also its ability to utilize workers to handle what they know how to best to do.</a:t>
            </a:r>
          </a:p>
          <a:p>
            <a:pPr lvl="1">
              <a:lnSpc>
                <a:spcPct val="100000"/>
              </a:lnSpc>
              <a:spcBef>
                <a:spcPts val="0"/>
              </a:spcBef>
              <a:buFont typeface="Wingdings" panose="05000000000000000000" pitchFamily="2" charset="2"/>
              <a:buChar char="Ø"/>
            </a:pPr>
            <a:r>
              <a:rPr lang="en-US" sz="2000" dirty="0">
                <a:solidFill>
                  <a:prstClr val="black"/>
                </a:solidFill>
                <a:latin typeface="Verdana" panose="020B0604030504040204" pitchFamily="34" charset="0"/>
                <a:ea typeface="Verdana" panose="020B0604030504040204" pitchFamily="34" charset="0"/>
                <a:cs typeface="Verdana" panose="020B0604030504040204" pitchFamily="34" charset="0"/>
              </a:rPr>
              <a:t>Diversification of both output and input and risk reduction for both owners and employees</a:t>
            </a:r>
          </a:p>
          <a:p>
            <a:endParaRPr lang="en-US" dirty="0"/>
          </a:p>
        </p:txBody>
      </p:sp>
    </p:spTree>
    <p:extLst>
      <p:ext uri="{BB962C8B-B14F-4D97-AF65-F5344CB8AC3E}">
        <p14:creationId xmlns:p14="http://schemas.microsoft.com/office/powerpoint/2010/main" val="1419465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7.</a:t>
            </a:r>
            <a:fld id="{8E6A8FB8-880D-4AB7-B224-70DD4811BC95}" type="slidenum">
              <a:rPr lang="en-US" altLang="en-US"/>
              <a:pPr/>
              <a:t>7</a:t>
            </a:fld>
            <a:endParaRPr lang="en-US" altLang="en-US" sz="1400"/>
          </a:p>
        </p:txBody>
      </p:sp>
      <p:sp>
        <p:nvSpPr>
          <p:cNvPr id="53250" name="Rectangle 2"/>
          <p:cNvSpPr>
            <a:spLocks noGrp="1" noChangeArrowheads="1"/>
          </p:cNvSpPr>
          <p:nvPr>
            <p:ph type="title"/>
          </p:nvPr>
        </p:nvSpPr>
        <p:spPr/>
        <p:txBody>
          <a:bodyPr/>
          <a:lstStyle/>
          <a:p>
            <a:r>
              <a:rPr lang="en-GB" altLang="en-US" sz="3600" b="1"/>
              <a:t>Forms of business organization</a:t>
            </a:r>
          </a:p>
        </p:txBody>
      </p:sp>
      <p:sp>
        <p:nvSpPr>
          <p:cNvPr id="53251" name="Rectangle 3"/>
          <p:cNvSpPr>
            <a:spLocks noGrp="1" noChangeArrowheads="1"/>
          </p:cNvSpPr>
          <p:nvPr>
            <p:ph type="body" idx="1"/>
          </p:nvPr>
        </p:nvSpPr>
        <p:spPr>
          <a:xfrm>
            <a:off x="838200" y="1752600"/>
            <a:ext cx="9296400" cy="3962400"/>
          </a:xfrm>
        </p:spPr>
        <p:txBody>
          <a:bodyPr>
            <a:normAutofit lnSpcReduction="10000"/>
          </a:bodyPr>
          <a:lstStyle/>
          <a:p>
            <a:pPr>
              <a:lnSpc>
                <a:spcPct val="80000"/>
              </a:lnSpc>
            </a:pPr>
            <a:r>
              <a:rPr lang="en-GB" altLang="en-US" dirty="0"/>
              <a:t>Sole trader</a:t>
            </a:r>
          </a:p>
          <a:p>
            <a:pPr lvl="1">
              <a:lnSpc>
                <a:spcPct val="80000"/>
              </a:lnSpc>
            </a:pPr>
            <a:r>
              <a:rPr lang="en-GB" altLang="en-US" dirty="0"/>
              <a:t>owned by an individual entitled to income and responsible for losses</a:t>
            </a:r>
          </a:p>
          <a:p>
            <a:pPr>
              <a:lnSpc>
                <a:spcPct val="80000"/>
              </a:lnSpc>
            </a:pPr>
            <a:r>
              <a:rPr lang="en-GB" altLang="en-US" dirty="0"/>
              <a:t>Partnership</a:t>
            </a:r>
          </a:p>
          <a:p>
            <a:pPr lvl="1">
              <a:lnSpc>
                <a:spcPct val="80000"/>
              </a:lnSpc>
            </a:pPr>
            <a:r>
              <a:rPr lang="en-GB" altLang="en-US" dirty="0"/>
              <a:t>jointly owned by two or more people</a:t>
            </a:r>
          </a:p>
          <a:p>
            <a:pPr lvl="1">
              <a:lnSpc>
                <a:spcPct val="80000"/>
              </a:lnSpc>
            </a:pPr>
            <a:r>
              <a:rPr lang="en-GB" altLang="en-US" dirty="0"/>
              <a:t>unlimited liability</a:t>
            </a:r>
          </a:p>
          <a:p>
            <a:pPr>
              <a:lnSpc>
                <a:spcPct val="80000"/>
              </a:lnSpc>
            </a:pPr>
            <a:r>
              <a:rPr lang="en-GB" altLang="en-US" dirty="0"/>
              <a:t>Company</a:t>
            </a:r>
          </a:p>
          <a:p>
            <a:pPr lvl="1">
              <a:lnSpc>
                <a:spcPct val="80000"/>
              </a:lnSpc>
            </a:pPr>
            <a:r>
              <a:rPr lang="en-GB" altLang="en-US" dirty="0"/>
              <a:t>ownership divided among shareholders</a:t>
            </a:r>
          </a:p>
          <a:p>
            <a:pPr lvl="1">
              <a:lnSpc>
                <a:spcPct val="80000"/>
              </a:lnSpc>
            </a:pPr>
            <a:r>
              <a:rPr lang="en-GB" altLang="en-US" dirty="0"/>
              <a:t>legal entitlement to produce and trade</a:t>
            </a:r>
          </a:p>
          <a:p>
            <a:pPr lvl="1">
              <a:lnSpc>
                <a:spcPct val="80000"/>
              </a:lnSpc>
            </a:pPr>
            <a:r>
              <a:rPr lang="en-GB" altLang="en-US" dirty="0"/>
              <a:t>limited liability</a:t>
            </a:r>
          </a:p>
          <a:p>
            <a:pPr lvl="1">
              <a:lnSpc>
                <a:spcPct val="80000"/>
              </a:lnSpc>
            </a:pPr>
            <a:r>
              <a:rPr lang="en-GB" altLang="en-US" dirty="0"/>
              <a:t>shares of public companies resold on the stock exchange</a:t>
            </a:r>
          </a:p>
        </p:txBody>
      </p:sp>
    </p:spTree>
    <p:extLst>
      <p:ext uri="{BB962C8B-B14F-4D97-AF65-F5344CB8AC3E}">
        <p14:creationId xmlns:p14="http://schemas.microsoft.com/office/powerpoint/2010/main" val="19353834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0" end="0"/>
                                            </p:txEl>
                                          </p:spTgt>
                                        </p:tgtEl>
                                        <p:attrNameLst>
                                          <p:attrName>ppt_c</p:attrName>
                                        </p:attrNameLst>
                                      </p:cBhvr>
                                      <p:to>
                                        <a:schemeClr val="folHlink"/>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1" end="1"/>
                                            </p:txEl>
                                          </p:spTgt>
                                        </p:tgtEl>
                                        <p:attrNameLst>
                                          <p:attrName>ppt_c</p:attrName>
                                        </p:attrNameLst>
                                      </p:cBhvr>
                                      <p:to>
                                        <a:schemeClr val="folHlink"/>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 calcmode="lin" valueType="num">
                                      <p:cBhvr additive="base">
                                        <p:cTn id="25" dur="500" fill="hold"/>
                                        <p:tgtEl>
                                          <p:spTgt spid="532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25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3" end="3"/>
                                            </p:txEl>
                                          </p:spTgt>
                                        </p:tgtEl>
                                        <p:attrNameLst>
                                          <p:attrName>ppt_c</p:attrName>
                                        </p:attrNameLst>
                                      </p:cBhvr>
                                      <p:to>
                                        <a:schemeClr val="folHlink"/>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3251">
                                            <p:txEl>
                                              <p:pRg st="4" end="4"/>
                                            </p:txEl>
                                          </p:spTgt>
                                        </p:tgtEl>
                                        <p:attrNameLst>
                                          <p:attrName>style.visibility</p:attrName>
                                        </p:attrNameLst>
                                      </p:cBhvr>
                                      <p:to>
                                        <p:strVal val="visible"/>
                                      </p:to>
                                    </p:set>
                                    <p:anim calcmode="lin" valueType="num">
                                      <p:cBhvr additive="base">
                                        <p:cTn id="31" dur="500" fill="hold"/>
                                        <p:tgtEl>
                                          <p:spTgt spid="532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25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4" end="4"/>
                                            </p:txEl>
                                          </p:spTgt>
                                        </p:tgtEl>
                                        <p:attrNameLst>
                                          <p:attrName>ppt_c</p:attrName>
                                        </p:attrNameLst>
                                      </p:cBhvr>
                                      <p:to>
                                        <a:schemeClr val="folHlink"/>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3251">
                                            <p:txEl>
                                              <p:pRg st="5" end="5"/>
                                            </p:txEl>
                                          </p:spTgt>
                                        </p:tgtEl>
                                        <p:attrNameLst>
                                          <p:attrName>style.visibility</p:attrName>
                                        </p:attrNameLst>
                                      </p:cBhvr>
                                      <p:to>
                                        <p:strVal val="visible"/>
                                      </p:to>
                                    </p:set>
                                    <p:anim calcmode="lin" valueType="num">
                                      <p:cBhvr additive="base">
                                        <p:cTn id="37" dur="500" fill="hold"/>
                                        <p:tgtEl>
                                          <p:spTgt spid="5325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325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5" end="5"/>
                                            </p:txEl>
                                          </p:spTgt>
                                        </p:tgtEl>
                                        <p:attrNameLst>
                                          <p:attrName>ppt_c</p:attrName>
                                        </p:attrNameLst>
                                      </p:cBhvr>
                                      <p:to>
                                        <a:schemeClr val="folHlink"/>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3251">
                                            <p:txEl>
                                              <p:pRg st="6" end="6"/>
                                            </p:txEl>
                                          </p:spTgt>
                                        </p:tgtEl>
                                        <p:attrNameLst>
                                          <p:attrName>style.visibility</p:attrName>
                                        </p:attrNameLst>
                                      </p:cBhvr>
                                      <p:to>
                                        <p:strVal val="visible"/>
                                      </p:to>
                                    </p:set>
                                    <p:anim calcmode="lin" valueType="num">
                                      <p:cBhvr additive="base">
                                        <p:cTn id="43" dur="500" fill="hold"/>
                                        <p:tgtEl>
                                          <p:spTgt spid="5325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3251">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6" end="6"/>
                                            </p:txEl>
                                          </p:spTgt>
                                        </p:tgtEl>
                                        <p:attrNameLst>
                                          <p:attrName>ppt_c</p:attrName>
                                        </p:attrNameLst>
                                      </p:cBhvr>
                                      <p:to>
                                        <a:schemeClr val="folHlink"/>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53251">
                                            <p:txEl>
                                              <p:pRg st="7" end="7"/>
                                            </p:txEl>
                                          </p:spTgt>
                                        </p:tgtEl>
                                        <p:attrNameLst>
                                          <p:attrName>style.visibility</p:attrName>
                                        </p:attrNameLst>
                                      </p:cBhvr>
                                      <p:to>
                                        <p:strVal val="visible"/>
                                      </p:to>
                                    </p:set>
                                    <p:anim calcmode="lin" valueType="num">
                                      <p:cBhvr additive="base">
                                        <p:cTn id="49" dur="500" fill="hold"/>
                                        <p:tgtEl>
                                          <p:spTgt spid="53251">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53251">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7" end="7"/>
                                            </p:txEl>
                                          </p:spTgt>
                                        </p:tgtEl>
                                        <p:attrNameLst>
                                          <p:attrName>ppt_c</p:attrName>
                                        </p:attrNameLst>
                                      </p:cBhvr>
                                      <p:to>
                                        <a:schemeClr val="folHlink"/>
                                      </p:to>
                                    </p:animClr>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53251">
                                            <p:txEl>
                                              <p:pRg st="8" end="8"/>
                                            </p:txEl>
                                          </p:spTgt>
                                        </p:tgtEl>
                                        <p:attrNameLst>
                                          <p:attrName>style.visibility</p:attrName>
                                        </p:attrNameLst>
                                      </p:cBhvr>
                                      <p:to>
                                        <p:strVal val="visible"/>
                                      </p:to>
                                    </p:set>
                                    <p:anim calcmode="lin" valueType="num">
                                      <p:cBhvr additive="base">
                                        <p:cTn id="55" dur="500" fill="hold"/>
                                        <p:tgtEl>
                                          <p:spTgt spid="53251">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53251">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8" end="8"/>
                                            </p:txEl>
                                          </p:spTgt>
                                        </p:tgtEl>
                                        <p:attrNameLst>
                                          <p:attrName>ppt_c</p:attrName>
                                        </p:attrNameLst>
                                      </p:cBhvr>
                                      <p:to>
                                        <a:schemeClr val="folHlink"/>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53251">
                                            <p:txEl>
                                              <p:pRg st="9" end="9"/>
                                            </p:txEl>
                                          </p:spTgt>
                                        </p:tgtEl>
                                        <p:attrNameLst>
                                          <p:attrName>style.visibility</p:attrName>
                                        </p:attrNameLst>
                                      </p:cBhvr>
                                      <p:to>
                                        <p:strVal val="visible"/>
                                      </p:to>
                                    </p:set>
                                    <p:anim calcmode="lin" valueType="num">
                                      <p:cBhvr additive="base">
                                        <p:cTn id="61" dur="500" fill="hold"/>
                                        <p:tgtEl>
                                          <p:spTgt spid="53251">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53251">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9" end="9"/>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7005"/>
          </a:xfrm>
        </p:spPr>
        <p:txBody>
          <a:bodyPr/>
          <a:lstStyle/>
          <a:p>
            <a:pPr algn="ctr"/>
            <a:r>
              <a:rPr lang="en-US" dirty="0">
                <a:solidFill>
                  <a:prstClr val="black"/>
                </a:solidFill>
                <a:latin typeface="Verdana" panose="020B0604030504040204" pitchFamily="34" charset="0"/>
                <a:ea typeface="Verdana" panose="020B0604030504040204" pitchFamily="34" charset="0"/>
              </a:rPr>
              <a:t>Preliminaries</a:t>
            </a:r>
            <a:endParaRPr lang="en-US" dirty="0"/>
          </a:p>
        </p:txBody>
      </p:sp>
      <p:sp>
        <p:nvSpPr>
          <p:cNvPr id="3" name="Content Placeholder 2"/>
          <p:cNvSpPr>
            <a:spLocks noGrp="1"/>
          </p:cNvSpPr>
          <p:nvPr>
            <p:ph idx="1"/>
          </p:nvPr>
        </p:nvSpPr>
        <p:spPr>
          <a:xfrm>
            <a:off x="838200" y="1262130"/>
            <a:ext cx="10515600" cy="4914833"/>
          </a:xfrm>
        </p:spPr>
        <p:txBody>
          <a:bodyPr/>
          <a:lstStyle/>
          <a:p>
            <a:pPr lvl="0"/>
            <a:r>
              <a:rPr lang="en-US" sz="2400" dirty="0">
                <a:solidFill>
                  <a:prstClr val="black"/>
                </a:solidFill>
                <a:latin typeface="Verdana" panose="020B0604030504040204" pitchFamily="34" charset="0"/>
                <a:ea typeface="Verdana" panose="020B0604030504040204" pitchFamily="34" charset="0"/>
                <a:cs typeface="Verdana" panose="020B0604030504040204" pitchFamily="34" charset="0"/>
              </a:rPr>
              <a:t>There are three building blocks in the theory of the firm.</a:t>
            </a: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Production technology – how resources or inputs are transformed into outputs </a:t>
            </a:r>
          </a:p>
          <a:p>
            <a:pPr lvl="1"/>
            <a:endParaRPr lang="en-US"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Input choices – given the constraints of technology and the market (prices of factor input and output(s), how much of each input to use in producing output(s). Note that some firms produce more than one output, </a:t>
            </a:r>
            <a:r>
              <a:rPr lang="en-US" dirty="0" err="1">
                <a:solidFill>
                  <a:prstClr val="black"/>
                </a:solidFill>
                <a:latin typeface="Verdana" panose="020B0604030504040204" pitchFamily="34" charset="0"/>
                <a:ea typeface="Verdana" panose="020B0604030504040204" pitchFamily="34" charset="0"/>
                <a:cs typeface="Verdana" panose="020B0604030504040204" pitchFamily="34" charset="0"/>
              </a:rPr>
              <a:t>i.e</a:t>
            </a:r>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 multi-output firms</a:t>
            </a:r>
          </a:p>
          <a:p>
            <a:pPr lvl="1"/>
            <a:endParaRPr lang="en-US"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lvl="1"/>
            <a:r>
              <a:rPr lang="en-US" dirty="0">
                <a:solidFill>
                  <a:prstClr val="black"/>
                </a:solidFill>
                <a:latin typeface="Verdana" panose="020B0604030504040204" pitchFamily="34" charset="0"/>
                <a:ea typeface="Verdana" panose="020B0604030504040204" pitchFamily="34" charset="0"/>
                <a:cs typeface="Verdana" panose="020B0604030504040204" pitchFamily="34" charset="0"/>
              </a:rPr>
              <a:t>Output, costs and profit that will help to determine the output that will maximize the firm’s profit</a:t>
            </a:r>
          </a:p>
          <a:p>
            <a:endParaRPr lang="en-US" dirty="0"/>
          </a:p>
        </p:txBody>
      </p:sp>
    </p:spTree>
    <p:extLst>
      <p:ext uri="{BB962C8B-B14F-4D97-AF65-F5344CB8AC3E}">
        <p14:creationId xmlns:p14="http://schemas.microsoft.com/office/powerpoint/2010/main" val="879326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r>
              <a:rPr lang="en-US" altLang="en-US"/>
              <a:t>8.</a:t>
            </a:r>
            <a:fld id="{751ED7A9-C730-44EE-811D-A0EDF3FABD4B}" type="slidenum">
              <a:rPr lang="en-US" altLang="en-US"/>
              <a:pPr/>
              <a:t>9</a:t>
            </a:fld>
            <a:endParaRPr lang="en-US" altLang="en-US" sz="1400"/>
          </a:p>
        </p:txBody>
      </p:sp>
      <p:sp>
        <p:nvSpPr>
          <p:cNvPr id="53250" name="Rectangle 2"/>
          <p:cNvSpPr>
            <a:spLocks noGrp="1" noChangeArrowheads="1"/>
          </p:cNvSpPr>
          <p:nvPr>
            <p:ph type="title"/>
          </p:nvPr>
        </p:nvSpPr>
        <p:spPr>
          <a:xfrm>
            <a:off x="838200" y="313609"/>
            <a:ext cx="10515600" cy="755337"/>
          </a:xfrm>
        </p:spPr>
        <p:txBody>
          <a:bodyPr/>
          <a:lstStyle/>
          <a:p>
            <a:pPr algn="ctr"/>
            <a:r>
              <a:rPr lang="en-GB" altLang="en-US" b="1" dirty="0"/>
              <a:t>The production function</a:t>
            </a:r>
          </a:p>
        </p:txBody>
      </p:sp>
      <p:sp>
        <p:nvSpPr>
          <p:cNvPr id="53251" name="Rectangle 3"/>
          <p:cNvSpPr>
            <a:spLocks noGrp="1" noChangeArrowheads="1"/>
          </p:cNvSpPr>
          <p:nvPr>
            <p:ph type="body" idx="1"/>
          </p:nvPr>
        </p:nvSpPr>
        <p:spPr>
          <a:xfrm>
            <a:off x="838200" y="1210614"/>
            <a:ext cx="10515600" cy="4966349"/>
          </a:xfrm>
        </p:spPr>
        <p:txBody>
          <a:bodyPr>
            <a:normAutofit fontScale="92500" lnSpcReduction="10000"/>
          </a:bodyPr>
          <a:lstStyle/>
          <a:p>
            <a:pPr>
              <a:lnSpc>
                <a:spcPct val="110000"/>
              </a:lnSpc>
            </a:pPr>
            <a:r>
              <a:rPr lang="en-GB" altLang="en-US" dirty="0"/>
              <a:t>A production function is a unique relationship between inputs and outputs that shows that maximum output that can be produced with a given set of inputs in a given period of time</a:t>
            </a:r>
          </a:p>
          <a:p>
            <a:pPr>
              <a:lnSpc>
                <a:spcPct val="110000"/>
              </a:lnSpc>
            </a:pPr>
            <a:r>
              <a:rPr lang="en-GB" altLang="en-US" dirty="0"/>
              <a:t>The production function is often represented by a algebraic function or a graph or a schedule of inputs and associated outputs </a:t>
            </a:r>
          </a:p>
          <a:p>
            <a:pPr>
              <a:lnSpc>
                <a:spcPct val="110000"/>
              </a:lnSpc>
            </a:pPr>
            <a:r>
              <a:rPr lang="en-GB" altLang="en-US" dirty="0"/>
              <a:t>The amount of output produced depends upon the inputs used in the production process</a:t>
            </a:r>
          </a:p>
          <a:p>
            <a:pPr>
              <a:lnSpc>
                <a:spcPct val="110000"/>
              </a:lnSpc>
            </a:pPr>
            <a:r>
              <a:rPr lang="en-GB" altLang="en-US" dirty="0"/>
              <a:t>A </a:t>
            </a:r>
            <a:r>
              <a:rPr lang="en-GB" altLang="en-US" i="1" dirty="0">
                <a:solidFill>
                  <a:srgbClr val="000099"/>
                </a:solidFill>
              </a:rPr>
              <a:t>factor of production</a:t>
            </a:r>
            <a:r>
              <a:rPr lang="en-GB" altLang="en-US" dirty="0"/>
              <a:t> (“input”) is any good or service used to produce output</a:t>
            </a:r>
          </a:p>
          <a:p>
            <a:pPr>
              <a:lnSpc>
                <a:spcPct val="110000"/>
              </a:lnSpc>
            </a:pPr>
            <a:r>
              <a:rPr lang="en-GB" altLang="en-US" dirty="0"/>
              <a:t>The </a:t>
            </a:r>
            <a:r>
              <a:rPr lang="en-GB" altLang="en-US" i="1" dirty="0">
                <a:solidFill>
                  <a:srgbClr val="000099"/>
                </a:solidFill>
              </a:rPr>
              <a:t>production function</a:t>
            </a:r>
            <a:r>
              <a:rPr lang="en-GB" altLang="en-US" dirty="0"/>
              <a:t> specifies the maximum output which can be produced given inputs</a:t>
            </a:r>
          </a:p>
        </p:txBody>
      </p:sp>
    </p:spTree>
    <p:extLst>
      <p:ext uri="{BB962C8B-B14F-4D97-AF65-F5344CB8AC3E}">
        <p14:creationId xmlns:p14="http://schemas.microsoft.com/office/powerpoint/2010/main" val="1849318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0" end="0"/>
                                            </p:txEl>
                                          </p:spTgt>
                                        </p:tgtEl>
                                        <p:attrNameLst>
                                          <p:attrName>ppt_c</p:attrName>
                                        </p:attrNameLst>
                                      </p:cBhvr>
                                      <p:to>
                                        <a:schemeClr val="folHlink"/>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1" end="1"/>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2" end="2"/>
                                            </p:txEl>
                                          </p:spTgt>
                                        </p:tgtEl>
                                        <p:attrNameLst>
                                          <p:attrName>ppt_c</p:attrName>
                                        </p:attrNameLst>
                                      </p:cBhvr>
                                      <p:to>
                                        <a:schemeClr val="folHlink"/>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 calcmode="lin" valueType="num">
                                      <p:cBhvr additive="base">
                                        <p:cTn id="25" dur="500" fill="hold"/>
                                        <p:tgtEl>
                                          <p:spTgt spid="532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25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3" end="3"/>
                                            </p:txEl>
                                          </p:spTgt>
                                        </p:tgtEl>
                                        <p:attrNameLst>
                                          <p:attrName>ppt_c</p:attrName>
                                        </p:attrNameLst>
                                      </p:cBhvr>
                                      <p:to>
                                        <a:schemeClr val="folHlink"/>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3251">
                                            <p:txEl>
                                              <p:pRg st="4" end="4"/>
                                            </p:txEl>
                                          </p:spTgt>
                                        </p:tgtEl>
                                        <p:attrNameLst>
                                          <p:attrName>style.visibility</p:attrName>
                                        </p:attrNameLst>
                                      </p:cBhvr>
                                      <p:to>
                                        <p:strVal val="visible"/>
                                      </p:to>
                                    </p:set>
                                    <p:anim calcmode="lin" valueType="num">
                                      <p:cBhvr additive="base">
                                        <p:cTn id="31" dur="500" fill="hold"/>
                                        <p:tgtEl>
                                          <p:spTgt spid="532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25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13223</TotalTime>
  <Words>3825</Words>
  <Application>Microsoft Office PowerPoint</Application>
  <PresentationFormat>Widescreen</PresentationFormat>
  <Paragraphs>439</Paragraphs>
  <Slides>46</Slides>
  <Notes>17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56" baseType="lpstr">
      <vt:lpstr>Arial</vt:lpstr>
      <vt:lpstr>Calibri</vt:lpstr>
      <vt:lpstr>Calibri Light</vt:lpstr>
      <vt:lpstr>Cambria Math</vt:lpstr>
      <vt:lpstr>Monotype Sorts</vt:lpstr>
      <vt:lpstr>Times New Roman</vt:lpstr>
      <vt:lpstr>Verdana</vt:lpstr>
      <vt:lpstr>Wingdings</vt:lpstr>
      <vt:lpstr>Office Theme</vt:lpstr>
      <vt:lpstr>Document</vt:lpstr>
      <vt:lpstr>Theory of the Firm: Production, Cost and Supply </vt:lpstr>
      <vt:lpstr>Outline</vt:lpstr>
      <vt:lpstr>Preliminaries</vt:lpstr>
      <vt:lpstr>Objectives of the firm</vt:lpstr>
      <vt:lpstr>Figure 1: The Firm and its Environment</vt:lpstr>
      <vt:lpstr>Preliminaries</vt:lpstr>
      <vt:lpstr>Forms of business organization</vt:lpstr>
      <vt:lpstr>Preliminaries</vt:lpstr>
      <vt:lpstr>The production function</vt:lpstr>
      <vt:lpstr>Short run vs. long run</vt:lpstr>
      <vt:lpstr>Classification of inputs </vt:lpstr>
      <vt:lpstr>Classification of inputs </vt:lpstr>
      <vt:lpstr>Production Functions</vt:lpstr>
      <vt:lpstr>Modelling the firm</vt:lpstr>
      <vt:lpstr>Production Functions</vt:lpstr>
      <vt:lpstr>Production with One Variable Factor Input</vt:lpstr>
      <vt:lpstr>Relationship between TP, AP and MP</vt:lpstr>
      <vt:lpstr>Key Results Revisited - Law of diminishing marginal returns</vt:lpstr>
      <vt:lpstr>Malthus, Global Food Crisis and the Law of Diminishing Marginal Returns</vt:lpstr>
      <vt:lpstr>The marginal product of labour</vt:lpstr>
      <vt:lpstr>The law of diminishing returns</vt:lpstr>
      <vt:lpstr>Will firms try to maximize profits?</vt:lpstr>
      <vt:lpstr>Output elasticity of input</vt:lpstr>
      <vt:lpstr>Production with Two Variable inputs</vt:lpstr>
      <vt:lpstr>Typology of production functions</vt:lpstr>
      <vt:lpstr>Elasticity of substitution</vt:lpstr>
      <vt:lpstr>Elasticity of substitution - ES</vt:lpstr>
      <vt:lpstr>Returns to scale</vt:lpstr>
      <vt:lpstr>Return to scale</vt:lpstr>
      <vt:lpstr>Production and Supply: Cost Functions</vt:lpstr>
      <vt:lpstr>Production and Supply: Cost Functions</vt:lpstr>
      <vt:lpstr>Production and Supply: Cost Functions</vt:lpstr>
      <vt:lpstr>Economic way of thinking about costs</vt:lpstr>
      <vt:lpstr>Economic way of thinking about costs</vt:lpstr>
      <vt:lpstr>Economic way of thinking about costs</vt:lpstr>
      <vt:lpstr>Costs and the economist</vt:lpstr>
      <vt:lpstr>Average cost</vt:lpstr>
      <vt:lpstr>Economies of scale</vt:lpstr>
      <vt:lpstr>Decreasing returns to scale</vt:lpstr>
      <vt:lpstr>Constant returns to scale</vt:lpstr>
      <vt:lpstr>The firm’s long-run output decision</vt:lpstr>
      <vt:lpstr>The short run</vt:lpstr>
      <vt:lpstr>The firm’s short-run output decision</vt:lpstr>
      <vt:lpstr>The long-run average cost curve LAC</vt:lpstr>
      <vt:lpstr>The firm’s output decisions – a summary</vt:lpstr>
      <vt:lpstr>Maximizing profits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Producer Theory: Production, Cost and Supply</dc:title>
  <dc:creator>Windows User</dc:creator>
  <cp:lastModifiedBy>Prof. Massiye</cp:lastModifiedBy>
  <cp:revision>28</cp:revision>
  <dcterms:created xsi:type="dcterms:W3CDTF">2021-04-21T21:30:55Z</dcterms:created>
  <dcterms:modified xsi:type="dcterms:W3CDTF">2024-05-22T08:45:38Z</dcterms:modified>
</cp:coreProperties>
</file>