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sldIdLst>
    <p:sldId id="256" r:id="rId2"/>
    <p:sldId id="275" r:id="rId3"/>
    <p:sldId id="432" r:id="rId4"/>
    <p:sldId id="433" r:id="rId5"/>
    <p:sldId id="434" r:id="rId6"/>
    <p:sldId id="435" r:id="rId7"/>
    <p:sldId id="471" r:id="rId8"/>
    <p:sldId id="436" r:id="rId9"/>
    <p:sldId id="437" r:id="rId10"/>
    <p:sldId id="438" r:id="rId11"/>
    <p:sldId id="439" r:id="rId12"/>
    <p:sldId id="462" r:id="rId13"/>
    <p:sldId id="442" r:id="rId14"/>
    <p:sldId id="443" r:id="rId15"/>
    <p:sldId id="444" r:id="rId16"/>
    <p:sldId id="445" r:id="rId17"/>
    <p:sldId id="446" r:id="rId18"/>
    <p:sldId id="447" r:id="rId19"/>
    <p:sldId id="448" r:id="rId20"/>
    <p:sldId id="449" r:id="rId21"/>
    <p:sldId id="450" r:id="rId22"/>
    <p:sldId id="463" r:id="rId23"/>
    <p:sldId id="451" r:id="rId24"/>
    <p:sldId id="452" r:id="rId25"/>
    <p:sldId id="453" r:id="rId26"/>
    <p:sldId id="454" r:id="rId27"/>
    <p:sldId id="455" r:id="rId28"/>
    <p:sldId id="472" r:id="rId29"/>
    <p:sldId id="456" r:id="rId30"/>
    <p:sldId id="457" r:id="rId31"/>
    <p:sldId id="458" r:id="rId32"/>
    <p:sldId id="460" r:id="rId33"/>
    <p:sldId id="461" r:id="rId34"/>
    <p:sldId id="441" r:id="rId35"/>
    <p:sldId id="464" r:id="rId36"/>
    <p:sldId id="465" r:id="rId37"/>
    <p:sldId id="466" r:id="rId38"/>
    <p:sldId id="467" r:id="rId39"/>
    <p:sldId id="468" r:id="rId40"/>
    <p:sldId id="469" r:id="rId41"/>
    <p:sldId id="470" r:id="rId42"/>
    <p:sldId id="473" r:id="rId43"/>
    <p:sldId id="43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4/9/2021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2</a:t>
            </a:fld>
            <a:endParaRPr lang="en-US"/>
          </a:p>
        </p:txBody>
      </p:sp>
    </p:spTree>
    <p:extLst>
      <p:ext uri="{BB962C8B-B14F-4D97-AF65-F5344CB8AC3E}">
        <p14:creationId xmlns:p14="http://schemas.microsoft.com/office/powerpoint/2010/main" val="273766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4/9/2021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4/9/2021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4/9/2021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4/9/2021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4/9/2021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6 : </a:t>
            </a:r>
            <a:r>
              <a:rPr lang="en-US" sz="2800" b="1" dirty="0" smtClean="0">
                <a:solidFill>
                  <a:srgbClr val="7030A0"/>
                </a:solidFill>
                <a:latin typeface="Times New Roman" pitchFamily="18" charset="0"/>
                <a:cs typeface="Times New Roman" pitchFamily="18" charset="0"/>
              </a:rPr>
              <a:t>IC Technologies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April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Content Placeholder 3"/>
          <p:cNvPicPr>
            <a:picLocks noGrp="1" noChangeAspect="1"/>
          </p:cNvPicPr>
          <p:nvPr>
            <p:ph idx="1"/>
          </p:nvPr>
        </p:nvPicPr>
        <p:blipFill>
          <a:blip r:embed="rId2"/>
          <a:stretch>
            <a:fillRect/>
          </a:stretch>
        </p:blipFill>
        <p:spPr>
          <a:xfrm>
            <a:off x="0" y="461169"/>
            <a:ext cx="4267199" cy="3348831"/>
          </a:xfrm>
          <a:prstGeom prst="rect">
            <a:avLst/>
          </a:prstGeom>
        </p:spPr>
      </p:pic>
      <p:pic>
        <p:nvPicPr>
          <p:cNvPr id="11" name="Picture 10"/>
          <p:cNvPicPr>
            <a:picLocks noChangeAspect="1"/>
          </p:cNvPicPr>
          <p:nvPr/>
        </p:nvPicPr>
        <p:blipFill>
          <a:blip r:embed="rId3"/>
          <a:stretch>
            <a:fillRect/>
          </a:stretch>
        </p:blipFill>
        <p:spPr>
          <a:xfrm>
            <a:off x="4419601" y="407289"/>
            <a:ext cx="4724400" cy="3402712"/>
          </a:xfrm>
          <a:prstGeom prst="rect">
            <a:avLst/>
          </a:prstGeom>
        </p:spPr>
      </p:pic>
      <p:sp>
        <p:nvSpPr>
          <p:cNvPr id="12" name="TextBox 11"/>
          <p:cNvSpPr txBox="1"/>
          <p:nvPr/>
        </p:nvSpPr>
        <p:spPr>
          <a:xfrm>
            <a:off x="1066800" y="4554271"/>
            <a:ext cx="7373472" cy="461665"/>
          </a:xfrm>
          <a:prstGeom prst="rect">
            <a:avLst/>
          </a:prstGeom>
          <a:noFill/>
        </p:spPr>
        <p:txBody>
          <a:bodyPr wrap="square" rtlCol="0">
            <a:spAutoFit/>
          </a:bodyPr>
          <a:lstStyle/>
          <a:p>
            <a:r>
              <a:rPr lang="en-US" sz="2400" b="1" dirty="0" smtClean="0"/>
              <a:t>Figure 6.1: </a:t>
            </a:r>
            <a:r>
              <a:rPr lang="en-US" sz="2400" dirty="0" smtClean="0"/>
              <a:t>Input </a:t>
            </a:r>
            <a:r>
              <a:rPr lang="en-US" sz="2400" dirty="0"/>
              <a:t>and output current specifications</a:t>
            </a:r>
          </a:p>
        </p:txBody>
      </p:sp>
    </p:spTree>
    <p:extLst>
      <p:ext uri="{BB962C8B-B14F-4D97-AF65-F5344CB8AC3E}">
        <p14:creationId xmlns:p14="http://schemas.microsoft.com/office/powerpoint/2010/main" val="3320257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HIGH-level</a:t>
            </a:r>
            <a:r>
              <a:rPr lang="en-US" sz="2400" b="1" dirty="0"/>
              <a:t> input voltage, </a:t>
            </a:r>
            <a:r>
              <a:rPr lang="en-US" sz="2400" b="1" i="1" dirty="0" err="1"/>
              <a:t>V</a:t>
            </a:r>
            <a:r>
              <a:rPr lang="en-US" sz="2400" b="1" baseline="-25000" dirty="0" err="1"/>
              <a:t>IH</a:t>
            </a:r>
            <a:r>
              <a:rPr lang="en-US" sz="2400" dirty="0"/>
              <a:t>. This is the minimum voltage level that needs to be applied at </a:t>
            </a:r>
            <a:r>
              <a:rPr lang="en-US" sz="2400" dirty="0" smtClean="0"/>
              <a:t>the input </a:t>
            </a:r>
            <a:r>
              <a:rPr lang="en-US" sz="2400" dirty="0"/>
              <a:t>to be recognized as a legal HIGH level for the </a:t>
            </a:r>
            <a:r>
              <a:rPr lang="en-US" sz="2400" dirty="0" smtClean="0"/>
              <a:t>specified family.</a:t>
            </a:r>
          </a:p>
          <a:p>
            <a:r>
              <a:rPr lang="en-US" sz="2400" dirty="0"/>
              <a:t>For the standard </a:t>
            </a:r>
            <a:r>
              <a:rPr lang="en-US" sz="2400" dirty="0" err="1"/>
              <a:t>TTL</a:t>
            </a:r>
            <a:r>
              <a:rPr lang="en-US" sz="2400" dirty="0"/>
              <a:t> </a:t>
            </a:r>
            <a:r>
              <a:rPr lang="en-US" sz="2400" dirty="0" smtClean="0"/>
              <a:t>family, a </a:t>
            </a:r>
            <a:r>
              <a:rPr lang="en-US" sz="2400" dirty="0"/>
              <a:t>2 V input voltage is a legal HIGH logic </a:t>
            </a:r>
            <a:r>
              <a:rPr lang="en-US" sz="2400" dirty="0" smtClean="0"/>
              <a:t>state</a:t>
            </a:r>
          </a:p>
          <a:p>
            <a:r>
              <a:rPr lang="en-US" sz="2400" b="1" dirty="0" err="1"/>
              <a:t>LOW-level</a:t>
            </a:r>
            <a:r>
              <a:rPr lang="en-US" sz="2400" b="1" dirty="0"/>
              <a:t> input voltage, </a:t>
            </a:r>
            <a:r>
              <a:rPr lang="en-US" sz="2400" b="1" i="1" dirty="0"/>
              <a:t>V</a:t>
            </a:r>
            <a:r>
              <a:rPr lang="en-US" sz="2400" b="1" baseline="-25000" dirty="0"/>
              <a:t>IL</a:t>
            </a:r>
            <a:r>
              <a:rPr lang="en-US" sz="2400" dirty="0"/>
              <a:t>. This is the maximum voltage level applied at the input that </a:t>
            </a:r>
            <a:r>
              <a:rPr lang="en-US" sz="2400" dirty="0" smtClean="0"/>
              <a:t>is recognized </a:t>
            </a:r>
            <a:r>
              <a:rPr lang="en-US" sz="2400" dirty="0"/>
              <a:t>as a legal LOW level for the specified </a:t>
            </a:r>
            <a:r>
              <a:rPr lang="en-US" sz="2400" dirty="0" smtClean="0"/>
              <a:t>family.</a:t>
            </a:r>
          </a:p>
          <a:p>
            <a:r>
              <a:rPr lang="en-US" sz="2400" dirty="0"/>
              <a:t>For the standard </a:t>
            </a:r>
            <a:r>
              <a:rPr lang="en-US" sz="2400" dirty="0" err="1"/>
              <a:t>TTL</a:t>
            </a:r>
            <a:r>
              <a:rPr lang="en-US" sz="2400" dirty="0"/>
              <a:t> family, an </a:t>
            </a:r>
            <a:r>
              <a:rPr lang="en-US" sz="2400" dirty="0" smtClean="0"/>
              <a:t>input voltage </a:t>
            </a:r>
            <a:r>
              <a:rPr lang="en-US" sz="2400" dirty="0"/>
              <a:t>of 0.8 V is a legal LOW logic state.</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148119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HIGH-level</a:t>
            </a:r>
            <a:r>
              <a:rPr lang="en-US" sz="2400" b="1" dirty="0"/>
              <a:t> output voltage, </a:t>
            </a:r>
            <a:r>
              <a:rPr lang="en-US" sz="2400" b="1" i="1" dirty="0" err="1"/>
              <a:t>V</a:t>
            </a:r>
            <a:r>
              <a:rPr lang="en-US" sz="2400" b="1" baseline="-25000" dirty="0" err="1"/>
              <a:t>OH</a:t>
            </a:r>
            <a:r>
              <a:rPr lang="en-US" sz="2400" dirty="0"/>
              <a:t>. This is the minimum voltage on the output pin of a logic </a:t>
            </a:r>
            <a:r>
              <a:rPr lang="en-US" sz="2400" dirty="0" smtClean="0"/>
              <a:t>function when </a:t>
            </a:r>
            <a:r>
              <a:rPr lang="en-US" sz="2400" dirty="0"/>
              <a:t>the </a:t>
            </a:r>
            <a:r>
              <a:rPr lang="en-US" sz="2400" dirty="0" smtClean="0"/>
              <a:t>input conditions </a:t>
            </a:r>
            <a:r>
              <a:rPr lang="en-US" sz="2400" dirty="0"/>
              <a:t>establish logic HIGH at the output for the specified </a:t>
            </a:r>
            <a:r>
              <a:rPr lang="en-US" sz="2400" dirty="0" smtClean="0"/>
              <a:t>family.</a:t>
            </a:r>
          </a:p>
          <a:p>
            <a:r>
              <a:rPr lang="en-US" sz="2400" dirty="0"/>
              <a:t>In the case </a:t>
            </a:r>
            <a:r>
              <a:rPr lang="en-US" sz="2400" dirty="0" smtClean="0"/>
              <a:t>of the </a:t>
            </a:r>
            <a:r>
              <a:rPr lang="en-US" sz="2400" dirty="0"/>
              <a:t>standard </a:t>
            </a:r>
            <a:r>
              <a:rPr lang="en-US" sz="2400" dirty="0" err="1"/>
              <a:t>TTL</a:t>
            </a:r>
            <a:r>
              <a:rPr lang="en-US" sz="2400" dirty="0"/>
              <a:t> family of devices, the HIGH level output voltage can be as low as 2.4V and </a:t>
            </a:r>
            <a:r>
              <a:rPr lang="en-US" sz="2400" dirty="0" smtClean="0"/>
              <a:t>still be </a:t>
            </a:r>
            <a:r>
              <a:rPr lang="en-US" sz="2400" dirty="0"/>
              <a:t>treated as a legal HIGH logic </a:t>
            </a:r>
            <a:r>
              <a:rPr lang="en-US" sz="2400" dirty="0" smtClean="0"/>
              <a:t>state.</a:t>
            </a:r>
          </a:p>
          <a:p>
            <a:r>
              <a:rPr lang="en-US" sz="2400" dirty="0"/>
              <a:t>It may be mentioned here that, for a given logic family, </a:t>
            </a:r>
            <a:r>
              <a:rPr lang="en-US" sz="2400" dirty="0" smtClean="0"/>
              <a:t>the </a:t>
            </a:r>
            <a:r>
              <a:rPr lang="en-US" sz="2400" b="1" dirty="0" err="1" smtClean="0"/>
              <a:t>V</a:t>
            </a:r>
            <a:r>
              <a:rPr lang="en-US" sz="2400" b="1" baseline="-25000" dirty="0" err="1" smtClean="0"/>
              <a:t>OH</a:t>
            </a:r>
            <a:r>
              <a:rPr lang="en-US" sz="2400" dirty="0" smtClean="0"/>
              <a:t> </a:t>
            </a:r>
            <a:r>
              <a:rPr lang="en-US" sz="2400" dirty="0"/>
              <a:t>specification is always greater than the </a:t>
            </a:r>
            <a:r>
              <a:rPr lang="en-US" sz="2400" b="1" dirty="0" err="1"/>
              <a:t>V</a:t>
            </a:r>
            <a:r>
              <a:rPr lang="en-US" sz="2400" b="1" baseline="-25000" dirty="0" err="1"/>
              <a:t>IH</a:t>
            </a:r>
            <a:r>
              <a:rPr lang="en-US" sz="2400" dirty="0"/>
              <a:t> specification to ensure output-to-input </a:t>
            </a:r>
            <a:r>
              <a:rPr lang="en-US" sz="2400" dirty="0" smtClean="0"/>
              <a:t>compatibility when </a:t>
            </a:r>
            <a:r>
              <a:rPr lang="en-US" sz="2400" dirty="0"/>
              <a:t>the output of one device feeds the input of another.</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12</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12</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52462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err="1"/>
              <a:t>LOW-level</a:t>
            </a:r>
            <a:r>
              <a:rPr lang="en-US" sz="2400" b="1" dirty="0"/>
              <a:t> output voltage, </a:t>
            </a:r>
            <a:r>
              <a:rPr lang="en-US" sz="2400" b="1" i="1" dirty="0"/>
              <a:t>V</a:t>
            </a:r>
            <a:r>
              <a:rPr lang="en-US" sz="2400" b="1" baseline="-25000" dirty="0"/>
              <a:t>OL</a:t>
            </a:r>
            <a:r>
              <a:rPr lang="en-US" sz="2400" dirty="0"/>
              <a:t>. This is the maximum voltage on the output pin of a logic </a:t>
            </a:r>
            <a:r>
              <a:rPr lang="en-US" sz="2400" dirty="0" smtClean="0"/>
              <a:t>function when </a:t>
            </a:r>
            <a:r>
              <a:rPr lang="en-US" sz="2400" dirty="0"/>
              <a:t>the input conditions establish logic LOW at the output for the specified </a:t>
            </a:r>
            <a:r>
              <a:rPr lang="en-US" sz="2400" dirty="0" smtClean="0"/>
              <a:t>family.</a:t>
            </a:r>
          </a:p>
          <a:p>
            <a:r>
              <a:rPr lang="en-US" sz="2400" dirty="0"/>
              <a:t>In the case </a:t>
            </a:r>
            <a:r>
              <a:rPr lang="en-US" sz="2400" dirty="0" smtClean="0"/>
              <a:t>of the </a:t>
            </a:r>
            <a:r>
              <a:rPr lang="en-US" sz="2400" dirty="0"/>
              <a:t>standard </a:t>
            </a:r>
            <a:r>
              <a:rPr lang="en-US" sz="2400" dirty="0" err="1"/>
              <a:t>TTL</a:t>
            </a:r>
            <a:r>
              <a:rPr lang="en-US" sz="2400" dirty="0"/>
              <a:t> family of devices, the </a:t>
            </a:r>
            <a:r>
              <a:rPr lang="en-US" sz="2400" dirty="0" err="1"/>
              <a:t>LOW-level</a:t>
            </a:r>
            <a:r>
              <a:rPr lang="en-US" sz="2400" dirty="0"/>
              <a:t> output voltage can be as high as 0.4V and </a:t>
            </a:r>
            <a:r>
              <a:rPr lang="en-US" sz="2400" dirty="0" smtClean="0"/>
              <a:t>still be </a:t>
            </a:r>
            <a:r>
              <a:rPr lang="en-US" sz="2400" dirty="0"/>
              <a:t>treated as a legal LOW logic </a:t>
            </a:r>
            <a:r>
              <a:rPr lang="en-US" sz="2400" dirty="0" smtClean="0"/>
              <a:t>state.</a:t>
            </a:r>
          </a:p>
          <a:p>
            <a:r>
              <a:rPr lang="en-US" sz="2400" dirty="0"/>
              <a:t>It may be mentioned here that, for a given logic family, </a:t>
            </a:r>
            <a:r>
              <a:rPr lang="en-US" sz="2400" dirty="0" smtClean="0"/>
              <a:t>the </a:t>
            </a:r>
            <a:r>
              <a:rPr lang="en-US" sz="2400" b="1" dirty="0" smtClean="0"/>
              <a:t>V</a:t>
            </a:r>
            <a:r>
              <a:rPr lang="en-US" sz="2400" b="1" baseline="-25000" dirty="0" smtClean="0"/>
              <a:t>OL</a:t>
            </a:r>
            <a:r>
              <a:rPr lang="en-US" sz="2400" dirty="0" smtClean="0"/>
              <a:t> </a:t>
            </a:r>
            <a:r>
              <a:rPr lang="en-US" sz="2400" dirty="0"/>
              <a:t>specification is always smaller than the </a:t>
            </a:r>
            <a:r>
              <a:rPr lang="en-US" sz="2400" b="1" dirty="0" err="1"/>
              <a:t>V</a:t>
            </a:r>
            <a:r>
              <a:rPr lang="en-US" sz="2400" b="1" baseline="-25000" dirty="0" err="1"/>
              <a:t>IL</a:t>
            </a:r>
            <a:r>
              <a:rPr lang="en-US" sz="2400" dirty="0"/>
              <a:t> specification to ensure output-to-input </a:t>
            </a:r>
            <a:r>
              <a:rPr lang="en-US" sz="2400" dirty="0" smtClean="0"/>
              <a:t>compatibility when </a:t>
            </a:r>
            <a:r>
              <a:rPr lang="en-US" sz="2400" dirty="0"/>
              <a:t>the output of one device feeds the input of another.</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895183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1495986" y="470515"/>
            <a:ext cx="5886450" cy="4482119"/>
          </a:xfrm>
          <a:prstGeom prst="rect">
            <a:avLst/>
          </a:prstGeom>
        </p:spPr>
      </p:pic>
      <p:sp>
        <p:nvSpPr>
          <p:cNvPr id="11" name="TextBox 10"/>
          <p:cNvSpPr txBox="1"/>
          <p:nvPr/>
        </p:nvSpPr>
        <p:spPr>
          <a:xfrm>
            <a:off x="304804" y="5055121"/>
            <a:ext cx="8153397" cy="830997"/>
          </a:xfrm>
          <a:prstGeom prst="rect">
            <a:avLst/>
          </a:prstGeom>
          <a:noFill/>
        </p:spPr>
        <p:txBody>
          <a:bodyPr wrap="square" rtlCol="0">
            <a:spAutoFit/>
          </a:bodyPr>
          <a:lstStyle/>
          <a:p>
            <a:r>
              <a:rPr lang="en-US" sz="2400" b="1" dirty="0" smtClean="0"/>
              <a:t>Figure 6.2:</a:t>
            </a:r>
            <a:r>
              <a:rPr lang="en-US" sz="2400" dirty="0" smtClean="0"/>
              <a:t> (a</a:t>
            </a:r>
            <a:r>
              <a:rPr lang="en-US" sz="2400" dirty="0"/>
              <a:t>) </a:t>
            </a:r>
            <a:r>
              <a:rPr lang="en-US" sz="2400" dirty="0" err="1"/>
              <a:t>HIGH-level</a:t>
            </a:r>
            <a:r>
              <a:rPr lang="en-US" sz="2400" dirty="0"/>
              <a:t> current and voltage parameters and </a:t>
            </a:r>
            <a:endParaRPr lang="en-US" sz="2400" dirty="0" smtClean="0"/>
          </a:p>
          <a:p>
            <a:r>
              <a:rPr lang="en-US" sz="2400" dirty="0"/>
              <a:t>	 </a:t>
            </a:r>
            <a:r>
              <a:rPr lang="en-US" sz="2400" dirty="0" smtClean="0"/>
              <a:t>      (</a:t>
            </a:r>
            <a:r>
              <a:rPr lang="en-US" sz="2400" dirty="0"/>
              <a:t>b) </a:t>
            </a:r>
            <a:r>
              <a:rPr lang="en-US" sz="2400" dirty="0" err="1"/>
              <a:t>LOW-level</a:t>
            </a:r>
            <a:r>
              <a:rPr lang="en-US" sz="2400" dirty="0"/>
              <a:t> current and voltage parameters</a:t>
            </a:r>
          </a:p>
        </p:txBody>
      </p:sp>
    </p:spTree>
    <p:extLst>
      <p:ext uri="{BB962C8B-B14F-4D97-AF65-F5344CB8AC3E}">
        <p14:creationId xmlns:p14="http://schemas.microsoft.com/office/powerpoint/2010/main" val="1966974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171189"/>
          </a:xfrm>
        </p:spPr>
        <p:txBody>
          <a:bodyPr>
            <a:normAutofit/>
          </a:bodyPr>
          <a:lstStyle/>
          <a:p>
            <a:r>
              <a:rPr lang="en-US" sz="2400" b="1" dirty="0"/>
              <a:t>Supply current, I</a:t>
            </a:r>
            <a:r>
              <a:rPr lang="en-US" sz="2400" b="1" baseline="-25000" dirty="0"/>
              <a:t>CC</a:t>
            </a:r>
            <a:r>
              <a:rPr lang="en-US" sz="2400" b="1" dirty="0"/>
              <a:t>. </a:t>
            </a:r>
            <a:r>
              <a:rPr lang="en-US" sz="2400" dirty="0"/>
              <a:t>The supply current when the output is </a:t>
            </a:r>
            <a:r>
              <a:rPr lang="en-US" sz="2400" dirty="0" smtClean="0"/>
              <a:t>HIGH and LOW </a:t>
            </a:r>
            <a:r>
              <a:rPr lang="en-US" sz="2400" dirty="0"/>
              <a:t>is respectively designated as </a:t>
            </a:r>
            <a:r>
              <a:rPr lang="en-US" sz="2400" b="1" dirty="0" err="1"/>
              <a:t>I</a:t>
            </a:r>
            <a:r>
              <a:rPr lang="en-US" sz="2400" b="1" baseline="-25000" dirty="0" err="1"/>
              <a:t>CCH</a:t>
            </a:r>
            <a:r>
              <a:rPr lang="en-US" sz="2400" b="1" dirty="0"/>
              <a:t>, </a:t>
            </a:r>
            <a:r>
              <a:rPr lang="en-US" sz="2400" b="1" dirty="0" err="1"/>
              <a:t>I</a:t>
            </a:r>
            <a:r>
              <a:rPr lang="en-US" sz="2400" b="1" baseline="-25000" dirty="0" err="1"/>
              <a:t>CCL</a:t>
            </a:r>
            <a:endParaRPr lang="en-US" sz="2400" b="1" baseline="-25000" dirty="0"/>
          </a:p>
          <a:p>
            <a:r>
              <a:rPr lang="en-US" sz="2400" b="1" dirty="0"/>
              <a:t>Rise time, </a:t>
            </a:r>
            <a:r>
              <a:rPr lang="en-US" sz="2400" b="1" i="1" dirty="0"/>
              <a:t>t</a:t>
            </a:r>
            <a:r>
              <a:rPr lang="en-US" sz="2400" b="1" baseline="-25000" dirty="0"/>
              <a:t>r</a:t>
            </a:r>
            <a:r>
              <a:rPr lang="en-US" sz="2400" b="1" dirty="0"/>
              <a:t>. </a:t>
            </a:r>
            <a:r>
              <a:rPr lang="en-US" sz="2400" dirty="0"/>
              <a:t>This is the time that elapses between 10 and 90 % of the final signal level when </a:t>
            </a:r>
            <a:r>
              <a:rPr lang="en-US" sz="2400" dirty="0" smtClean="0"/>
              <a:t>the signal </a:t>
            </a:r>
            <a:r>
              <a:rPr lang="en-US" sz="2400" dirty="0"/>
              <a:t>is making a transition from logic LOW to logic HIGH</a:t>
            </a:r>
            <a:r>
              <a:rPr lang="en-US" sz="2400" dirty="0" smtClean="0"/>
              <a:t>.</a:t>
            </a:r>
          </a:p>
          <a:p>
            <a:r>
              <a:rPr lang="en-US" sz="2400" dirty="0" smtClean="0"/>
              <a:t> </a:t>
            </a:r>
            <a:r>
              <a:rPr lang="en-US" sz="2400" b="1" dirty="0"/>
              <a:t>Fall time, </a:t>
            </a:r>
            <a:r>
              <a:rPr lang="en-US" sz="2400" b="1" i="1" dirty="0" err="1"/>
              <a:t>t</a:t>
            </a:r>
            <a:r>
              <a:rPr lang="en-US" sz="2400" b="1" baseline="-25000" dirty="0" err="1"/>
              <a:t>f</a:t>
            </a:r>
            <a:r>
              <a:rPr lang="en-US" sz="2400" b="1" dirty="0"/>
              <a:t> . </a:t>
            </a:r>
            <a:r>
              <a:rPr lang="en-US" sz="2400" dirty="0"/>
              <a:t>This is the time that elapses between 90 and 10 % of the signal level when it is </a:t>
            </a:r>
            <a:r>
              <a:rPr lang="en-US" sz="2400" dirty="0" smtClean="0"/>
              <a:t>making a HIGH </a:t>
            </a:r>
            <a:r>
              <a:rPr lang="en-US" sz="2400" dirty="0"/>
              <a:t>to LOW transition.</a:t>
            </a:r>
          </a:p>
          <a:p>
            <a:r>
              <a:rPr lang="en-US" sz="2400" b="1" dirty="0"/>
              <a:t>Propagation delay </a:t>
            </a:r>
            <a:r>
              <a:rPr lang="en-US" sz="2400" b="1" i="1" dirty="0"/>
              <a:t>t</a:t>
            </a:r>
            <a:r>
              <a:rPr lang="en-US" sz="2400" b="1" baseline="-25000" dirty="0"/>
              <a:t>p</a:t>
            </a:r>
            <a:r>
              <a:rPr lang="en-US" sz="2400" b="1" dirty="0"/>
              <a:t>. </a:t>
            </a:r>
            <a:r>
              <a:rPr lang="en-US" sz="2400" dirty="0"/>
              <a:t>The propagation delay is the time delay between the occurrence of </a:t>
            </a:r>
            <a:r>
              <a:rPr lang="en-US" sz="2400" dirty="0" smtClean="0"/>
              <a:t>change </a:t>
            </a:r>
            <a:r>
              <a:rPr lang="en-US" sz="2400" dirty="0"/>
              <a:t>in the logical level at the input and before it is reflected at the output. It is the time delay </a:t>
            </a:r>
            <a:r>
              <a:rPr lang="en-US" sz="2400" dirty="0" smtClean="0"/>
              <a:t>between the </a:t>
            </a:r>
            <a:r>
              <a:rPr lang="en-US" sz="2400" dirty="0"/>
              <a:t>specified voltage points on the input and output </a:t>
            </a:r>
            <a:r>
              <a:rPr lang="en-US" sz="2400" dirty="0" smtClean="0"/>
              <a:t>waveforms.</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616095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647" y="1077727"/>
            <a:ext cx="8229600" cy="4343400"/>
          </a:xfrm>
        </p:spPr>
        <p:txBody>
          <a:bodyPr>
            <a:normAutofit/>
          </a:bodyPr>
          <a:lstStyle/>
          <a:p>
            <a:r>
              <a:rPr lang="en-US" sz="2400" b="1" dirty="0"/>
              <a:t>Propagation delay </a:t>
            </a:r>
            <a:r>
              <a:rPr lang="en-US" sz="2400" b="1" i="1" dirty="0" err="1"/>
              <a:t>t</a:t>
            </a:r>
            <a:r>
              <a:rPr lang="en-US" sz="2400" b="1" baseline="-25000" dirty="0" err="1"/>
              <a:t>pLH</a:t>
            </a:r>
            <a:r>
              <a:rPr lang="en-US" sz="2400" b="1" dirty="0"/>
              <a:t>. </a:t>
            </a:r>
            <a:r>
              <a:rPr lang="en-US" sz="2400" dirty="0"/>
              <a:t>This is the time delay between specified voltage points on the input </a:t>
            </a:r>
            <a:r>
              <a:rPr lang="en-US" sz="2400" dirty="0" smtClean="0"/>
              <a:t>and output </a:t>
            </a:r>
            <a:r>
              <a:rPr lang="en-US" sz="2400" dirty="0"/>
              <a:t>waveforms with the output changing from LOW to HIGH.</a:t>
            </a:r>
          </a:p>
          <a:p>
            <a:r>
              <a:rPr lang="en-US" sz="2400" b="1" dirty="0" smtClean="0"/>
              <a:t>Propagation </a:t>
            </a:r>
            <a:r>
              <a:rPr lang="en-US" sz="2400" b="1" dirty="0"/>
              <a:t>delay </a:t>
            </a:r>
            <a:r>
              <a:rPr lang="en-US" sz="2400" b="1" i="1" dirty="0" err="1"/>
              <a:t>t</a:t>
            </a:r>
            <a:r>
              <a:rPr lang="en-US" sz="2400" b="1" baseline="-25000" dirty="0" err="1"/>
              <a:t>pHL</a:t>
            </a:r>
            <a:r>
              <a:rPr lang="en-US" sz="2400" b="1" dirty="0"/>
              <a:t>. </a:t>
            </a:r>
            <a:r>
              <a:rPr lang="en-US" sz="2400" dirty="0"/>
              <a:t>This is the time delay between specified voltage points on the input </a:t>
            </a:r>
            <a:r>
              <a:rPr lang="en-US" sz="2400" dirty="0" smtClean="0"/>
              <a:t>and </a:t>
            </a:r>
            <a:r>
              <a:rPr lang="en-US" sz="2400" dirty="0"/>
              <a:t>output waveforms with the output changing from HIGH to </a:t>
            </a:r>
            <a:r>
              <a:rPr lang="en-US" sz="2400" dirty="0" smtClean="0"/>
              <a:t>LOW.</a:t>
            </a:r>
            <a:endParaRPr lang="en-US" sz="2400" dirty="0"/>
          </a:p>
          <a:p>
            <a:r>
              <a:rPr lang="en-US" sz="2400" b="1" dirty="0"/>
              <a:t>DC Supply Voltage. </a:t>
            </a:r>
            <a:r>
              <a:rPr lang="en-US" sz="2400" dirty="0"/>
              <a:t>The standard value of the dc </a:t>
            </a:r>
            <a:r>
              <a:rPr lang="en-US" sz="2400" dirty="0" smtClean="0"/>
              <a:t>supply voltage </a:t>
            </a:r>
            <a:r>
              <a:rPr lang="en-US" sz="2400" dirty="0"/>
              <a:t>for </a:t>
            </a:r>
            <a:r>
              <a:rPr lang="en-US" sz="2400" dirty="0" err="1"/>
              <a:t>TTL</a:t>
            </a:r>
            <a:r>
              <a:rPr lang="en-US" sz="2400" dirty="0"/>
              <a:t> (i.e., transistor-transistor logic) and </a:t>
            </a:r>
            <a:r>
              <a:rPr lang="en-US" sz="2400" dirty="0" smtClean="0"/>
              <a:t>CMOS (i.e</a:t>
            </a:r>
            <a:r>
              <a:rPr lang="en-US" sz="2400" dirty="0"/>
              <a:t>., complementary metal-oxide semiconductor) device is + 5V.</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736833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17</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582709" y="461310"/>
            <a:ext cx="7942728" cy="4482275"/>
          </a:xfrm>
          <a:prstGeom prst="rect">
            <a:avLst/>
          </a:prstGeom>
        </p:spPr>
      </p:pic>
      <p:sp>
        <p:nvSpPr>
          <p:cNvPr id="11" name="TextBox 10"/>
          <p:cNvSpPr txBox="1"/>
          <p:nvPr/>
        </p:nvSpPr>
        <p:spPr>
          <a:xfrm>
            <a:off x="1857533" y="5054106"/>
            <a:ext cx="5393079" cy="461665"/>
          </a:xfrm>
          <a:prstGeom prst="rect">
            <a:avLst/>
          </a:prstGeom>
          <a:noFill/>
        </p:spPr>
        <p:txBody>
          <a:bodyPr wrap="none" rtlCol="0">
            <a:spAutoFit/>
          </a:bodyPr>
          <a:lstStyle/>
          <a:p>
            <a:r>
              <a:rPr lang="en-US" sz="2400" b="1" dirty="0" smtClean="0"/>
              <a:t>Figure 6.3:</a:t>
            </a:r>
            <a:r>
              <a:rPr lang="en-US" sz="2400" dirty="0" smtClean="0"/>
              <a:t> Propagation </a:t>
            </a:r>
            <a:r>
              <a:rPr lang="en-US" sz="2400" dirty="0"/>
              <a:t>delay parameters.</a:t>
            </a:r>
          </a:p>
        </p:txBody>
      </p:sp>
    </p:spTree>
    <p:extLst>
      <p:ext uri="{BB962C8B-B14F-4D97-AF65-F5344CB8AC3E}">
        <p14:creationId xmlns:p14="http://schemas.microsoft.com/office/powerpoint/2010/main" val="15635657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Power dissipation. </a:t>
            </a:r>
            <a:r>
              <a:rPr lang="en-US" sz="2400" dirty="0"/>
              <a:t>The power dissipation parameter for a logic family is specified in terms </a:t>
            </a:r>
            <a:r>
              <a:rPr lang="en-US" sz="2400" dirty="0" smtClean="0"/>
              <a:t>of power </a:t>
            </a:r>
            <a:r>
              <a:rPr lang="en-US" sz="2400" dirty="0"/>
              <a:t>consumption per gate and is the product of supply voltage </a:t>
            </a:r>
            <a:r>
              <a:rPr lang="en-US" sz="2400" dirty="0" err="1"/>
              <a:t>V</a:t>
            </a:r>
            <a:r>
              <a:rPr lang="en-US" sz="2400" baseline="-25000" dirty="0" err="1"/>
              <a:t>CC</a:t>
            </a:r>
            <a:r>
              <a:rPr lang="en-US" sz="2400" dirty="0"/>
              <a:t> and supply current I</a:t>
            </a:r>
            <a:r>
              <a:rPr lang="en-US" sz="2400" baseline="-25000" dirty="0"/>
              <a:t>CC</a:t>
            </a:r>
            <a:r>
              <a:rPr lang="en-US" sz="2400" dirty="0"/>
              <a:t>. </a:t>
            </a:r>
            <a:r>
              <a:rPr lang="en-US" sz="2400" dirty="0" smtClean="0"/>
              <a:t>The supply </a:t>
            </a:r>
            <a:r>
              <a:rPr lang="en-US" sz="2400" dirty="0"/>
              <a:t>current is taken as the average of the </a:t>
            </a:r>
            <a:r>
              <a:rPr lang="en-US" sz="2400" dirty="0" err="1"/>
              <a:t>HIGH-level</a:t>
            </a:r>
            <a:r>
              <a:rPr lang="en-US" sz="2400" dirty="0"/>
              <a:t> supply current </a:t>
            </a:r>
            <a:r>
              <a:rPr lang="en-US" sz="2400" dirty="0" err="1"/>
              <a:t>I</a:t>
            </a:r>
            <a:r>
              <a:rPr lang="en-US" sz="2400" baseline="-25000" dirty="0" err="1"/>
              <a:t>CCH</a:t>
            </a:r>
            <a:r>
              <a:rPr lang="en-US" sz="2400" dirty="0"/>
              <a:t> and the </a:t>
            </a:r>
            <a:r>
              <a:rPr lang="en-US" sz="2400" dirty="0" err="1" smtClean="0"/>
              <a:t>LOW-level</a:t>
            </a:r>
            <a:r>
              <a:rPr lang="en-US" sz="2400" dirty="0" smtClean="0"/>
              <a:t> supply </a:t>
            </a:r>
            <a:r>
              <a:rPr lang="en-US" sz="2400" dirty="0"/>
              <a:t>current </a:t>
            </a:r>
            <a:r>
              <a:rPr lang="en-US" sz="2400" dirty="0" err="1"/>
              <a:t>I</a:t>
            </a:r>
            <a:r>
              <a:rPr lang="en-US" sz="2400" baseline="-25000" dirty="0" err="1"/>
              <a:t>CCL</a:t>
            </a:r>
            <a:r>
              <a:rPr lang="en-US" sz="2400" dirty="0" smtClean="0"/>
              <a:t>.</a:t>
            </a:r>
          </a:p>
          <a:p>
            <a:r>
              <a:rPr lang="en-US" sz="2400" b="1" dirty="0"/>
              <a:t>Speed–power product. </a:t>
            </a:r>
            <a:r>
              <a:rPr lang="en-US" sz="2400" dirty="0"/>
              <a:t>The speed of a logic circuit can be increased, that is, the propagation </a:t>
            </a:r>
            <a:r>
              <a:rPr lang="en-US" sz="2400" dirty="0" smtClean="0"/>
              <a:t>delay can </a:t>
            </a:r>
            <a:r>
              <a:rPr lang="en-US" sz="2400" dirty="0"/>
              <a:t>be reduced, at the expense of power dissipation. It is always desirable to have </a:t>
            </a:r>
            <a:r>
              <a:rPr lang="en-US" sz="2400" dirty="0" smtClean="0"/>
              <a:t>in a </a:t>
            </a:r>
            <a:r>
              <a:rPr lang="en-US" sz="2400" dirty="0"/>
              <a:t>logic family low values for both propagation delay and power dissipation parameters. A </a:t>
            </a:r>
            <a:r>
              <a:rPr lang="en-US" sz="2400" dirty="0" smtClean="0"/>
              <a:t>useful figure-of-merit </a:t>
            </a:r>
            <a:r>
              <a:rPr lang="en-US" sz="2400" dirty="0"/>
              <a:t>used to evaluate different logic families is the speed–power product, expressed </a:t>
            </a:r>
            <a:r>
              <a:rPr lang="en-US" sz="2400" dirty="0" smtClean="0"/>
              <a:t>in </a:t>
            </a:r>
            <a:r>
              <a:rPr lang="en-US" sz="2400" dirty="0" err="1" smtClean="0"/>
              <a:t>picojoules</a:t>
            </a:r>
            <a:endParaRPr lang="en-US" sz="2400" dirty="0"/>
          </a:p>
          <a:p>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8980300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Fan-out. </a:t>
            </a:r>
            <a:r>
              <a:rPr lang="en-US" sz="2400" dirty="0"/>
              <a:t>The fan-out is the number of inputs of a logic function that can be driven from a </a:t>
            </a:r>
            <a:r>
              <a:rPr lang="en-US" sz="2400" dirty="0" smtClean="0"/>
              <a:t>single output </a:t>
            </a:r>
            <a:r>
              <a:rPr lang="en-US" sz="2400" dirty="0"/>
              <a:t>without causing any false output. It is a characteristic of the logic family to which the </a:t>
            </a:r>
            <a:r>
              <a:rPr lang="en-US" sz="2400" dirty="0" smtClean="0"/>
              <a:t>device belongs</a:t>
            </a:r>
            <a:r>
              <a:rPr lang="en-US" sz="2400" dirty="0"/>
              <a:t>. </a:t>
            </a:r>
            <a:r>
              <a:rPr lang="en-US" sz="2400" dirty="0" smtClean="0"/>
              <a:t>It </a:t>
            </a:r>
            <a:r>
              <a:rPr lang="en-US" sz="2400" dirty="0"/>
              <a:t>can be computed from </a:t>
            </a:r>
            <a:r>
              <a:rPr lang="en-US" sz="2400" b="1" dirty="0" err="1"/>
              <a:t>I</a:t>
            </a:r>
            <a:r>
              <a:rPr lang="en-US" sz="2400" b="1" baseline="-25000" dirty="0" err="1"/>
              <a:t>OH</a:t>
            </a:r>
            <a:r>
              <a:rPr lang="en-US" sz="2400" dirty="0"/>
              <a:t>/</a:t>
            </a:r>
            <a:r>
              <a:rPr lang="en-US" sz="2400" b="1" dirty="0" err="1"/>
              <a:t>I</a:t>
            </a:r>
            <a:r>
              <a:rPr lang="en-US" sz="2400" b="1" baseline="-25000" dirty="0" err="1"/>
              <a:t>IH</a:t>
            </a:r>
            <a:r>
              <a:rPr lang="en-US" sz="2400" dirty="0"/>
              <a:t> in the logic HIGH state and from </a:t>
            </a:r>
            <a:r>
              <a:rPr lang="en-US" sz="2400" b="1" dirty="0" err="1"/>
              <a:t>I</a:t>
            </a:r>
            <a:r>
              <a:rPr lang="en-US" sz="2400" b="1" baseline="-25000" dirty="0" err="1"/>
              <a:t>OL</a:t>
            </a:r>
            <a:r>
              <a:rPr lang="en-US" sz="2400" dirty="0"/>
              <a:t>/</a:t>
            </a:r>
            <a:r>
              <a:rPr lang="en-US" sz="2400" b="1" dirty="0" err="1"/>
              <a:t>I</a:t>
            </a:r>
            <a:r>
              <a:rPr lang="en-US" sz="2400" b="1" baseline="-25000" dirty="0" err="1"/>
              <a:t>IL</a:t>
            </a:r>
            <a:r>
              <a:rPr lang="en-US" sz="2400" dirty="0"/>
              <a:t> in the logic </a:t>
            </a:r>
            <a:r>
              <a:rPr lang="en-US" sz="2400" dirty="0" smtClean="0"/>
              <a:t>LOW state</a:t>
            </a:r>
            <a:r>
              <a:rPr lang="en-US" sz="2400" dirty="0"/>
              <a:t>. If, in a certain case, the two </a:t>
            </a:r>
            <a:r>
              <a:rPr lang="en-US" sz="2400" dirty="0" smtClean="0"/>
              <a:t>values are </a:t>
            </a:r>
            <a:r>
              <a:rPr lang="en-US" sz="2400" dirty="0"/>
              <a:t>different, the fan-out is taken as </a:t>
            </a:r>
            <a:r>
              <a:rPr lang="en-US" sz="2400" dirty="0" smtClean="0"/>
              <a:t>the smaller </a:t>
            </a:r>
            <a:r>
              <a:rPr lang="en-US" sz="2400" dirty="0"/>
              <a:t>of the two.</a:t>
            </a:r>
          </a:p>
          <a:p>
            <a:r>
              <a:rPr lang="en-US" sz="2400" b="1" dirty="0"/>
              <a:t>Noise Margin (NM)</a:t>
            </a:r>
            <a:r>
              <a:rPr lang="en-US" sz="2400" dirty="0"/>
              <a:t> of a gate is the maximum noise voltage that can be added to an input signal without causing undesirable outputs. </a:t>
            </a:r>
          </a:p>
          <a:p>
            <a:r>
              <a:rPr lang="en-US" sz="2400" dirty="0"/>
              <a:t>Noise comes in form of DC noise caused by voltage level drift and also from AC noise caused by random pauses of other switching circuits etc. </a:t>
            </a:r>
            <a:r>
              <a:rPr lang="en-US" sz="2400" dirty="0" smtClean="0"/>
              <a:t>Noise </a:t>
            </a:r>
            <a:r>
              <a:rPr lang="en-US" sz="2400" dirty="0"/>
              <a:t>margin is calculated using voltage levels of the input signal and output </a:t>
            </a:r>
            <a:r>
              <a:rPr lang="en-US" sz="2400" dirty="0" smtClean="0"/>
              <a:t>signal. </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19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19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13984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r>
              <a:rPr lang="en-US" sz="2000" dirty="0" smtClean="0"/>
              <a:t>[Practical 1]</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None/>
            </a:pPr>
            <a:r>
              <a:rPr lang="en-US" sz="2000" dirty="0" smtClean="0">
                <a:latin typeface="Times New Roman" pitchFamily="18" charset="0"/>
                <a:cs typeface="Times New Roman" pitchFamily="18" charset="0"/>
              </a:rPr>
              <a:t>[3] </a:t>
            </a:r>
            <a:r>
              <a:rPr lang="en-GB" sz="2000" dirty="0"/>
              <a:t>Thomas L. Floyd, 2006, Digital Fundamentals with </a:t>
            </a:r>
            <a:r>
              <a:rPr lang="en-GB" sz="2000" dirty="0" err="1"/>
              <a:t>PLD</a:t>
            </a:r>
            <a:r>
              <a:rPr lang="en-GB" sz="2000" dirty="0"/>
              <a:t> Programming, Prentice Hall ISBN-10: </a:t>
            </a:r>
            <a:r>
              <a:rPr lang="en-GB" sz="2000" dirty="0" smtClean="0"/>
              <a:t>0131701886 [Practical 2]</a:t>
            </a:r>
          </a:p>
          <a:p>
            <a:pPr>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[Theory 2] </a:t>
            </a:r>
            <a:endParaRPr lang="en-GB" sz="2000" dirty="0"/>
          </a:p>
          <a:p>
            <a:pPr>
              <a:buNone/>
            </a:pPr>
            <a:endParaRPr lang="en-GB" sz="2000" dirty="0" smtClean="0"/>
          </a:p>
          <a:p>
            <a:pPr>
              <a:buNone/>
            </a:pPr>
            <a:r>
              <a:rPr lang="en-GB" sz="2000" dirty="0" smtClean="0"/>
              <a:t>[5] </a:t>
            </a:r>
            <a:r>
              <a:rPr lang="en-GB" sz="2000" dirty="0"/>
              <a:t>Alan C. </a:t>
            </a:r>
            <a:r>
              <a:rPr lang="en-GB" sz="2000" dirty="0" err="1"/>
              <a:t>Diixon</a:t>
            </a:r>
            <a:r>
              <a:rPr lang="en-GB" sz="2000" dirty="0"/>
              <a:t>, </a:t>
            </a:r>
            <a:r>
              <a:rPr lang="en-GB" sz="2000" dirty="0" err="1"/>
              <a:t>JamesL</a:t>
            </a:r>
            <a:r>
              <a:rPr lang="en-GB" sz="2000" dirty="0"/>
              <a:t>. </a:t>
            </a:r>
            <a:r>
              <a:rPr lang="en-GB" sz="2000" dirty="0" err="1"/>
              <a:t>Antonakos</a:t>
            </a:r>
            <a:r>
              <a:rPr lang="en-GB" sz="2000" dirty="0"/>
              <a:t>, 2000, A Practical Approach To Digital Electronics, Prentice Hall ISBN-10: 0137275 951. </a:t>
            </a:r>
            <a:r>
              <a:rPr lang="en-GB" sz="2000" dirty="0" smtClean="0"/>
              <a:t>[General Reference]</a:t>
            </a:r>
          </a:p>
          <a:p>
            <a:pPr>
              <a:buNone/>
            </a:pPr>
            <a:endParaRPr lang="en-GB" sz="1600" dirty="0"/>
          </a:p>
          <a:p>
            <a:pPr>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r>
              <a:rPr lang="en-US" sz="3600" dirty="0" smtClean="0">
                <a:solidFill>
                  <a:schemeClr val="tx1"/>
                </a:solidFill>
                <a:latin typeface="Times New Roman" pitchFamily="18" charset="0"/>
                <a:cs typeface="Times New Roman" pitchFamily="18" charset="0"/>
              </a:rPr>
              <a:t>2</a:t>
            </a:r>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1" name="Content Placeholder 2"/>
          <p:cNvSpPr txBox="1">
            <a:spLocks/>
          </p:cNvSpPr>
          <p:nvPr/>
        </p:nvSpPr>
        <p:spPr>
          <a:xfrm>
            <a:off x="533401" y="1295400"/>
            <a:ext cx="8229600" cy="480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n-US" sz="2000" dirty="0" smtClean="0">
                <a:latin typeface="Times New Roman" pitchFamily="18" charset="0"/>
                <a:cs typeface="Times New Roman" pitchFamily="18" charset="0"/>
              </a:rPr>
              <a:t>Our main reference text books in this course are </a:t>
            </a:r>
          </a:p>
          <a:p>
            <a:pPr>
              <a:buFont typeface="Arial" pitchFamily="34" charset="0"/>
              <a:buNone/>
            </a:pPr>
            <a:r>
              <a:rPr lang="en-US" sz="2000" dirty="0" smtClean="0">
                <a:latin typeface="Times New Roman" pitchFamily="18" charset="0"/>
                <a:cs typeface="Times New Roman" pitchFamily="18" charset="0"/>
              </a:rPr>
              <a:t>[1] </a:t>
            </a:r>
            <a:r>
              <a:rPr lang="en-GB" sz="2000" dirty="0" smtClean="0"/>
              <a:t>William </a:t>
            </a:r>
            <a:r>
              <a:rPr lang="en-GB" sz="2000" dirty="0" err="1" smtClean="0"/>
              <a:t>Kleitz</a:t>
            </a:r>
            <a:r>
              <a:rPr lang="en-GB" sz="2000" dirty="0" smtClean="0"/>
              <a:t>, 2006, Digital Electronics with </a:t>
            </a:r>
            <a:r>
              <a:rPr lang="en-GB" sz="2000" dirty="0" err="1" smtClean="0"/>
              <a:t>VHDL</a:t>
            </a:r>
            <a:r>
              <a:rPr lang="en-GB" sz="2000" dirty="0" smtClean="0"/>
              <a:t>, Prentice Hall ISBN-100131714902 </a:t>
            </a:r>
            <a:r>
              <a:rPr lang="en-US" sz="2000" dirty="0" smtClean="0"/>
              <a:t>[Practical 1]</a:t>
            </a:r>
            <a:endParaRPr lang="en-US" sz="2000" dirty="0" smtClean="0">
              <a:latin typeface="Times New Roman" pitchFamily="18" charset="0"/>
              <a:cs typeface="Times New Roman" pitchFamily="18" charset="0"/>
            </a:endParaRPr>
          </a:p>
          <a:p>
            <a:pPr>
              <a:buFont typeface="Arial" pitchFamily="34" charset="0"/>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Font typeface="Arial" pitchFamily="34" charset="0"/>
              <a:buNone/>
            </a:pPr>
            <a:r>
              <a:rPr lang="en-US" sz="2000" dirty="0" smtClean="0">
                <a:latin typeface="Times New Roman" pitchFamily="18" charset="0"/>
                <a:cs typeface="Times New Roman" pitchFamily="18" charset="0"/>
              </a:rPr>
              <a:t>[3] </a:t>
            </a:r>
            <a:r>
              <a:rPr lang="en-GB" sz="2000" dirty="0" smtClean="0"/>
              <a:t>Thomas L. Floyd, 2006, Digital Fundamentals with </a:t>
            </a:r>
            <a:r>
              <a:rPr lang="en-GB" sz="2000" dirty="0" err="1" smtClean="0"/>
              <a:t>PLD</a:t>
            </a:r>
            <a:r>
              <a:rPr lang="en-GB" sz="2000" dirty="0" smtClean="0"/>
              <a:t> Programming, Prentice Hall ISBN-10: 0131701886 [Practical 2]</a:t>
            </a:r>
          </a:p>
          <a:p>
            <a:pPr>
              <a:buFont typeface="Arial" pitchFamily="34" charset="0"/>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Digital Electronics, S. Chand, 2010 [Theory 2] </a:t>
            </a:r>
          </a:p>
          <a:p>
            <a:pPr>
              <a:buFont typeface="Arial" pitchFamily="34" charset="0"/>
              <a:buNone/>
            </a:pPr>
            <a:endParaRPr lang="en-GB" sz="2000" dirty="0" smtClean="0"/>
          </a:p>
          <a:p>
            <a:pPr>
              <a:buFont typeface="Arial" pitchFamily="34" charset="0"/>
              <a:buNone/>
            </a:pPr>
            <a:r>
              <a:rPr lang="en-GB" sz="2000" dirty="0" smtClean="0"/>
              <a:t>[5] Alan C. </a:t>
            </a:r>
            <a:r>
              <a:rPr lang="en-GB" sz="2000" dirty="0" err="1" smtClean="0"/>
              <a:t>Diixon</a:t>
            </a:r>
            <a:r>
              <a:rPr lang="en-GB" sz="2000" dirty="0" smtClean="0"/>
              <a:t>, </a:t>
            </a:r>
            <a:r>
              <a:rPr lang="en-GB" sz="2000" dirty="0" err="1" smtClean="0"/>
              <a:t>JamesL</a:t>
            </a:r>
            <a:r>
              <a:rPr lang="en-GB" sz="2000" dirty="0" smtClean="0"/>
              <a:t>. </a:t>
            </a:r>
            <a:r>
              <a:rPr lang="en-GB" sz="2000" dirty="0" err="1" smtClean="0"/>
              <a:t>Antonakos</a:t>
            </a:r>
            <a:r>
              <a:rPr lang="en-GB" sz="2000" dirty="0" smtClean="0"/>
              <a:t>, 2000, A Practical Approach To Digital Electronics, Prentice Hall ISBN-10: 0137275 951. [General Reference]</a:t>
            </a:r>
          </a:p>
          <a:p>
            <a:pPr>
              <a:buFont typeface="Arial" pitchFamily="34" charset="0"/>
              <a:buNone/>
            </a:pPr>
            <a:endParaRPr lang="en-GB" sz="1600" dirty="0" smtClean="0"/>
          </a:p>
          <a:p>
            <a:pPr>
              <a:buFont typeface="Arial" pitchFamily="34" charset="0"/>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Font typeface="Arial" pitchFamily="34" charset="0"/>
              <a:buNone/>
            </a:pPr>
            <a:endParaRPr lang="en-GB" sz="2000" dirty="0" smtClean="0"/>
          </a:p>
          <a:p>
            <a:pPr>
              <a:buFont typeface="Arial" pitchFamily="34" charset="0"/>
              <a:buNone/>
            </a:pPr>
            <a:endParaRPr lang="en-US" sz="2000" dirty="0" smtClean="0">
              <a:latin typeface="Times New Roman" pitchFamily="18" charset="0"/>
              <a:cs typeface="Times New Roman" pitchFamily="18" charset="0"/>
            </a:endParaRPr>
          </a:p>
          <a:p>
            <a:pPr>
              <a:buFont typeface="Arial" pitchFamily="34" charset="0"/>
              <a:buNone/>
            </a:pPr>
            <a:endParaRPr lang="en-US" sz="2000" dirty="0" smtClean="0">
              <a:latin typeface="Times New Roman" pitchFamily="18" charset="0"/>
              <a:cs typeface="Times New Roman" pitchFamily="18" charset="0"/>
            </a:endParaRPr>
          </a:p>
        </p:txBody>
      </p:sp>
      <p:cxnSp>
        <p:nvCxnSpPr>
          <p:cNvPr id="12" name="Straight Connector 11"/>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rot="16200000">
            <a:off x="2147133"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0"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1219200" y="461310"/>
            <a:ext cx="6059017" cy="4598510"/>
          </a:xfrm>
          <a:prstGeom prst="rect">
            <a:avLst/>
          </a:prstGeom>
        </p:spPr>
      </p:pic>
      <p:sp>
        <p:nvSpPr>
          <p:cNvPr id="11" name="TextBox 10"/>
          <p:cNvSpPr txBox="1"/>
          <p:nvPr/>
        </p:nvSpPr>
        <p:spPr>
          <a:xfrm>
            <a:off x="2638159" y="5329377"/>
            <a:ext cx="3969676" cy="461665"/>
          </a:xfrm>
          <a:prstGeom prst="rect">
            <a:avLst/>
          </a:prstGeom>
          <a:noFill/>
        </p:spPr>
        <p:txBody>
          <a:bodyPr wrap="none" rtlCol="0">
            <a:spAutoFit/>
          </a:bodyPr>
          <a:lstStyle/>
          <a:p>
            <a:r>
              <a:rPr lang="en-US" sz="2400" b="1" dirty="0" smtClean="0"/>
              <a:t>Figure 6.4: </a:t>
            </a:r>
            <a:r>
              <a:rPr lang="en-US" sz="2400" dirty="0" smtClean="0"/>
              <a:t>Noise Margin (NM)</a:t>
            </a:r>
            <a:endParaRPr lang="en-US" sz="2400" b="1" dirty="0"/>
          </a:p>
        </p:txBody>
      </p:sp>
    </p:spTree>
    <p:extLst>
      <p:ext uri="{BB962C8B-B14F-4D97-AF65-F5344CB8AC3E}">
        <p14:creationId xmlns:p14="http://schemas.microsoft.com/office/powerpoint/2010/main" val="23878209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343" y="1600201"/>
            <a:ext cx="8229600" cy="1676399"/>
          </a:xfrm>
        </p:spPr>
        <p:txBody>
          <a:bodyPr>
            <a:normAutofit/>
          </a:bodyPr>
          <a:lstStyle/>
          <a:p>
            <a:r>
              <a:rPr lang="en-US" sz="2400" i="1" dirty="0" smtClean="0"/>
              <a:t>A </a:t>
            </a:r>
            <a:r>
              <a:rPr lang="en-US" sz="2400" i="1" dirty="0" err="1"/>
              <a:t>TTL</a:t>
            </a:r>
            <a:r>
              <a:rPr lang="en-US" sz="2400" i="1" dirty="0"/>
              <a:t> logic gate draws 2 mA when its output is HIGH and 3.5 mA when its </a:t>
            </a:r>
            <a:r>
              <a:rPr lang="en-US" sz="2400" i="1" dirty="0" smtClean="0"/>
              <a:t>output is </a:t>
            </a:r>
            <a:r>
              <a:rPr lang="en-US" sz="2400" i="1" dirty="0"/>
              <a:t>LOW. Calculate the average power dissipation if the supply voltage is 5 V and the logic gate </a:t>
            </a:r>
            <a:r>
              <a:rPr lang="en-US" sz="2400" i="1" dirty="0" smtClean="0"/>
              <a:t>is operated </a:t>
            </a:r>
            <a:r>
              <a:rPr lang="en-US" sz="2400" i="1" dirty="0"/>
              <a:t>on 50% duty cycle</a:t>
            </a:r>
            <a:r>
              <a:rPr lang="en-US" sz="2400" i="1" dirty="0" smtClean="0"/>
              <a:t>.</a:t>
            </a:r>
          </a:p>
          <a:p>
            <a:pPr marL="0" indent="0">
              <a:buNone/>
            </a:pP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7886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57200" y="274638"/>
            <a:ext cx="8229600" cy="792162"/>
          </a:xfrm>
        </p:spPr>
        <p:txBody>
          <a:bodyPr>
            <a:normAutofit/>
          </a:bodyPr>
          <a:lstStyle/>
          <a:p>
            <a:r>
              <a:rPr lang="en-US" sz="3200" dirty="0"/>
              <a:t>Example</a:t>
            </a:r>
            <a:endParaRPr lang="en-US" sz="3200" dirty="0">
              <a:solidFill>
                <a:srgbClr val="00B050"/>
              </a:solidFill>
            </a:endParaRPr>
          </a:p>
        </p:txBody>
      </p:sp>
      <p:pic>
        <p:nvPicPr>
          <p:cNvPr id="2" name="Picture 1"/>
          <p:cNvPicPr>
            <a:picLocks noChangeAspect="1"/>
          </p:cNvPicPr>
          <p:nvPr/>
        </p:nvPicPr>
        <p:blipFill>
          <a:blip r:embed="rId2"/>
          <a:stretch>
            <a:fillRect/>
          </a:stretch>
        </p:blipFill>
        <p:spPr>
          <a:xfrm>
            <a:off x="1200151" y="3678938"/>
            <a:ext cx="6191250" cy="1419225"/>
          </a:xfrm>
          <a:prstGeom prst="rect">
            <a:avLst/>
          </a:prstGeom>
        </p:spPr>
      </p:pic>
    </p:spTree>
    <p:extLst>
      <p:ext uri="{BB962C8B-B14F-4D97-AF65-F5344CB8AC3E}">
        <p14:creationId xmlns:p14="http://schemas.microsoft.com/office/powerpoint/2010/main" val="23407097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22</a:t>
            </a:fld>
            <a:endParaRPr lang="en-US"/>
          </a:p>
        </p:txBody>
      </p:sp>
      <p:pic>
        <p:nvPicPr>
          <p:cNvPr id="3" name="Picture 2"/>
          <p:cNvPicPr>
            <a:picLocks noChangeAspect="1"/>
          </p:cNvPicPr>
          <p:nvPr/>
        </p:nvPicPr>
        <p:blipFill>
          <a:blip r:embed="rId2"/>
          <a:stretch>
            <a:fillRect/>
          </a:stretch>
        </p:blipFill>
        <p:spPr>
          <a:xfrm>
            <a:off x="528637" y="895350"/>
            <a:ext cx="8086725" cy="5067300"/>
          </a:xfrm>
          <a:prstGeom prst="rect">
            <a:avLst/>
          </a:prstGeom>
        </p:spPr>
      </p:pic>
    </p:spTree>
    <p:extLst>
      <p:ext uri="{BB962C8B-B14F-4D97-AF65-F5344CB8AC3E}">
        <p14:creationId xmlns:p14="http://schemas.microsoft.com/office/powerpoint/2010/main" val="4376469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DL, RTL and </a:t>
            </a:r>
            <a:r>
              <a:rPr lang="en-US" sz="3200" b="1" dirty="0" err="1" smtClean="0">
                <a:solidFill>
                  <a:srgbClr val="00B050"/>
                </a:solidFill>
              </a:rPr>
              <a:t>DTL</a:t>
            </a:r>
            <a:r>
              <a:rPr lang="en-US" sz="3200" b="1" dirty="0" smtClean="0">
                <a:solidFill>
                  <a:srgbClr val="00B050"/>
                </a:solidFill>
              </a:rPr>
              <a:t> Circuits</a:t>
            </a:r>
            <a:endParaRPr lang="en-US" sz="3200" dirty="0">
              <a:solidFill>
                <a:srgbClr val="00B050"/>
              </a:solidFill>
            </a:endParaRPr>
          </a:p>
        </p:txBody>
      </p:sp>
      <p:pic>
        <p:nvPicPr>
          <p:cNvPr id="11" name="Content Placeholder 3"/>
          <p:cNvPicPr>
            <a:picLocks noGrp="1" noChangeAspect="1"/>
          </p:cNvPicPr>
          <p:nvPr>
            <p:ph idx="1"/>
          </p:nvPr>
        </p:nvPicPr>
        <p:blipFill rotWithShape="1">
          <a:blip r:embed="rId2"/>
          <a:srcRect t="13986"/>
          <a:stretch/>
        </p:blipFill>
        <p:spPr>
          <a:xfrm>
            <a:off x="709335" y="1561728"/>
            <a:ext cx="3867150" cy="2343150"/>
          </a:xfrm>
          <a:prstGeom prst="rect">
            <a:avLst/>
          </a:prstGeom>
        </p:spPr>
      </p:pic>
      <p:sp>
        <p:nvSpPr>
          <p:cNvPr id="12" name="TextBox 11"/>
          <p:cNvSpPr txBox="1"/>
          <p:nvPr/>
        </p:nvSpPr>
        <p:spPr>
          <a:xfrm>
            <a:off x="5181599" y="1905000"/>
            <a:ext cx="3657603" cy="1200329"/>
          </a:xfrm>
          <a:prstGeom prst="rect">
            <a:avLst/>
          </a:prstGeom>
          <a:noFill/>
        </p:spPr>
        <p:txBody>
          <a:bodyPr wrap="square" rtlCol="0">
            <a:spAutoFit/>
          </a:bodyPr>
          <a:lstStyle/>
          <a:p>
            <a:r>
              <a:rPr lang="en-US" b="1" dirty="0" smtClean="0"/>
              <a:t>DL Characteristics </a:t>
            </a:r>
          </a:p>
          <a:p>
            <a:pPr marL="285750" indent="-285750">
              <a:buFont typeface="Arial" panose="020B0604020202020204" pitchFamily="34" charset="0"/>
              <a:buChar char="•"/>
            </a:pPr>
            <a:r>
              <a:rPr lang="en-US" dirty="0" smtClean="0"/>
              <a:t>Used diodes </a:t>
            </a:r>
            <a:r>
              <a:rPr lang="en-US" dirty="0"/>
              <a:t>and </a:t>
            </a:r>
            <a:r>
              <a:rPr lang="en-US" dirty="0" smtClean="0"/>
              <a:t>resistors</a:t>
            </a:r>
          </a:p>
          <a:p>
            <a:pPr marL="285750" indent="-285750">
              <a:buFont typeface="Arial" panose="020B0604020202020204" pitchFamily="34" charset="0"/>
              <a:buChar char="•"/>
            </a:pPr>
            <a:r>
              <a:rPr lang="en-US" dirty="0" smtClean="0"/>
              <a:t>Was never implemented </a:t>
            </a:r>
          </a:p>
          <a:p>
            <a:pPr marL="285750" indent="-285750">
              <a:buFont typeface="Arial" panose="020B0604020202020204" pitchFamily="34" charset="0"/>
              <a:buChar char="•"/>
            </a:pPr>
            <a:r>
              <a:rPr lang="en-US" dirty="0" smtClean="0"/>
              <a:t>Only has historical significance </a:t>
            </a:r>
            <a:endParaRPr lang="en-US" dirty="0"/>
          </a:p>
        </p:txBody>
      </p:sp>
      <p:sp>
        <p:nvSpPr>
          <p:cNvPr id="13" name="TextBox 12"/>
          <p:cNvSpPr txBox="1"/>
          <p:nvPr/>
        </p:nvSpPr>
        <p:spPr>
          <a:xfrm>
            <a:off x="1229959" y="4366868"/>
            <a:ext cx="2825902" cy="461665"/>
          </a:xfrm>
          <a:prstGeom prst="rect">
            <a:avLst/>
          </a:prstGeom>
          <a:noFill/>
        </p:spPr>
        <p:txBody>
          <a:bodyPr wrap="none" rtlCol="0">
            <a:spAutoFit/>
          </a:bodyPr>
          <a:lstStyle/>
          <a:p>
            <a:r>
              <a:rPr lang="en-US" sz="2400" b="1" dirty="0" smtClean="0"/>
              <a:t>Figure 6.5:</a:t>
            </a:r>
            <a:r>
              <a:rPr lang="en-US" sz="2400" dirty="0" smtClean="0"/>
              <a:t> DL Circuit </a:t>
            </a:r>
            <a:endParaRPr lang="en-US" sz="2400" dirty="0"/>
          </a:p>
        </p:txBody>
      </p:sp>
    </p:spTree>
    <p:extLst>
      <p:ext uri="{BB962C8B-B14F-4D97-AF65-F5344CB8AC3E}">
        <p14:creationId xmlns:p14="http://schemas.microsoft.com/office/powerpoint/2010/main" val="23397581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0" name="Picture 9"/>
          <p:cNvPicPr>
            <a:picLocks noChangeAspect="1"/>
          </p:cNvPicPr>
          <p:nvPr/>
        </p:nvPicPr>
        <p:blipFill>
          <a:blip r:embed="rId2"/>
          <a:stretch>
            <a:fillRect/>
          </a:stretch>
        </p:blipFill>
        <p:spPr>
          <a:xfrm>
            <a:off x="4696949" y="762000"/>
            <a:ext cx="4124325" cy="2914650"/>
          </a:xfrm>
          <a:prstGeom prst="rect">
            <a:avLst/>
          </a:prstGeom>
        </p:spPr>
      </p:pic>
      <p:pic>
        <p:nvPicPr>
          <p:cNvPr id="11" name="Picture 10"/>
          <p:cNvPicPr>
            <a:picLocks noChangeAspect="1"/>
          </p:cNvPicPr>
          <p:nvPr/>
        </p:nvPicPr>
        <p:blipFill>
          <a:blip r:embed="rId3"/>
          <a:stretch>
            <a:fillRect/>
          </a:stretch>
        </p:blipFill>
        <p:spPr>
          <a:xfrm>
            <a:off x="210672" y="885825"/>
            <a:ext cx="4000500" cy="2667000"/>
          </a:xfrm>
          <a:prstGeom prst="rect">
            <a:avLst/>
          </a:prstGeom>
        </p:spPr>
      </p:pic>
      <p:sp>
        <p:nvSpPr>
          <p:cNvPr id="12" name="TextBox 11"/>
          <p:cNvSpPr txBox="1"/>
          <p:nvPr/>
        </p:nvSpPr>
        <p:spPr>
          <a:xfrm>
            <a:off x="2212503" y="4230363"/>
            <a:ext cx="4168129" cy="461665"/>
          </a:xfrm>
          <a:prstGeom prst="rect">
            <a:avLst/>
          </a:prstGeom>
          <a:noFill/>
        </p:spPr>
        <p:txBody>
          <a:bodyPr wrap="none" rtlCol="0">
            <a:spAutoFit/>
          </a:bodyPr>
          <a:lstStyle/>
          <a:p>
            <a:r>
              <a:rPr lang="en-US" sz="2400" b="1" dirty="0" smtClean="0"/>
              <a:t>Figure 6.6:</a:t>
            </a:r>
            <a:r>
              <a:rPr lang="en-US" sz="2400" dirty="0" smtClean="0"/>
              <a:t> </a:t>
            </a:r>
            <a:r>
              <a:rPr lang="en-US" sz="2400" dirty="0" err="1" smtClean="0"/>
              <a:t>DTL</a:t>
            </a:r>
            <a:r>
              <a:rPr lang="en-US" sz="2400" dirty="0" smtClean="0"/>
              <a:t> and RTL Circuits </a:t>
            </a:r>
            <a:endParaRPr lang="en-US" sz="2400" dirty="0"/>
          </a:p>
        </p:txBody>
      </p:sp>
    </p:spTree>
    <p:extLst>
      <p:ext uri="{BB962C8B-B14F-4D97-AF65-F5344CB8AC3E}">
        <p14:creationId xmlns:p14="http://schemas.microsoft.com/office/powerpoint/2010/main" val="29847736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243"/>
            <a:ext cx="8229600" cy="4700496"/>
          </a:xfrm>
        </p:spPr>
        <p:txBody>
          <a:bodyPr>
            <a:normAutofit/>
          </a:bodyPr>
          <a:lstStyle/>
          <a:p>
            <a:r>
              <a:rPr lang="en-US" sz="2400" dirty="0" err="1"/>
              <a:t>TTL</a:t>
            </a:r>
            <a:r>
              <a:rPr lang="en-US" sz="2400" dirty="0"/>
              <a:t> as outlined above stands for transistor </a:t>
            </a:r>
            <a:r>
              <a:rPr lang="en-US" sz="2400" dirty="0" err="1"/>
              <a:t>transistor</a:t>
            </a:r>
            <a:r>
              <a:rPr lang="en-US" sz="2400" dirty="0"/>
              <a:t> logic. It is a logic family implemented </a:t>
            </a:r>
            <a:r>
              <a:rPr lang="en-US" sz="2400" dirty="0" smtClean="0"/>
              <a:t>with bipolar </a:t>
            </a:r>
            <a:r>
              <a:rPr lang="en-US" sz="2400" dirty="0"/>
              <a:t>process technology that combines or integrates </a:t>
            </a:r>
            <a:r>
              <a:rPr lang="en-US" sz="2400" dirty="0" err="1"/>
              <a:t>NPN</a:t>
            </a:r>
            <a:r>
              <a:rPr lang="en-US" sz="2400" dirty="0"/>
              <a:t> transistors, </a:t>
            </a:r>
            <a:r>
              <a:rPr lang="en-US" sz="2400" dirty="0" err="1"/>
              <a:t>PN</a:t>
            </a:r>
            <a:r>
              <a:rPr lang="en-US" sz="2400" dirty="0"/>
              <a:t> junction diodes and </a:t>
            </a:r>
            <a:r>
              <a:rPr lang="en-US" sz="2400" dirty="0" smtClean="0"/>
              <a:t>diffused resistors </a:t>
            </a:r>
            <a:r>
              <a:rPr lang="en-US" sz="2400" dirty="0"/>
              <a:t>in a single monolithic structure to get the desired logic </a:t>
            </a:r>
            <a:r>
              <a:rPr lang="en-US" sz="2400" dirty="0" smtClean="0"/>
              <a:t>function. </a:t>
            </a:r>
          </a:p>
          <a:p>
            <a:r>
              <a:rPr lang="en-US" sz="2400" dirty="0"/>
              <a:t>It is a saturated logic. It is the most widely used circuit line since early 1970s because of its </a:t>
            </a:r>
            <a:r>
              <a:rPr lang="en-US" sz="2400" dirty="0" smtClean="0"/>
              <a:t>speed, good </a:t>
            </a:r>
            <a:r>
              <a:rPr lang="en-US" sz="2400" dirty="0"/>
              <a:t>fan-out and easy interface with other digital </a:t>
            </a:r>
            <a:r>
              <a:rPr lang="en-US" sz="2400" dirty="0" smtClean="0"/>
              <a:t>circuitry.</a:t>
            </a:r>
          </a:p>
          <a:p>
            <a:r>
              <a:rPr lang="en-US" sz="2400" dirty="0"/>
              <a:t>The unique feature of this circuit is that </a:t>
            </a:r>
            <a:r>
              <a:rPr lang="en-US" sz="2400" dirty="0" smtClean="0"/>
              <a:t>it used </a:t>
            </a:r>
            <a:r>
              <a:rPr lang="en-US" sz="2400" dirty="0"/>
              <a:t>multiple-emitter transistor at input which replaces the input diodes of the </a:t>
            </a:r>
            <a:r>
              <a:rPr lang="en-US" sz="2400" dirty="0" err="1"/>
              <a:t>DTL</a:t>
            </a:r>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a:solidFill>
                  <a:srgbClr val="00B050"/>
                </a:solidFill>
              </a:rPr>
              <a:t>Transistor </a:t>
            </a:r>
            <a:r>
              <a:rPr lang="en-US" sz="3200" b="1" dirty="0" err="1">
                <a:solidFill>
                  <a:srgbClr val="00B050"/>
                </a:solidFill>
              </a:rPr>
              <a:t>Transistor</a:t>
            </a:r>
            <a:r>
              <a:rPr lang="en-US" sz="3200" b="1" dirty="0">
                <a:solidFill>
                  <a:srgbClr val="00B050"/>
                </a:solidFill>
              </a:rPr>
              <a:t> Logic (</a:t>
            </a:r>
            <a:r>
              <a:rPr lang="en-US" sz="3200" b="1" dirty="0" err="1">
                <a:solidFill>
                  <a:srgbClr val="00B050"/>
                </a:solidFill>
              </a:rPr>
              <a:t>TTL</a:t>
            </a:r>
            <a:r>
              <a:rPr lang="en-US" sz="3200" b="1" dirty="0">
                <a:solidFill>
                  <a:srgbClr val="00B050"/>
                </a:solidFill>
              </a:rPr>
              <a:t>)</a:t>
            </a:r>
            <a:endParaRPr lang="en-US" sz="3200" dirty="0">
              <a:solidFill>
                <a:srgbClr val="00B050"/>
              </a:solidFill>
            </a:endParaRPr>
          </a:p>
        </p:txBody>
      </p:sp>
    </p:spTree>
    <p:extLst>
      <p:ext uri="{BB962C8B-B14F-4D97-AF65-F5344CB8AC3E}">
        <p14:creationId xmlns:p14="http://schemas.microsoft.com/office/powerpoint/2010/main" val="23480966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114800"/>
          </a:xfrm>
        </p:spPr>
        <p:txBody>
          <a:bodyPr>
            <a:normAutofit/>
          </a:bodyPr>
          <a:lstStyle/>
          <a:p>
            <a:r>
              <a:rPr lang="en-US" sz="2400" dirty="0"/>
              <a:t>The number </a:t>
            </a:r>
            <a:r>
              <a:rPr lang="en-US" sz="2400" dirty="0" smtClean="0"/>
              <a:t>of emitters </a:t>
            </a:r>
            <a:r>
              <a:rPr lang="en-US" sz="2400" dirty="0"/>
              <a:t>is equal to the number of inputs of the logic circuit (limited to </a:t>
            </a:r>
            <a:r>
              <a:rPr lang="en-US" sz="2400" dirty="0" smtClean="0"/>
              <a:t>8)</a:t>
            </a:r>
          </a:p>
          <a:p>
            <a:r>
              <a:rPr lang="en-US" sz="2400" dirty="0"/>
              <a:t>Since a </a:t>
            </a:r>
            <a:r>
              <a:rPr lang="en-US" sz="2400" dirty="0" smtClean="0"/>
              <a:t>multi-emitter transistor </a:t>
            </a:r>
            <a:r>
              <a:rPr lang="en-US" sz="2400" dirty="0"/>
              <a:t>is small in area than the diodes it replaces, the yield from a wafer is </a:t>
            </a:r>
            <a:r>
              <a:rPr lang="en-US" sz="2400" dirty="0" smtClean="0"/>
              <a:t>increased</a:t>
            </a:r>
          </a:p>
          <a:p>
            <a:r>
              <a:rPr lang="en-US" sz="2400" dirty="0" smtClean="0"/>
              <a:t>Moreover, smaller </a:t>
            </a:r>
            <a:r>
              <a:rPr lang="en-US" sz="2400" dirty="0"/>
              <a:t>area </a:t>
            </a:r>
            <a:r>
              <a:rPr lang="en-US" sz="2400" dirty="0" smtClean="0"/>
              <a:t>results </a:t>
            </a:r>
            <a:r>
              <a:rPr lang="en-US" sz="2400" dirty="0"/>
              <a:t>in lower capacitance to the substrate, thereby wide selection of circuit </a:t>
            </a:r>
            <a:r>
              <a:rPr lang="en-US" sz="2400" dirty="0" smtClean="0"/>
              <a:t>modules ranging </a:t>
            </a:r>
            <a:r>
              <a:rPr lang="en-US" sz="2400" dirty="0"/>
              <a:t>from simple gates and flip-flops in SSI circuit series through various registers in computers </a:t>
            </a:r>
            <a:r>
              <a:rPr lang="en-US" sz="2400" dirty="0" smtClean="0"/>
              <a:t>in </a:t>
            </a:r>
            <a:r>
              <a:rPr lang="en-US" sz="2400" dirty="0" err="1" smtClean="0"/>
              <a:t>MSI</a:t>
            </a:r>
            <a:r>
              <a:rPr lang="en-US" sz="2400" dirty="0" smtClean="0"/>
              <a:t> </a:t>
            </a:r>
            <a:r>
              <a:rPr lang="en-US" sz="2400" dirty="0"/>
              <a:t>circuit series to micro-processor bit-slice chips in the LSI series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059233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27</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Basic Circuit of </a:t>
            </a:r>
            <a:r>
              <a:rPr lang="en-US" sz="3200" b="1" dirty="0" err="1" smtClean="0">
                <a:solidFill>
                  <a:srgbClr val="00B050"/>
                </a:solidFill>
              </a:rPr>
              <a:t>TTL</a:t>
            </a:r>
            <a:endParaRPr lang="en-US" sz="3200" dirty="0">
              <a:solidFill>
                <a:srgbClr val="00B050"/>
              </a:solidFill>
            </a:endParaRPr>
          </a:p>
        </p:txBody>
      </p:sp>
      <p:pic>
        <p:nvPicPr>
          <p:cNvPr id="11" name="Picture 10"/>
          <p:cNvPicPr>
            <a:picLocks noChangeAspect="1"/>
          </p:cNvPicPr>
          <p:nvPr/>
        </p:nvPicPr>
        <p:blipFill>
          <a:blip r:embed="rId2"/>
          <a:stretch>
            <a:fillRect/>
          </a:stretch>
        </p:blipFill>
        <p:spPr>
          <a:xfrm>
            <a:off x="1716851" y="1062785"/>
            <a:ext cx="5674443" cy="4075208"/>
          </a:xfrm>
          <a:prstGeom prst="rect">
            <a:avLst/>
          </a:prstGeom>
        </p:spPr>
      </p:pic>
      <p:sp>
        <p:nvSpPr>
          <p:cNvPr id="12" name="TextBox 11"/>
          <p:cNvSpPr txBox="1"/>
          <p:nvPr/>
        </p:nvSpPr>
        <p:spPr>
          <a:xfrm>
            <a:off x="2156472" y="5306657"/>
            <a:ext cx="4578176" cy="461665"/>
          </a:xfrm>
          <a:prstGeom prst="rect">
            <a:avLst/>
          </a:prstGeom>
          <a:noFill/>
        </p:spPr>
        <p:txBody>
          <a:bodyPr wrap="none" rtlCol="0">
            <a:spAutoFit/>
          </a:bodyPr>
          <a:lstStyle/>
          <a:p>
            <a:r>
              <a:rPr lang="en-US" sz="2400" b="1" dirty="0" smtClean="0"/>
              <a:t>Figure 6.7:</a:t>
            </a:r>
            <a:r>
              <a:rPr lang="en-US" sz="2400" dirty="0" smtClean="0"/>
              <a:t> </a:t>
            </a:r>
            <a:r>
              <a:rPr lang="en-US" sz="2400" dirty="0" err="1" smtClean="0"/>
              <a:t>TTL</a:t>
            </a:r>
            <a:r>
              <a:rPr lang="en-US" sz="2400" dirty="0" smtClean="0"/>
              <a:t> </a:t>
            </a:r>
            <a:r>
              <a:rPr lang="en-US" sz="2400" dirty="0" err="1" smtClean="0"/>
              <a:t>NAND</a:t>
            </a:r>
            <a:r>
              <a:rPr lang="en-US" sz="2400" dirty="0" smtClean="0"/>
              <a:t> Gate Circuit </a:t>
            </a:r>
            <a:endParaRPr lang="en-US" sz="2400" dirty="0"/>
          </a:p>
        </p:txBody>
      </p:sp>
    </p:spTree>
    <p:extLst>
      <p:ext uri="{BB962C8B-B14F-4D97-AF65-F5344CB8AC3E}">
        <p14:creationId xmlns:p14="http://schemas.microsoft.com/office/powerpoint/2010/main" val="8199779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5962"/>
          </a:xfrm>
        </p:spPr>
        <p:txBody>
          <a:bodyPr>
            <a:normAutofit/>
          </a:bodyPr>
          <a:lstStyle/>
          <a:p>
            <a:r>
              <a:rPr lang="en-US" sz="3200" b="1" dirty="0">
                <a:solidFill>
                  <a:srgbClr val="00B050"/>
                </a:solidFill>
              </a:rPr>
              <a:t>Circuit Operation</a:t>
            </a:r>
          </a:p>
        </p:txBody>
      </p:sp>
      <p:sp>
        <p:nvSpPr>
          <p:cNvPr id="3" name="Content Placeholder 2"/>
          <p:cNvSpPr>
            <a:spLocks noGrp="1"/>
          </p:cNvSpPr>
          <p:nvPr>
            <p:ph idx="1"/>
          </p:nvPr>
        </p:nvSpPr>
        <p:spPr>
          <a:xfrm>
            <a:off x="152400" y="715962"/>
            <a:ext cx="8686800" cy="5640388"/>
          </a:xfrm>
        </p:spPr>
        <p:txBody>
          <a:bodyPr>
            <a:normAutofit lnSpcReduction="10000"/>
          </a:bodyPr>
          <a:lstStyle/>
          <a:p>
            <a:r>
              <a:rPr lang="en-US" sz="2400" dirty="0"/>
              <a:t>When either of the two inputs or both inputs are in the logic LOW state, the base-emitter region </a:t>
            </a:r>
            <a:r>
              <a:rPr lang="en-US" sz="2400" dirty="0" smtClean="0"/>
              <a:t>of Q</a:t>
            </a:r>
            <a:r>
              <a:rPr lang="en-US" sz="2400" baseline="-25000" dirty="0" smtClean="0"/>
              <a:t>1</a:t>
            </a:r>
            <a:r>
              <a:rPr lang="en-US" sz="2400" dirty="0" smtClean="0"/>
              <a:t> </a:t>
            </a:r>
            <a:r>
              <a:rPr lang="en-US" sz="2400" dirty="0"/>
              <a:t>conducts current, driving </a:t>
            </a:r>
            <a:r>
              <a:rPr lang="en-US" sz="2400" dirty="0" smtClean="0"/>
              <a:t>Q</a:t>
            </a:r>
            <a:r>
              <a:rPr lang="en-US" sz="2400" baseline="-25000" dirty="0"/>
              <a:t>2</a:t>
            </a:r>
            <a:r>
              <a:rPr lang="en-US" sz="2400" dirty="0" smtClean="0"/>
              <a:t> </a:t>
            </a:r>
            <a:r>
              <a:rPr lang="en-US" sz="2400" dirty="0"/>
              <a:t>to cut-off in the process. </a:t>
            </a:r>
            <a:r>
              <a:rPr lang="en-US" sz="2400" dirty="0" smtClean="0"/>
              <a:t>When Q</a:t>
            </a:r>
            <a:r>
              <a:rPr lang="en-US" sz="2400" baseline="-25000" dirty="0" smtClean="0"/>
              <a:t>2</a:t>
            </a:r>
            <a:r>
              <a:rPr lang="en-US" sz="2400" dirty="0" smtClean="0"/>
              <a:t> is </a:t>
            </a:r>
            <a:r>
              <a:rPr lang="en-US" sz="2400" dirty="0"/>
              <a:t>in the cut-off state, </a:t>
            </a:r>
            <a:r>
              <a:rPr lang="en-US" sz="2400" dirty="0" smtClean="0"/>
              <a:t>Q</a:t>
            </a:r>
            <a:r>
              <a:rPr lang="en-US" sz="2400" baseline="-25000" dirty="0" smtClean="0"/>
              <a:t>3</a:t>
            </a:r>
            <a:r>
              <a:rPr lang="en-US" sz="2400" dirty="0" smtClean="0"/>
              <a:t> </a:t>
            </a:r>
            <a:r>
              <a:rPr lang="en-US" sz="2400" dirty="0"/>
              <a:t>is </a:t>
            </a:r>
            <a:r>
              <a:rPr lang="en-US" sz="2400" dirty="0" smtClean="0"/>
              <a:t>driven to </a:t>
            </a:r>
            <a:r>
              <a:rPr lang="en-US" sz="2400" dirty="0"/>
              <a:t>conduction and </a:t>
            </a:r>
            <a:r>
              <a:rPr lang="en-US" sz="2400" dirty="0" smtClean="0"/>
              <a:t>Q</a:t>
            </a:r>
            <a:r>
              <a:rPr lang="en-US" sz="2400" baseline="-25000" dirty="0" smtClean="0"/>
              <a:t>4</a:t>
            </a:r>
            <a:r>
              <a:rPr lang="en-US" sz="2400" dirty="0" smtClean="0"/>
              <a:t> </a:t>
            </a:r>
            <a:r>
              <a:rPr lang="en-US" sz="2400" dirty="0"/>
              <a:t>to cut-off. This produces a logic HIGH output with </a:t>
            </a:r>
            <a:r>
              <a:rPr lang="en-US" sz="2400" dirty="0" err="1" smtClean="0"/>
              <a:t>V</a:t>
            </a:r>
            <a:r>
              <a:rPr lang="en-US" sz="2400" baseline="-25000" dirty="0" err="1" smtClean="0"/>
              <a:t>OH</a:t>
            </a:r>
            <a:r>
              <a:rPr lang="en-US" sz="2400" dirty="0" smtClean="0"/>
              <a:t> (min) = 2.4 V guaranteed</a:t>
            </a:r>
            <a:r>
              <a:rPr lang="en-US" sz="2400" dirty="0"/>
              <a:t> </a:t>
            </a:r>
            <a:r>
              <a:rPr lang="en-US" sz="2400" dirty="0" smtClean="0"/>
              <a:t>for </a:t>
            </a:r>
            <a:r>
              <a:rPr lang="en-US" sz="2400" dirty="0"/>
              <a:t>minimum supply voltage </a:t>
            </a:r>
            <a:r>
              <a:rPr lang="en-US" sz="2400" dirty="0" err="1" smtClean="0"/>
              <a:t>V</a:t>
            </a:r>
            <a:r>
              <a:rPr lang="en-US" sz="2400" baseline="-25000" dirty="0" err="1" smtClean="0"/>
              <a:t>cc</a:t>
            </a:r>
            <a:r>
              <a:rPr lang="en-US" sz="2400" dirty="0" smtClean="0"/>
              <a:t> </a:t>
            </a:r>
            <a:r>
              <a:rPr lang="en-US" sz="2400" dirty="0"/>
              <a:t>and a source current of 400 A</a:t>
            </a:r>
            <a:r>
              <a:rPr lang="en-US" sz="2400" dirty="0" smtClean="0"/>
              <a:t>.</a:t>
            </a:r>
          </a:p>
          <a:p>
            <a:pPr marL="0" indent="0">
              <a:buNone/>
            </a:pPr>
            <a:endParaRPr lang="en-US" sz="2400" dirty="0" smtClean="0"/>
          </a:p>
          <a:p>
            <a:r>
              <a:rPr lang="en-US" sz="2400" dirty="0"/>
              <a:t>When both the inputs are in the logic HIGH state as specified by the </a:t>
            </a:r>
            <a:r>
              <a:rPr lang="en-US" sz="2400" dirty="0" err="1"/>
              <a:t>TTL</a:t>
            </a:r>
            <a:r>
              <a:rPr lang="en-US" sz="2400" dirty="0"/>
              <a:t> </a:t>
            </a:r>
            <a:r>
              <a:rPr lang="en-US" sz="2400" dirty="0" smtClean="0"/>
              <a:t>family, the </a:t>
            </a:r>
            <a:r>
              <a:rPr lang="en-US" sz="2400" dirty="0"/>
              <a:t>current flows through the base-collector </a:t>
            </a:r>
            <a:r>
              <a:rPr lang="en-US" sz="2400" dirty="0" err="1"/>
              <a:t>PN</a:t>
            </a:r>
            <a:r>
              <a:rPr lang="en-US" sz="2400" dirty="0"/>
              <a:t> junction diode of transistor </a:t>
            </a:r>
            <a:r>
              <a:rPr lang="en-US" sz="2400" dirty="0" smtClean="0"/>
              <a:t>Q</a:t>
            </a:r>
            <a:r>
              <a:rPr lang="en-US" sz="2400" baseline="-25000" dirty="0" smtClean="0"/>
              <a:t>1</a:t>
            </a:r>
            <a:r>
              <a:rPr lang="en-US" sz="2400" dirty="0" smtClean="0"/>
              <a:t> </a:t>
            </a:r>
            <a:r>
              <a:rPr lang="en-US" sz="2400" dirty="0"/>
              <a:t>into the base of </a:t>
            </a:r>
            <a:r>
              <a:rPr lang="en-US" sz="2400" dirty="0" smtClean="0"/>
              <a:t>transistor Q</a:t>
            </a:r>
            <a:r>
              <a:rPr lang="en-US" sz="2400" baseline="-25000" dirty="0" smtClean="0"/>
              <a:t>2</a:t>
            </a:r>
            <a:r>
              <a:rPr lang="en-US" sz="2400" dirty="0" smtClean="0"/>
              <a:t>. </a:t>
            </a:r>
            <a:r>
              <a:rPr lang="en-US" sz="2400" dirty="0"/>
              <a:t>Transistor </a:t>
            </a:r>
            <a:r>
              <a:rPr lang="en-US" sz="2400" dirty="0" smtClean="0"/>
              <a:t>Q</a:t>
            </a:r>
            <a:r>
              <a:rPr lang="en-US" sz="2400" baseline="-25000" dirty="0" smtClean="0"/>
              <a:t>2</a:t>
            </a:r>
            <a:r>
              <a:rPr lang="en-US" sz="2400" dirty="0" smtClean="0"/>
              <a:t> </a:t>
            </a:r>
            <a:r>
              <a:rPr lang="en-US" sz="2400" dirty="0"/>
              <a:t>is turned ON to saturation, with the result that transistor </a:t>
            </a:r>
            <a:r>
              <a:rPr lang="en-US" sz="2400" dirty="0" smtClean="0"/>
              <a:t>Q</a:t>
            </a:r>
            <a:r>
              <a:rPr lang="en-US" sz="2400" baseline="-25000" dirty="0" smtClean="0"/>
              <a:t>3</a:t>
            </a:r>
            <a:r>
              <a:rPr lang="en-US" sz="2400" dirty="0" smtClean="0"/>
              <a:t> </a:t>
            </a:r>
            <a:r>
              <a:rPr lang="en-US" sz="2400" dirty="0"/>
              <a:t>is switched OFF </a:t>
            </a:r>
            <a:r>
              <a:rPr lang="en-US" sz="2400" dirty="0" smtClean="0"/>
              <a:t>and transistor Q</a:t>
            </a:r>
            <a:r>
              <a:rPr lang="en-US" sz="2400" baseline="-25000" dirty="0" smtClean="0"/>
              <a:t>4</a:t>
            </a:r>
            <a:r>
              <a:rPr lang="en-US" sz="2400" dirty="0" smtClean="0"/>
              <a:t> </a:t>
            </a:r>
            <a:r>
              <a:rPr lang="en-US" sz="2400" dirty="0"/>
              <a:t>is switched ON. This produces a logic LOW at the output, with </a:t>
            </a:r>
            <a:r>
              <a:rPr lang="en-US" sz="2400" dirty="0" smtClean="0"/>
              <a:t>V</a:t>
            </a:r>
            <a:r>
              <a:rPr lang="en-US" sz="2400" baseline="-25000" dirty="0" smtClean="0"/>
              <a:t>OL</a:t>
            </a:r>
            <a:r>
              <a:rPr lang="en-US" sz="2400" dirty="0" smtClean="0"/>
              <a:t> </a:t>
            </a:r>
            <a:r>
              <a:rPr lang="en-US" sz="2400" dirty="0"/>
              <a:t>being 0.4 V </a:t>
            </a:r>
            <a:r>
              <a:rPr lang="en-US" sz="2400" dirty="0" smtClean="0"/>
              <a:t>maximum when </a:t>
            </a:r>
            <a:r>
              <a:rPr lang="en-US" sz="2400" dirty="0"/>
              <a:t>it is sinking a current of 16 mA from external loads represented by inputs of logic </a:t>
            </a:r>
            <a:r>
              <a:rPr lang="en-US" sz="2400" dirty="0" smtClean="0"/>
              <a:t>functions being </a:t>
            </a:r>
            <a:r>
              <a:rPr lang="en-US" sz="2400" dirty="0"/>
              <a:t>driven by the output.</a:t>
            </a:r>
          </a:p>
        </p:txBody>
      </p:sp>
      <p:sp>
        <p:nvSpPr>
          <p:cNvPr id="4" name="Slide Number Placeholder 3"/>
          <p:cNvSpPr>
            <a:spLocks noGrp="1"/>
          </p:cNvSpPr>
          <p:nvPr>
            <p:ph type="sldNum" sz="quarter" idx="12"/>
          </p:nvPr>
        </p:nvSpPr>
        <p:spPr/>
        <p:txBody>
          <a:bodyPr/>
          <a:lstStyle/>
          <a:p>
            <a:fld id="{D870E9BA-92E5-4D52-8834-4CFBC0680828}" type="slidenum">
              <a:rPr lang="en-US" smtClean="0"/>
              <a:pPr/>
              <a:t>28</a:t>
            </a:fld>
            <a:endParaRPr lang="en-US"/>
          </a:p>
        </p:txBody>
      </p:sp>
      <p:sp>
        <p:nvSpPr>
          <p:cNvPr id="5" name="Octagon 4"/>
          <p:cNvSpPr/>
          <p:nvPr/>
        </p:nvSpPr>
        <p:spPr>
          <a:xfrm>
            <a:off x="7938247" y="5955367"/>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304800" y="1524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354107" y="6234113"/>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Slide Number Placeholder 6"/>
          <p:cNvSpPr txBox="1">
            <a:spLocks/>
          </p:cNvSpPr>
          <p:nvPr/>
        </p:nvSpPr>
        <p:spPr>
          <a:xfrm>
            <a:off x="6452346" y="60776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28</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37213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244"/>
            <a:ext cx="8229600" cy="4937920"/>
          </a:xfrm>
        </p:spPr>
        <p:txBody>
          <a:bodyPr>
            <a:normAutofit/>
          </a:bodyPr>
          <a:lstStyle/>
          <a:p>
            <a:r>
              <a:rPr lang="en-US" sz="2400" dirty="0"/>
              <a:t>The multi-emitter input transistor is a special design such that each emitter acts like a diode. This makes </a:t>
            </a:r>
            <a:r>
              <a:rPr lang="en-US" sz="2400" dirty="0" smtClean="0"/>
              <a:t>Q</a:t>
            </a:r>
            <a:r>
              <a:rPr lang="en-US" sz="2400" baseline="-25000" dirty="0" smtClean="0"/>
              <a:t>1</a:t>
            </a:r>
            <a:r>
              <a:rPr lang="en-US" sz="2400" dirty="0" smtClean="0"/>
              <a:t> </a:t>
            </a:r>
            <a:r>
              <a:rPr lang="en-US" sz="2400" dirty="0"/>
              <a:t>and the 4K resistor to act like an AND gate. This kind of transistor requires less area on the silicon wafer during fabrication and therefore results in relatively faster speeds of </a:t>
            </a:r>
            <a:r>
              <a:rPr lang="en-US" sz="2400" dirty="0" smtClean="0"/>
              <a:t>operation. </a:t>
            </a:r>
          </a:p>
          <a:p>
            <a:r>
              <a:rPr lang="en-US" sz="2400" dirty="0"/>
              <a:t>The Totem-pole has advantage of low output impedance either as Emitter follower or as Ground and therefore low time constants when connecting to the next stage </a:t>
            </a:r>
          </a:p>
          <a:p>
            <a:r>
              <a:rPr lang="en-US" sz="2400" dirty="0"/>
              <a:t>The Diode </a:t>
            </a:r>
            <a:r>
              <a:rPr lang="en-US" sz="2400" dirty="0" smtClean="0"/>
              <a:t>D</a:t>
            </a:r>
            <a:r>
              <a:rPr lang="en-US" sz="2400" baseline="-25000" dirty="0" smtClean="0"/>
              <a:t>1</a:t>
            </a:r>
            <a:r>
              <a:rPr lang="en-US" sz="2400" dirty="0" smtClean="0"/>
              <a:t> </a:t>
            </a:r>
            <a:r>
              <a:rPr lang="en-US" sz="2400" dirty="0"/>
              <a:t>ensures that </a:t>
            </a:r>
            <a:r>
              <a:rPr lang="en-US" sz="2400" dirty="0" smtClean="0"/>
              <a:t>Q</a:t>
            </a:r>
            <a:r>
              <a:rPr lang="en-US" sz="2400" baseline="-25000" dirty="0" smtClean="0"/>
              <a:t>3</a:t>
            </a:r>
            <a:r>
              <a:rPr lang="en-US" sz="2400" dirty="0" smtClean="0"/>
              <a:t> </a:t>
            </a:r>
            <a:r>
              <a:rPr lang="en-US" sz="2400" dirty="0"/>
              <a:t>does not conduct when output is low. Its voltage keeps the base-emitter diode of </a:t>
            </a:r>
            <a:r>
              <a:rPr lang="en-US" sz="2400" dirty="0" smtClean="0"/>
              <a:t>Q</a:t>
            </a:r>
            <a:r>
              <a:rPr lang="en-US" sz="2400" baseline="-25000" dirty="0" smtClean="0"/>
              <a:t>3</a:t>
            </a:r>
            <a:r>
              <a:rPr lang="en-US" sz="2400" dirty="0" smtClean="0"/>
              <a:t> </a:t>
            </a:r>
            <a:r>
              <a:rPr lang="en-US" sz="2400" dirty="0"/>
              <a:t>in reverse biased mode </a:t>
            </a:r>
          </a:p>
          <a:p>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29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29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TTL</a:t>
            </a:r>
            <a:r>
              <a:rPr lang="en-US" sz="3200" b="1" dirty="0" smtClean="0">
                <a:solidFill>
                  <a:srgbClr val="00B050"/>
                </a:solidFill>
              </a:rPr>
              <a:t> </a:t>
            </a:r>
            <a:r>
              <a:rPr lang="en-US" sz="3200" b="1" dirty="0" err="1" smtClean="0">
                <a:solidFill>
                  <a:srgbClr val="00B050"/>
                </a:solidFill>
              </a:rPr>
              <a:t>NAND</a:t>
            </a:r>
            <a:r>
              <a:rPr lang="en-US" sz="3200" b="1" dirty="0" smtClean="0">
                <a:solidFill>
                  <a:srgbClr val="00B050"/>
                </a:solidFill>
              </a:rPr>
              <a:t> Key Features</a:t>
            </a:r>
            <a:endParaRPr lang="en-US" sz="3200" dirty="0">
              <a:solidFill>
                <a:srgbClr val="00B050"/>
              </a:solidFill>
            </a:endParaRPr>
          </a:p>
        </p:txBody>
      </p:sp>
    </p:spTree>
    <p:extLst>
      <p:ext uri="{BB962C8B-B14F-4D97-AF65-F5344CB8AC3E}">
        <p14:creationId xmlns:p14="http://schemas.microsoft.com/office/powerpoint/2010/main" val="5371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271" y="427038"/>
            <a:ext cx="8229600" cy="639762"/>
          </a:xfrm>
        </p:spPr>
        <p:txBody>
          <a:bodyPr>
            <a:noAutofit/>
          </a:bodyPr>
          <a:lstStyle/>
          <a:p>
            <a:r>
              <a:rPr lang="en-US" sz="3200" b="1" dirty="0">
                <a:solidFill>
                  <a:srgbClr val="00B050"/>
                </a:solidFill>
              </a:rPr>
              <a:t>I</a:t>
            </a:r>
            <a:r>
              <a:rPr lang="en-US" sz="3200" b="1" dirty="0" smtClean="0">
                <a:solidFill>
                  <a:srgbClr val="00B050"/>
                </a:solidFill>
              </a:rPr>
              <a:t>ntroduction </a:t>
            </a:r>
            <a:endParaRPr lang="en-US" sz="3200" b="1" dirty="0">
              <a:solidFill>
                <a:srgbClr val="00B050"/>
              </a:solidFill>
            </a:endParaRPr>
          </a:p>
        </p:txBody>
      </p:sp>
      <p:sp>
        <p:nvSpPr>
          <p:cNvPr id="3" name="Content Placeholder 2"/>
          <p:cNvSpPr>
            <a:spLocks noGrp="1"/>
          </p:cNvSpPr>
          <p:nvPr>
            <p:ph idx="1"/>
          </p:nvPr>
        </p:nvSpPr>
        <p:spPr>
          <a:xfrm>
            <a:off x="457200" y="1066800"/>
            <a:ext cx="8229600" cy="5059363"/>
          </a:xfrm>
        </p:spPr>
        <p:txBody>
          <a:bodyPr>
            <a:normAutofit/>
          </a:bodyPr>
          <a:lstStyle/>
          <a:p>
            <a:r>
              <a:rPr lang="en-US" sz="2400" dirty="0"/>
              <a:t>Digital integrated circuits are produced using several different circuit configurations and </a:t>
            </a:r>
            <a:r>
              <a:rPr lang="en-US" sz="2400" dirty="0" smtClean="0"/>
              <a:t>production technologies.</a:t>
            </a:r>
          </a:p>
          <a:p>
            <a:pPr marL="0" indent="0">
              <a:buNone/>
            </a:pPr>
            <a:endParaRPr lang="en-US" sz="2400" dirty="0" smtClean="0"/>
          </a:p>
          <a:p>
            <a:r>
              <a:rPr lang="en-US" sz="2400" dirty="0"/>
              <a:t>Each such approach is called a specific </a:t>
            </a:r>
            <a:r>
              <a:rPr lang="en-US" sz="2400" dirty="0">
                <a:solidFill>
                  <a:schemeClr val="accent1"/>
                </a:solidFill>
              </a:rPr>
              <a:t>logic </a:t>
            </a:r>
            <a:r>
              <a:rPr lang="en-US" sz="2400" dirty="0" smtClean="0">
                <a:solidFill>
                  <a:schemeClr val="accent1"/>
                </a:solidFill>
              </a:rPr>
              <a:t>family</a:t>
            </a:r>
            <a:r>
              <a:rPr lang="en-US" sz="2400" dirty="0" smtClean="0"/>
              <a:t>.</a:t>
            </a:r>
          </a:p>
          <a:p>
            <a:pPr marL="0" indent="0">
              <a:buNone/>
            </a:pPr>
            <a:endParaRPr lang="en-US" sz="2400" dirty="0" smtClean="0"/>
          </a:p>
          <a:p>
            <a:r>
              <a:rPr lang="en-US" sz="2400" dirty="0"/>
              <a:t>The idea is that different logic functions, when fabricated in the form of an IC with the same </a:t>
            </a:r>
            <a:r>
              <a:rPr lang="en-US" sz="2400" dirty="0" smtClean="0"/>
              <a:t>approach, or </a:t>
            </a:r>
            <a:r>
              <a:rPr lang="en-US" sz="2400" dirty="0"/>
              <a:t>in other words belonging to the same logic family, will have </a:t>
            </a:r>
            <a:r>
              <a:rPr lang="en-US" sz="2400" dirty="0">
                <a:solidFill>
                  <a:schemeClr val="accent1"/>
                </a:solidFill>
              </a:rPr>
              <a:t>identical electrical </a:t>
            </a:r>
            <a:r>
              <a:rPr lang="en-US" sz="2400" dirty="0" smtClean="0">
                <a:solidFill>
                  <a:schemeClr val="accent1"/>
                </a:solidFill>
              </a:rPr>
              <a:t>characteristics.</a:t>
            </a:r>
            <a:endParaRPr lang="en-US" sz="2400" dirty="0">
              <a:solidFill>
                <a:schemeClr val="accent1"/>
              </a:solidFill>
            </a:endParaRPr>
          </a:p>
        </p:txBody>
      </p:sp>
      <p:sp>
        <p:nvSpPr>
          <p:cNvPr id="4" name="Slide Number Placeholder 3"/>
          <p:cNvSpPr>
            <a:spLocks noGrp="1"/>
          </p:cNvSpPr>
          <p:nvPr>
            <p:ph type="sldNum" sz="quarter" idx="12"/>
          </p:nvPr>
        </p:nvSpPr>
        <p:spPr/>
        <p:txBody>
          <a:bodyPr/>
          <a:lstStyle/>
          <a:p>
            <a:fld id="{D870E9BA-92E5-4D52-8834-4CFBC0680828}" type="slidenum">
              <a:rPr lang="en-US" smtClean="0"/>
              <a:pPr/>
              <a:t>3</a:t>
            </a:fld>
            <a:endParaRPr lang="en-US"/>
          </a:p>
        </p:txBody>
      </p:sp>
      <p:sp>
        <p:nvSpPr>
          <p:cNvPr id="5" name="Octagon 4"/>
          <p:cNvSpPr/>
          <p:nvPr/>
        </p:nvSpPr>
        <p:spPr>
          <a:xfrm>
            <a:off x="7888942"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205399"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8" name="Slide Number Placeholder 6"/>
          <p:cNvSpPr txBox="1">
            <a:spLocks/>
          </p:cNvSpPr>
          <p:nvPr/>
        </p:nvSpPr>
        <p:spPr>
          <a:xfrm>
            <a:off x="6324600"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1"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304802"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205400"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2"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Octagon 13"/>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3</a:t>
            </a:r>
          </a:p>
        </p:txBody>
      </p:sp>
      <p:cxnSp>
        <p:nvCxnSpPr>
          <p:cNvPr id="16" name="Straight Connector 15"/>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7" name="TextBox 16"/>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8" name="Straight Connector 17"/>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616021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3" y="1341437"/>
            <a:ext cx="8229600" cy="4216449"/>
          </a:xfrm>
        </p:spPr>
        <p:txBody>
          <a:bodyPr>
            <a:normAutofit/>
          </a:bodyPr>
          <a:lstStyle/>
          <a:p>
            <a:r>
              <a:rPr lang="en-US" sz="2400" dirty="0"/>
              <a:t>greater speed </a:t>
            </a:r>
            <a:r>
              <a:rPr lang="en-US" sz="2400" dirty="0" smtClean="0"/>
              <a:t>than </a:t>
            </a:r>
            <a:r>
              <a:rPr lang="en-US" sz="2400" i="1" dirty="0" err="1" smtClean="0"/>
              <a:t>DTL</a:t>
            </a:r>
            <a:r>
              <a:rPr lang="en-US" sz="2400" dirty="0" smtClean="0"/>
              <a:t>,</a:t>
            </a:r>
          </a:p>
          <a:p>
            <a:r>
              <a:rPr lang="en-US" sz="2400" dirty="0" smtClean="0"/>
              <a:t>less </a:t>
            </a:r>
            <a:r>
              <a:rPr lang="en-US" sz="2400" dirty="0"/>
              <a:t>noise immunity (0.4 </a:t>
            </a:r>
            <a:r>
              <a:rPr lang="en-US" sz="2400" i="1" dirty="0"/>
              <a:t>V</a:t>
            </a:r>
            <a:r>
              <a:rPr lang="en-US" sz="2400" dirty="0" smtClean="0"/>
              <a:t>),</a:t>
            </a:r>
          </a:p>
          <a:p>
            <a:r>
              <a:rPr lang="en-US" sz="2400" dirty="0" smtClean="0"/>
              <a:t>average </a:t>
            </a:r>
            <a:r>
              <a:rPr lang="en-US" sz="2400" dirty="0"/>
              <a:t>propagation delay per gate of 9 </a:t>
            </a:r>
            <a:r>
              <a:rPr lang="en-US" sz="2400" i="1" dirty="0"/>
              <a:t>ns</a:t>
            </a:r>
            <a:r>
              <a:rPr lang="en-US" sz="2400" dirty="0"/>
              <a:t>, </a:t>
            </a:r>
            <a:r>
              <a:rPr lang="en-US" sz="2400" dirty="0" smtClean="0"/>
              <a:t> </a:t>
            </a:r>
          </a:p>
          <a:p>
            <a:r>
              <a:rPr lang="en-US" sz="2400" dirty="0" smtClean="0"/>
              <a:t>average </a:t>
            </a:r>
            <a:r>
              <a:rPr lang="en-US" sz="2400" dirty="0"/>
              <a:t>power dissipation of 10 </a:t>
            </a:r>
            <a:r>
              <a:rPr lang="en-US" sz="2400" i="1" dirty="0" err="1" smtClean="0"/>
              <a:t>mW</a:t>
            </a:r>
            <a:r>
              <a:rPr lang="en-US" sz="2400" dirty="0" smtClean="0"/>
              <a:t>,</a:t>
            </a:r>
          </a:p>
          <a:p>
            <a:r>
              <a:rPr lang="en-US" sz="2400" dirty="0" smtClean="0"/>
              <a:t>a </a:t>
            </a:r>
            <a:r>
              <a:rPr lang="en-US" sz="2400" dirty="0"/>
              <a:t>fan-out of 10 meaning one output can drive 10 other </a:t>
            </a:r>
            <a:r>
              <a:rPr lang="en-US" sz="2400" i="1" dirty="0" err="1"/>
              <a:t>TTL</a:t>
            </a:r>
            <a:r>
              <a:rPr lang="en-US" sz="2400" i="1" dirty="0"/>
              <a:t> </a:t>
            </a:r>
            <a:r>
              <a:rPr lang="en-US" sz="2400" dirty="0"/>
              <a:t>inputs,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smtClean="0">
                <a:solidFill>
                  <a:srgbClr val="00B050"/>
                </a:solidFill>
              </a:rPr>
              <a:t>Standard </a:t>
            </a:r>
            <a:r>
              <a:rPr lang="en-US" sz="3200" b="1" dirty="0" err="1" smtClean="0">
                <a:solidFill>
                  <a:srgbClr val="00B050"/>
                </a:solidFill>
              </a:rPr>
              <a:t>TTL</a:t>
            </a:r>
            <a:r>
              <a:rPr lang="en-US" sz="3200" b="1" dirty="0" smtClean="0">
                <a:solidFill>
                  <a:srgbClr val="00B050"/>
                </a:solidFill>
              </a:rPr>
              <a:t> Characteristics </a:t>
            </a:r>
            <a:endParaRPr lang="en-US" sz="3200" dirty="0">
              <a:solidFill>
                <a:srgbClr val="00B050"/>
              </a:solidFill>
            </a:endParaRPr>
          </a:p>
        </p:txBody>
      </p:sp>
    </p:spTree>
    <p:extLst>
      <p:ext uri="{BB962C8B-B14F-4D97-AF65-F5344CB8AC3E}">
        <p14:creationId xmlns:p14="http://schemas.microsoft.com/office/powerpoint/2010/main" val="22942495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r>
              <a:rPr lang="en-US" sz="2400" dirty="0" smtClean="0"/>
              <a:t>Two </a:t>
            </a:r>
            <a:r>
              <a:rPr lang="en-US" sz="2400" dirty="0"/>
              <a:t>versions of </a:t>
            </a:r>
            <a:r>
              <a:rPr lang="en-US" sz="2400" dirty="0" err="1"/>
              <a:t>TTL</a:t>
            </a:r>
            <a:r>
              <a:rPr lang="en-US" sz="2400" dirty="0"/>
              <a:t> identified by the following series numbers: </a:t>
            </a:r>
          </a:p>
          <a:p>
            <a:r>
              <a:rPr lang="en-US" sz="2400" dirty="0" smtClean="0"/>
              <a:t>5400 </a:t>
            </a:r>
            <a:r>
              <a:rPr lang="en-US" sz="2400" dirty="0"/>
              <a:t>series: Military version, -</a:t>
            </a:r>
            <a:r>
              <a:rPr lang="en-US" sz="2400" dirty="0" smtClean="0"/>
              <a:t>55</a:t>
            </a:r>
            <a:r>
              <a:rPr lang="en-US" sz="2400" baseline="30000" dirty="0" smtClean="0"/>
              <a:t>o</a:t>
            </a:r>
            <a:r>
              <a:rPr lang="en-US" sz="2400" dirty="0" smtClean="0"/>
              <a:t> </a:t>
            </a:r>
            <a:r>
              <a:rPr lang="en-US" sz="2400" dirty="0"/>
              <a:t>C to </a:t>
            </a:r>
            <a:r>
              <a:rPr lang="en-US" sz="2400" dirty="0" smtClean="0"/>
              <a:t>125</a:t>
            </a:r>
            <a:r>
              <a:rPr lang="en-US" sz="2400" baseline="30000" dirty="0" smtClean="0"/>
              <a:t>o</a:t>
            </a:r>
            <a:r>
              <a:rPr lang="en-US" sz="2400" dirty="0" smtClean="0"/>
              <a:t> </a:t>
            </a:r>
            <a:r>
              <a:rPr lang="en-US" sz="2400" dirty="0"/>
              <a:t>C. </a:t>
            </a:r>
          </a:p>
          <a:p>
            <a:r>
              <a:rPr lang="en-US" sz="2400" dirty="0" smtClean="0"/>
              <a:t>7400 </a:t>
            </a:r>
            <a:r>
              <a:rPr lang="en-US" sz="2400" dirty="0"/>
              <a:t>series: Commercial version, , </a:t>
            </a:r>
            <a:r>
              <a:rPr lang="en-US" sz="2400" dirty="0" smtClean="0"/>
              <a:t>0</a:t>
            </a:r>
            <a:r>
              <a:rPr lang="en-US" sz="2400" baseline="30000" dirty="0" smtClean="0"/>
              <a:t>o</a:t>
            </a:r>
            <a:r>
              <a:rPr lang="en-US" sz="2400" dirty="0" smtClean="0"/>
              <a:t> </a:t>
            </a:r>
            <a:r>
              <a:rPr lang="en-US" sz="2400" dirty="0"/>
              <a:t>C to </a:t>
            </a:r>
            <a:r>
              <a:rPr lang="en-US" sz="2400" dirty="0" smtClean="0"/>
              <a:t>70</a:t>
            </a:r>
            <a:r>
              <a:rPr lang="en-US" sz="2400" baseline="30000" dirty="0" smtClean="0"/>
              <a:t>o</a:t>
            </a:r>
            <a:r>
              <a:rPr lang="en-US" sz="2400" dirty="0" smtClean="0"/>
              <a:t> </a:t>
            </a:r>
            <a:r>
              <a:rPr lang="en-US" sz="2400" dirty="0"/>
              <a:t>C </a:t>
            </a:r>
            <a:endParaRPr lang="en-US" sz="2400" dirty="0" smtClean="0"/>
          </a:p>
          <a:p>
            <a:r>
              <a:rPr lang="en-US" sz="2400" dirty="0" smtClean="0"/>
              <a:t>5400 </a:t>
            </a:r>
            <a:r>
              <a:rPr lang="en-US" sz="2400" dirty="0"/>
              <a:t>series devices can replace 7400s but cost too high. </a:t>
            </a:r>
            <a:endParaRPr lang="en-US" sz="2400" dirty="0" smtClean="0"/>
          </a:p>
          <a:p>
            <a:r>
              <a:rPr lang="en-US" sz="2400" dirty="0" smtClean="0"/>
              <a:t>We </a:t>
            </a:r>
            <a:r>
              <a:rPr lang="en-US" sz="2400" dirty="0"/>
              <a:t>will now give a bit more detailed description of various configurations of the </a:t>
            </a:r>
            <a:r>
              <a:rPr lang="en-US" sz="2400" dirty="0" err="1"/>
              <a:t>TTL</a:t>
            </a:r>
            <a:r>
              <a:rPr lang="en-US" sz="2400" dirty="0"/>
              <a:t> 7400 series that are used in order to optimize between power usage, switching speeds, etc. </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a:solidFill>
                  <a:srgbClr val="00B050"/>
                </a:solidFill>
              </a:rPr>
              <a:t>TTL</a:t>
            </a:r>
            <a:r>
              <a:rPr lang="en-US" sz="3200" b="1" dirty="0">
                <a:solidFill>
                  <a:srgbClr val="00B050"/>
                </a:solidFill>
              </a:rPr>
              <a:t> Sub-families</a:t>
            </a:r>
            <a:endParaRPr lang="en-US" sz="3200" dirty="0">
              <a:solidFill>
                <a:srgbClr val="00B050"/>
              </a:solidFill>
            </a:endParaRPr>
          </a:p>
        </p:txBody>
      </p:sp>
    </p:spTree>
    <p:extLst>
      <p:ext uri="{BB962C8B-B14F-4D97-AF65-F5344CB8AC3E}">
        <p14:creationId xmlns:p14="http://schemas.microsoft.com/office/powerpoint/2010/main" val="12625642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74L00 </a:t>
            </a:r>
            <a:r>
              <a:rPr lang="en-US" sz="2400" dirty="0"/>
              <a:t>series — the letter </a:t>
            </a:r>
            <a:r>
              <a:rPr lang="en-US" sz="2400" i="1" dirty="0"/>
              <a:t>L </a:t>
            </a:r>
            <a:r>
              <a:rPr lang="en-US" sz="2400" dirty="0"/>
              <a:t>standing for low power consumption. It has an average </a:t>
            </a:r>
            <a:r>
              <a:rPr lang="en-US" sz="2400" dirty="0" smtClean="0"/>
              <a:t>power dissipation </a:t>
            </a:r>
            <a:r>
              <a:rPr lang="en-US" sz="2400" dirty="0"/>
              <a:t>of 1 </a:t>
            </a:r>
            <a:r>
              <a:rPr lang="en-US" sz="2400" i="1" dirty="0" err="1"/>
              <a:t>mW</a:t>
            </a:r>
            <a:r>
              <a:rPr lang="en-US" sz="2400" i="1" dirty="0"/>
              <a:t> </a:t>
            </a:r>
            <a:r>
              <a:rPr lang="en-US" sz="2400" dirty="0"/>
              <a:t>per gate but an average propagation delay of 33 </a:t>
            </a:r>
            <a:r>
              <a:rPr lang="en-US" sz="2400" i="1" dirty="0"/>
              <a:t>ns</a:t>
            </a:r>
            <a:r>
              <a:rPr lang="en-US" sz="2400" i="1" dirty="0" smtClean="0"/>
              <a:t>. </a:t>
            </a:r>
          </a:p>
          <a:p>
            <a:r>
              <a:rPr lang="en-US" sz="2400" dirty="0"/>
              <a:t>The </a:t>
            </a:r>
            <a:r>
              <a:rPr lang="en-US" sz="2400" dirty="0" smtClean="0"/>
              <a:t>circuit </a:t>
            </a:r>
            <a:r>
              <a:rPr lang="en-US" sz="2400" dirty="0"/>
              <a:t>is the same as that of the standard </a:t>
            </a:r>
            <a:r>
              <a:rPr lang="en-US" sz="2400" dirty="0" err="1" smtClean="0"/>
              <a:t>TTL</a:t>
            </a:r>
            <a:r>
              <a:rPr lang="en-US" sz="2400" dirty="0"/>
              <a:t> </a:t>
            </a:r>
            <a:r>
              <a:rPr lang="en-US" sz="2400" dirty="0" err="1" smtClean="0"/>
              <a:t>NAND</a:t>
            </a:r>
            <a:r>
              <a:rPr lang="en-US" sz="2400" dirty="0" smtClean="0"/>
              <a:t> </a:t>
            </a:r>
            <a:r>
              <a:rPr lang="en-US" sz="2400" dirty="0"/>
              <a:t>gate except for an increased resistance value of the different resistors used in the </a:t>
            </a:r>
            <a:r>
              <a:rPr lang="en-US" sz="2400" dirty="0" smtClean="0"/>
              <a:t>circuit.</a:t>
            </a:r>
          </a:p>
          <a:p>
            <a:r>
              <a:rPr lang="en-US" sz="2400" b="1" dirty="0"/>
              <a:t>74H00 </a:t>
            </a:r>
            <a:r>
              <a:rPr lang="en-US" sz="2400" dirty="0"/>
              <a:t>series — the letter </a:t>
            </a:r>
            <a:r>
              <a:rPr lang="en-US" sz="2400" i="1" dirty="0"/>
              <a:t>H </a:t>
            </a:r>
            <a:r>
              <a:rPr lang="en-US" sz="2400" dirty="0"/>
              <a:t>standing for higher speed. It has a propagation delay of 6 ns </a:t>
            </a:r>
            <a:r>
              <a:rPr lang="en-US" sz="2400" dirty="0" smtClean="0"/>
              <a:t>but average </a:t>
            </a:r>
            <a:r>
              <a:rPr lang="en-US" sz="2400" dirty="0"/>
              <a:t>power dissipation of 23 </a:t>
            </a:r>
            <a:r>
              <a:rPr lang="en-US" sz="2400" dirty="0" err="1"/>
              <a:t>mW</a:t>
            </a:r>
            <a:r>
              <a:rPr lang="en-US" sz="2400" dirty="0"/>
              <a:t>/gate</a:t>
            </a:r>
            <a:r>
              <a:rPr lang="en-US" sz="2400" dirty="0" smtClean="0"/>
              <a:t>.</a:t>
            </a:r>
          </a:p>
          <a:p>
            <a:r>
              <a:rPr lang="en-US" sz="2400" dirty="0"/>
              <a:t>The circuit is the same as that of the standard </a:t>
            </a:r>
            <a:r>
              <a:rPr lang="en-US" sz="2400" dirty="0" err="1"/>
              <a:t>TTL</a:t>
            </a:r>
            <a:r>
              <a:rPr lang="en-US" sz="2400" dirty="0"/>
              <a:t> </a:t>
            </a:r>
            <a:r>
              <a:rPr lang="en-US" sz="2400" dirty="0" err="1"/>
              <a:t>NAND</a:t>
            </a:r>
            <a:r>
              <a:rPr lang="en-US" sz="2400" dirty="0"/>
              <a:t> gate except for </a:t>
            </a:r>
            <a:r>
              <a:rPr lang="en-US" sz="2400" dirty="0" smtClean="0"/>
              <a:t>transistors Q</a:t>
            </a:r>
            <a:r>
              <a:rPr lang="en-US" sz="2400" baseline="-25000" dirty="0" smtClean="0"/>
              <a:t>3</a:t>
            </a:r>
            <a:r>
              <a:rPr lang="en-US" sz="2400" dirty="0" smtClean="0"/>
              <a:t>  and diode D</a:t>
            </a:r>
            <a:r>
              <a:rPr lang="en-US" sz="2400" baseline="-25000" dirty="0" smtClean="0"/>
              <a:t>1</a:t>
            </a:r>
            <a:r>
              <a:rPr lang="en-US" sz="2400" dirty="0" smtClean="0"/>
              <a:t> combination in </a:t>
            </a:r>
            <a:r>
              <a:rPr lang="en-US" sz="2400" dirty="0"/>
              <a:t>the totem-pole output stage having been replaced by a Darlington arrangement</a:t>
            </a:r>
            <a:endParaRPr lang="en-US" sz="2400" dirty="0" smtClean="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32</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32</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2601253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74S00 </a:t>
            </a:r>
            <a:r>
              <a:rPr lang="en-US" sz="2400" dirty="0"/>
              <a:t>— the letter </a:t>
            </a:r>
            <a:r>
              <a:rPr lang="en-US" sz="2400" i="1" dirty="0"/>
              <a:t>S </a:t>
            </a:r>
            <a:r>
              <a:rPr lang="en-US" sz="2400" dirty="0"/>
              <a:t>representing </a:t>
            </a:r>
            <a:r>
              <a:rPr lang="en-US" sz="2400" dirty="0" err="1"/>
              <a:t>Schottky</a:t>
            </a:r>
            <a:r>
              <a:rPr lang="en-US" sz="2400" dirty="0"/>
              <a:t>. It has the highest speed because its </a:t>
            </a:r>
            <a:r>
              <a:rPr lang="en-US" sz="2400" dirty="0" smtClean="0"/>
              <a:t>average propagation </a:t>
            </a:r>
            <a:r>
              <a:rPr lang="en-US" sz="2400" dirty="0"/>
              <a:t>delay is just 3 ns per gate. However, its average power dissipation is 23 </a:t>
            </a:r>
            <a:r>
              <a:rPr lang="en-US" sz="2400" dirty="0" err="1" smtClean="0"/>
              <a:t>mW</a:t>
            </a:r>
            <a:r>
              <a:rPr lang="en-US" sz="2400" dirty="0" smtClean="0"/>
              <a:t>/gate.</a:t>
            </a:r>
          </a:p>
          <a:p>
            <a:r>
              <a:rPr lang="en-US" sz="2400" dirty="0"/>
              <a:t>The circuit is the same as that of the standard </a:t>
            </a:r>
            <a:r>
              <a:rPr lang="en-US" sz="2400" dirty="0" err="1"/>
              <a:t>TTL</a:t>
            </a:r>
            <a:r>
              <a:rPr lang="en-US" sz="2400" dirty="0"/>
              <a:t> </a:t>
            </a:r>
            <a:r>
              <a:rPr lang="en-US" sz="2400" dirty="0" err="1"/>
              <a:t>NAND</a:t>
            </a:r>
            <a:r>
              <a:rPr lang="en-US" sz="2400" dirty="0"/>
              <a:t> gate except </a:t>
            </a:r>
            <a:r>
              <a:rPr lang="en-US" sz="2400" dirty="0" smtClean="0"/>
              <a:t>all the transistors are replaced with </a:t>
            </a:r>
            <a:r>
              <a:rPr lang="en-US" sz="2400" dirty="0" err="1" smtClean="0"/>
              <a:t>Schottky</a:t>
            </a:r>
            <a:r>
              <a:rPr lang="en-US" sz="2400" dirty="0"/>
              <a:t> </a:t>
            </a:r>
            <a:r>
              <a:rPr lang="en-US" sz="2400" dirty="0" smtClean="0"/>
              <a:t>transistors</a:t>
            </a:r>
          </a:p>
          <a:p>
            <a:r>
              <a:rPr lang="en-US" sz="2400" dirty="0"/>
              <a:t>A </a:t>
            </a:r>
            <a:r>
              <a:rPr lang="en-US" sz="2400" dirty="0" err="1"/>
              <a:t>Schottky</a:t>
            </a:r>
            <a:r>
              <a:rPr lang="en-US" sz="2400" dirty="0"/>
              <a:t> transistor is </a:t>
            </a:r>
            <a:r>
              <a:rPr lang="en-US" sz="2400" dirty="0" smtClean="0"/>
              <a:t>nothing but </a:t>
            </a:r>
            <a:r>
              <a:rPr lang="en-US" sz="2400" dirty="0"/>
              <a:t>a conventional bipolar transistor with a </a:t>
            </a:r>
            <a:r>
              <a:rPr lang="en-US" sz="2400" dirty="0" err="1"/>
              <a:t>Schottky</a:t>
            </a:r>
            <a:r>
              <a:rPr lang="en-US" sz="2400" dirty="0"/>
              <a:t> diode connected between its base and </a:t>
            </a:r>
            <a:r>
              <a:rPr lang="en-US" sz="2400" dirty="0" smtClean="0"/>
              <a:t>collector terminals.</a:t>
            </a:r>
            <a:endParaRPr lang="en-US" sz="2400" dirty="0"/>
          </a:p>
          <a:p>
            <a:r>
              <a:rPr lang="en-US" sz="2400" dirty="0"/>
              <a:t>The presence of a </a:t>
            </a:r>
            <a:r>
              <a:rPr lang="en-US" sz="2400" dirty="0" err="1"/>
              <a:t>Schottky</a:t>
            </a:r>
            <a:r>
              <a:rPr lang="en-US" sz="2400" dirty="0"/>
              <a:t> diode does not allow the transistor to go to deep saturation</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33</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33</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92295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b="1" dirty="0"/>
              <a:t>74LS00 </a:t>
            </a:r>
            <a:r>
              <a:rPr lang="en-US" sz="2400" dirty="0"/>
              <a:t>— It is called low-power </a:t>
            </a:r>
            <a:r>
              <a:rPr lang="en-US" sz="2400" dirty="0" err="1"/>
              <a:t>Schottky</a:t>
            </a:r>
            <a:r>
              <a:rPr lang="en-US" sz="2400" dirty="0"/>
              <a:t> </a:t>
            </a:r>
            <a:r>
              <a:rPr lang="en-US" sz="2400" i="1" dirty="0" err="1"/>
              <a:t>TTL</a:t>
            </a:r>
            <a:r>
              <a:rPr lang="en-US" sz="2400" dirty="0"/>
              <a:t>. It has </a:t>
            </a:r>
            <a:r>
              <a:rPr lang="en-US" sz="2400" dirty="0" smtClean="0"/>
              <a:t>an average </a:t>
            </a:r>
            <a:r>
              <a:rPr lang="en-US" sz="2400" dirty="0"/>
              <a:t>propagation delay of </a:t>
            </a:r>
            <a:r>
              <a:rPr lang="en-US" sz="2400" dirty="0" smtClean="0"/>
              <a:t>9.5 ns </a:t>
            </a:r>
            <a:r>
              <a:rPr lang="en-US" sz="2400" dirty="0"/>
              <a:t>and an average power dissipation of 2 </a:t>
            </a:r>
            <a:r>
              <a:rPr lang="en-US" sz="2400" dirty="0" err="1"/>
              <a:t>mW</a:t>
            </a:r>
            <a:r>
              <a:rPr lang="en-US" sz="2400" dirty="0"/>
              <a:t>.</a:t>
            </a:r>
          </a:p>
          <a:p>
            <a:r>
              <a:rPr lang="en-US" sz="2400" b="1" dirty="0" smtClean="0"/>
              <a:t>74AS00 </a:t>
            </a:r>
            <a:r>
              <a:rPr lang="en-US" sz="2400" dirty="0"/>
              <a:t>series — The letter </a:t>
            </a:r>
            <a:r>
              <a:rPr lang="en-US" sz="2400" i="1" dirty="0"/>
              <a:t>A </a:t>
            </a:r>
            <a:r>
              <a:rPr lang="en-US" sz="2400" dirty="0"/>
              <a:t>representing Advanced and </a:t>
            </a:r>
            <a:r>
              <a:rPr lang="en-US" sz="2400" i="1" dirty="0"/>
              <a:t>S </a:t>
            </a:r>
            <a:r>
              <a:rPr lang="en-US" sz="2400" dirty="0"/>
              <a:t>standing for </a:t>
            </a:r>
            <a:r>
              <a:rPr lang="en-US" sz="2400" dirty="0" err="1"/>
              <a:t>schottky</a:t>
            </a:r>
            <a:r>
              <a:rPr lang="en-US" sz="2400" dirty="0"/>
              <a:t>. It </a:t>
            </a:r>
            <a:r>
              <a:rPr lang="en-US" sz="2400" dirty="0" smtClean="0"/>
              <a:t>is called </a:t>
            </a:r>
            <a:r>
              <a:rPr lang="en-US" sz="2400" dirty="0"/>
              <a:t>advanced </a:t>
            </a:r>
            <a:r>
              <a:rPr lang="en-US" sz="2400" dirty="0" err="1"/>
              <a:t>schottky</a:t>
            </a:r>
            <a:r>
              <a:rPr lang="en-US" sz="2400" dirty="0"/>
              <a:t> </a:t>
            </a:r>
            <a:r>
              <a:rPr lang="en-US" sz="2400" i="1" dirty="0" err="1"/>
              <a:t>TTL</a:t>
            </a:r>
            <a:r>
              <a:rPr lang="en-US" sz="2400" i="1" dirty="0"/>
              <a:t> </a:t>
            </a:r>
            <a:r>
              <a:rPr lang="en-US" sz="2400" dirty="0"/>
              <a:t>series. It is the fastest </a:t>
            </a:r>
            <a:r>
              <a:rPr lang="en-US" sz="2400" i="1" dirty="0" err="1"/>
              <a:t>TTL</a:t>
            </a:r>
            <a:r>
              <a:rPr lang="en-US" sz="2400" i="1" dirty="0"/>
              <a:t> </a:t>
            </a:r>
            <a:r>
              <a:rPr lang="en-US" sz="2400" dirty="0"/>
              <a:t>series.</a:t>
            </a:r>
          </a:p>
          <a:p>
            <a:r>
              <a:rPr lang="en-US" sz="2400" b="1" dirty="0" smtClean="0"/>
              <a:t>74ALS00 </a:t>
            </a:r>
            <a:r>
              <a:rPr lang="en-US" sz="2400" dirty="0"/>
              <a:t>series — It is called Advanced Low-power </a:t>
            </a:r>
            <a:r>
              <a:rPr lang="en-US" sz="2400" dirty="0" err="1"/>
              <a:t>Schottky</a:t>
            </a:r>
            <a:r>
              <a:rPr lang="en-US" sz="2400" dirty="0"/>
              <a:t> </a:t>
            </a:r>
            <a:r>
              <a:rPr lang="en-US" sz="2400" i="1" dirty="0" err="1"/>
              <a:t>TTL</a:t>
            </a:r>
            <a:r>
              <a:rPr lang="en-US" sz="2400" i="1" dirty="0"/>
              <a:t> </a:t>
            </a:r>
            <a:r>
              <a:rPr lang="en-US" sz="2400" dirty="0"/>
              <a:t>series. The 74</a:t>
            </a:r>
            <a:r>
              <a:rPr lang="en-US" sz="2400" i="1" dirty="0"/>
              <a:t>ALS </a:t>
            </a:r>
            <a:r>
              <a:rPr lang="en-US" sz="2400" dirty="0" smtClean="0"/>
              <a:t>series has </a:t>
            </a:r>
            <a:r>
              <a:rPr lang="en-US" sz="2400" dirty="0"/>
              <a:t>the lower speed-power product and the lowest gate power dissipation of all the </a:t>
            </a:r>
            <a:r>
              <a:rPr lang="en-US" sz="2400" i="1" dirty="0" err="1" smtClean="0"/>
              <a:t>TTL</a:t>
            </a:r>
            <a:r>
              <a:rPr lang="en-US" sz="2400" i="1" dirty="0"/>
              <a:t> </a:t>
            </a:r>
            <a:r>
              <a:rPr lang="en-US" sz="2400" dirty="0" smtClean="0"/>
              <a:t>series</a:t>
            </a:r>
            <a:r>
              <a:rPr lang="en-US" sz="2400" dirty="0"/>
              <a:t>.</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34</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34</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095042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r>
              <a:rPr lang="en-US" sz="2400" dirty="0"/>
              <a:t>The </a:t>
            </a:r>
            <a:r>
              <a:rPr lang="en-US" sz="2400" dirty="0" err="1"/>
              <a:t>ECL</a:t>
            </a:r>
            <a:r>
              <a:rPr lang="en-US" sz="2400" dirty="0"/>
              <a:t> family is the fastest logic family in the group of bipolar logic families. The </a:t>
            </a:r>
            <a:r>
              <a:rPr lang="en-US" sz="2400" dirty="0" smtClean="0"/>
              <a:t>characteristic features </a:t>
            </a:r>
            <a:r>
              <a:rPr lang="en-US" sz="2400" dirty="0"/>
              <a:t>that give this logic family its high speed or short propagation delay are outlined as follows:</a:t>
            </a:r>
          </a:p>
          <a:p>
            <a:r>
              <a:rPr lang="en-US" sz="2400" dirty="0" smtClean="0"/>
              <a:t>It </a:t>
            </a:r>
            <a:r>
              <a:rPr lang="en-US" sz="2400" dirty="0"/>
              <a:t>is a </a:t>
            </a:r>
            <a:r>
              <a:rPr lang="en-US" sz="2400" dirty="0" err="1"/>
              <a:t>nonsaturating</a:t>
            </a:r>
            <a:r>
              <a:rPr lang="en-US" sz="2400" dirty="0"/>
              <a:t> logic. That is, the transistors in this logic are always operated in the </a:t>
            </a:r>
            <a:r>
              <a:rPr lang="en-US" sz="2400" dirty="0" smtClean="0"/>
              <a:t>active region </a:t>
            </a:r>
            <a:r>
              <a:rPr lang="en-US" sz="2400" dirty="0"/>
              <a:t>of their output characteristics. They are never driven to either cut-off or saturation, </a:t>
            </a:r>
            <a:r>
              <a:rPr lang="en-US" sz="2400" dirty="0" smtClean="0"/>
              <a:t>which means </a:t>
            </a:r>
            <a:r>
              <a:rPr lang="en-US" sz="2400" dirty="0"/>
              <a:t>that logic LOW and HIGH states correspond to different states of conduction of </a:t>
            </a:r>
            <a:r>
              <a:rPr lang="en-US" sz="2400" dirty="0" smtClean="0"/>
              <a:t>various bipolar </a:t>
            </a:r>
            <a:r>
              <a:rPr lang="en-US" sz="2400" dirty="0"/>
              <a:t>transistors.</a:t>
            </a:r>
          </a:p>
        </p:txBody>
      </p:sp>
      <p:sp>
        <p:nvSpPr>
          <p:cNvPr id="4" name="Slide Number Placeholder 3"/>
          <p:cNvSpPr>
            <a:spLocks noGrp="1"/>
          </p:cNvSpPr>
          <p:nvPr>
            <p:ph type="sldNum" sz="quarter" idx="12"/>
          </p:nvPr>
        </p:nvSpPr>
        <p:spPr/>
        <p:txBody>
          <a:bodyPr/>
          <a:lstStyle/>
          <a:p>
            <a:fld id="{D870E9BA-92E5-4D52-8834-4CFBC0680828}" type="slidenum">
              <a:rPr lang="en-US" smtClean="0"/>
              <a:pPr/>
              <a:t>35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a:solidFill>
                  <a:srgbClr val="00B050"/>
                </a:solidFill>
              </a:rPr>
              <a:t>Emitter Coupled Logic (</a:t>
            </a:r>
            <a:r>
              <a:rPr lang="en-US" sz="3200" b="1" dirty="0" err="1">
                <a:solidFill>
                  <a:srgbClr val="00B050"/>
                </a:solidFill>
              </a:rPr>
              <a:t>ECL</a:t>
            </a:r>
            <a:r>
              <a:rPr lang="en-US" sz="3200" b="1" dirty="0">
                <a:solidFill>
                  <a:srgbClr val="00B050"/>
                </a:solidFill>
              </a:rPr>
              <a:t>)</a:t>
            </a:r>
            <a:endParaRPr lang="en-US" sz="3200" dirty="0">
              <a:solidFill>
                <a:srgbClr val="00B050"/>
              </a:solidFill>
            </a:endParaRPr>
          </a:p>
        </p:txBody>
      </p:sp>
    </p:spTree>
    <p:extLst>
      <p:ext uri="{BB962C8B-B14F-4D97-AF65-F5344CB8AC3E}">
        <p14:creationId xmlns:p14="http://schemas.microsoft.com/office/powerpoint/2010/main" val="39684529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1697" y="921544"/>
            <a:ext cx="8229600" cy="3962400"/>
          </a:xfrm>
        </p:spPr>
        <p:txBody>
          <a:bodyPr>
            <a:normAutofit/>
          </a:bodyPr>
          <a:lstStyle/>
          <a:p>
            <a:r>
              <a:rPr lang="en-US" sz="2400" dirty="0"/>
              <a:t>The logic swing, that is, the difference in the voltage levels corresponding to logic LOW and </a:t>
            </a:r>
            <a:r>
              <a:rPr lang="en-US" sz="2400" dirty="0" smtClean="0"/>
              <a:t>HIGH states</a:t>
            </a:r>
            <a:r>
              <a:rPr lang="en-US" sz="2400" dirty="0"/>
              <a:t>, is kept small (typically 0.85 V), with the result that the output capacitance needs to </a:t>
            </a:r>
            <a:r>
              <a:rPr lang="en-US" sz="2400" dirty="0" smtClean="0"/>
              <a:t>be charged </a:t>
            </a:r>
            <a:r>
              <a:rPr lang="en-US" sz="2400" dirty="0"/>
              <a:t>and discharged by a relatively much smaller voltage differential.</a:t>
            </a:r>
          </a:p>
          <a:p>
            <a:r>
              <a:rPr lang="en-US" sz="2400" dirty="0" smtClean="0"/>
              <a:t>The </a:t>
            </a:r>
            <a:r>
              <a:rPr lang="en-US" sz="2400" dirty="0"/>
              <a:t>circuit currents are relatively high and the output impedance is low, with the result that </a:t>
            </a:r>
            <a:r>
              <a:rPr lang="en-US" sz="2400" dirty="0" smtClean="0"/>
              <a:t>the output </a:t>
            </a:r>
            <a:r>
              <a:rPr lang="en-US" sz="2400" dirty="0"/>
              <a:t>capacitance can be charged and discharged quickly</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161463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37</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37</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ECL</a:t>
            </a:r>
            <a:r>
              <a:rPr lang="en-US" sz="3200" b="1" dirty="0" smtClean="0">
                <a:solidFill>
                  <a:srgbClr val="00B050"/>
                </a:solidFill>
              </a:rPr>
              <a:t> Circuit </a:t>
            </a:r>
            <a:endParaRPr lang="en-US" sz="3200" dirty="0">
              <a:solidFill>
                <a:srgbClr val="00B050"/>
              </a:solidFill>
            </a:endParaRPr>
          </a:p>
        </p:txBody>
      </p:sp>
      <p:pic>
        <p:nvPicPr>
          <p:cNvPr id="11" name="Picture 10"/>
          <p:cNvPicPr>
            <a:picLocks noChangeAspect="1"/>
          </p:cNvPicPr>
          <p:nvPr/>
        </p:nvPicPr>
        <p:blipFill>
          <a:blip r:embed="rId2"/>
          <a:stretch>
            <a:fillRect/>
          </a:stretch>
        </p:blipFill>
        <p:spPr>
          <a:xfrm>
            <a:off x="671012" y="1269158"/>
            <a:ext cx="7217931" cy="3343275"/>
          </a:xfrm>
          <a:prstGeom prst="rect">
            <a:avLst/>
          </a:prstGeom>
        </p:spPr>
      </p:pic>
      <p:sp>
        <p:nvSpPr>
          <p:cNvPr id="12" name="TextBox 11"/>
          <p:cNvSpPr txBox="1"/>
          <p:nvPr/>
        </p:nvSpPr>
        <p:spPr>
          <a:xfrm>
            <a:off x="2117660" y="4977682"/>
            <a:ext cx="4756302" cy="461665"/>
          </a:xfrm>
          <a:prstGeom prst="rect">
            <a:avLst/>
          </a:prstGeom>
          <a:noFill/>
        </p:spPr>
        <p:txBody>
          <a:bodyPr wrap="none" rtlCol="0">
            <a:spAutoFit/>
          </a:bodyPr>
          <a:lstStyle/>
          <a:p>
            <a:r>
              <a:rPr lang="en-US" sz="2400" b="1" dirty="0" smtClean="0"/>
              <a:t>Figure 6.8:</a:t>
            </a:r>
            <a:r>
              <a:rPr lang="en-US" sz="2400" dirty="0" smtClean="0"/>
              <a:t> </a:t>
            </a:r>
            <a:r>
              <a:rPr lang="en-US" sz="2400" dirty="0" err="1" smtClean="0"/>
              <a:t>ECL</a:t>
            </a:r>
            <a:r>
              <a:rPr lang="en-US" sz="2400" dirty="0" smtClean="0"/>
              <a:t> OR/NOR Gate Circuit </a:t>
            </a:r>
            <a:endParaRPr lang="en-US" sz="2400" dirty="0"/>
          </a:p>
        </p:txBody>
      </p:sp>
    </p:spTree>
    <p:extLst>
      <p:ext uri="{BB962C8B-B14F-4D97-AF65-F5344CB8AC3E}">
        <p14:creationId xmlns:p14="http://schemas.microsoft.com/office/powerpoint/2010/main" val="10288892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1447801"/>
            <a:ext cx="8229600" cy="4110086"/>
          </a:xfrm>
        </p:spPr>
        <p:txBody>
          <a:bodyPr>
            <a:normAutofit/>
          </a:bodyPr>
          <a:lstStyle/>
          <a:p>
            <a:pPr>
              <a:buFont typeface="Wingdings" panose="05000000000000000000" pitchFamily="2" charset="2"/>
              <a:buChar char="Ø"/>
            </a:pPr>
            <a:r>
              <a:rPr lang="en-US" sz="2400" dirty="0" smtClean="0"/>
              <a:t>propagation </a:t>
            </a:r>
            <a:r>
              <a:rPr lang="en-US" sz="2400" dirty="0"/>
              <a:t>delay time per gate of 0.3 ns (meaning extremely fast speed</a:t>
            </a:r>
            <a:r>
              <a:rPr lang="en-US" sz="2400" dirty="0" smtClean="0"/>
              <a:t>),</a:t>
            </a:r>
          </a:p>
          <a:p>
            <a:pPr>
              <a:buFont typeface="Wingdings" panose="05000000000000000000" pitchFamily="2" charset="2"/>
              <a:buChar char="Ø"/>
            </a:pPr>
            <a:r>
              <a:rPr lang="en-US" sz="2400" dirty="0" smtClean="0"/>
              <a:t>power </a:t>
            </a:r>
            <a:r>
              <a:rPr lang="en-US" sz="2400" dirty="0"/>
              <a:t>dissipation of 25 </a:t>
            </a:r>
            <a:r>
              <a:rPr lang="en-US" sz="2400" i="1" dirty="0" err="1" smtClean="0"/>
              <a:t>mW</a:t>
            </a:r>
            <a:r>
              <a:rPr lang="en-US" sz="2400" dirty="0" smtClean="0"/>
              <a:t>,</a:t>
            </a:r>
          </a:p>
          <a:p>
            <a:pPr>
              <a:buFont typeface="Wingdings" panose="05000000000000000000" pitchFamily="2" charset="2"/>
              <a:buChar char="Ø"/>
            </a:pPr>
            <a:r>
              <a:rPr lang="en-US" sz="2400" dirty="0" smtClean="0"/>
              <a:t>fan-out </a:t>
            </a:r>
            <a:r>
              <a:rPr lang="en-US" sz="2400" dirty="0"/>
              <a:t>of 25 to </a:t>
            </a:r>
            <a:r>
              <a:rPr lang="en-US" sz="2400" dirty="0" smtClean="0"/>
              <a:t>50,</a:t>
            </a:r>
          </a:p>
          <a:p>
            <a:pPr>
              <a:buFont typeface="Wingdings" panose="05000000000000000000" pitchFamily="2" charset="2"/>
              <a:buChar char="Ø"/>
            </a:pPr>
            <a:r>
              <a:rPr lang="en-US" sz="2400" dirty="0" smtClean="0"/>
              <a:t>noise </a:t>
            </a:r>
            <a:r>
              <a:rPr lang="en-US" sz="2400" dirty="0"/>
              <a:t>margin from about 0.2 to 0.25 </a:t>
            </a:r>
            <a:r>
              <a:rPr lang="en-US" sz="2400" i="1" dirty="0"/>
              <a:t>V</a:t>
            </a:r>
            <a:r>
              <a:rPr lang="en-US" sz="2400" dirty="0"/>
              <a:t>.</a:t>
            </a:r>
            <a:r>
              <a:rPr lang="en-US" sz="2400" dirty="0" smtClean="0"/>
              <a:t> </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38</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39273" y="396081"/>
            <a:ext cx="8229600" cy="792162"/>
          </a:xfrm>
        </p:spPr>
        <p:txBody>
          <a:bodyPr>
            <a:normAutofit/>
          </a:bodyPr>
          <a:lstStyle/>
          <a:p>
            <a:r>
              <a:rPr lang="en-US" sz="3200" b="1" dirty="0" err="1" smtClean="0">
                <a:solidFill>
                  <a:srgbClr val="00B050"/>
                </a:solidFill>
              </a:rPr>
              <a:t>ECL</a:t>
            </a:r>
            <a:r>
              <a:rPr lang="en-US" sz="3200" b="1" dirty="0" smtClean="0">
                <a:solidFill>
                  <a:srgbClr val="00B050"/>
                </a:solidFill>
              </a:rPr>
              <a:t> </a:t>
            </a:r>
            <a:r>
              <a:rPr lang="en-US" sz="3200" b="1" dirty="0">
                <a:solidFill>
                  <a:srgbClr val="00B050"/>
                </a:solidFill>
              </a:rPr>
              <a:t>C</a:t>
            </a:r>
            <a:r>
              <a:rPr lang="en-US" sz="3200" b="1" dirty="0" smtClean="0">
                <a:solidFill>
                  <a:srgbClr val="00B050"/>
                </a:solidFill>
              </a:rPr>
              <a:t>haracteristics </a:t>
            </a:r>
            <a:endParaRPr lang="en-US" sz="3200" b="1" dirty="0">
              <a:solidFill>
                <a:srgbClr val="00B050"/>
              </a:solidFill>
            </a:endParaRPr>
          </a:p>
        </p:txBody>
      </p:sp>
    </p:spTree>
    <p:extLst>
      <p:ext uri="{BB962C8B-B14F-4D97-AF65-F5344CB8AC3E}">
        <p14:creationId xmlns:p14="http://schemas.microsoft.com/office/powerpoint/2010/main" val="13867812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894650"/>
            <a:ext cx="8229600" cy="4871851"/>
          </a:xfrm>
        </p:spPr>
        <p:txBody>
          <a:bodyPr>
            <a:normAutofit lnSpcReduction="10000"/>
          </a:bodyPr>
          <a:lstStyle/>
          <a:p>
            <a:r>
              <a:rPr lang="en-US" sz="2400" dirty="0"/>
              <a:t>The CMOS (</a:t>
            </a:r>
            <a:r>
              <a:rPr lang="en-US" sz="2400" dirty="0" smtClean="0"/>
              <a:t>Complementary Metal Oxide Semiconductor) </a:t>
            </a:r>
            <a:r>
              <a:rPr lang="en-US" sz="2400" dirty="0"/>
              <a:t>logic family uses both N-type and </a:t>
            </a:r>
            <a:r>
              <a:rPr lang="en-US" sz="2400" dirty="0" smtClean="0"/>
              <a:t>P-type </a:t>
            </a:r>
            <a:r>
              <a:rPr lang="en-US" sz="2400" dirty="0" err="1" smtClean="0"/>
              <a:t>MOSFETs</a:t>
            </a:r>
            <a:r>
              <a:rPr lang="en-US" sz="2400" dirty="0" smtClean="0"/>
              <a:t> to </a:t>
            </a:r>
            <a:r>
              <a:rPr lang="en-US" sz="2400" dirty="0"/>
              <a:t>realize different logic functions. </a:t>
            </a:r>
            <a:endParaRPr lang="en-US" sz="2400" dirty="0" smtClean="0"/>
          </a:p>
          <a:p>
            <a:r>
              <a:rPr lang="en-US" sz="2400" dirty="0" smtClean="0"/>
              <a:t>The </a:t>
            </a:r>
            <a:r>
              <a:rPr lang="en-US" sz="2400" dirty="0"/>
              <a:t>main advantage of the CMOS </a:t>
            </a:r>
            <a:r>
              <a:rPr lang="en-US" sz="2400" dirty="0" smtClean="0"/>
              <a:t>logic family </a:t>
            </a:r>
            <a:r>
              <a:rPr lang="en-US" sz="2400" dirty="0"/>
              <a:t>over bipolar logic families discussed so far lies in its extremely low power dissipation, which </a:t>
            </a:r>
            <a:r>
              <a:rPr lang="en-US" sz="2400" dirty="0" smtClean="0"/>
              <a:t>is near-zero </a:t>
            </a:r>
            <a:r>
              <a:rPr lang="en-US" sz="2400" dirty="0"/>
              <a:t>in static conditions. </a:t>
            </a:r>
          </a:p>
          <a:p>
            <a:r>
              <a:rPr lang="en-US" sz="2400" dirty="0" smtClean="0"/>
              <a:t>In fact, CMOS devices draw power only when they are switching. This allows integration of a much larger number of CMOS gates on a chip than would have been possible with bipolar or </a:t>
            </a:r>
            <a:r>
              <a:rPr lang="en-US" sz="2400" dirty="0" err="1" smtClean="0"/>
              <a:t>NMOS</a:t>
            </a:r>
            <a:r>
              <a:rPr lang="en-US" sz="2400" dirty="0" smtClean="0"/>
              <a:t> technology. CMOS technology today is the dominant semiconductor technology used for making microprocessors, memory devices and application-specific and integrated circuits (ASICs).</a:t>
            </a:r>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39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39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itle 1"/>
          <p:cNvSpPr>
            <a:spLocks noGrp="1"/>
          </p:cNvSpPr>
          <p:nvPr>
            <p:ph type="title"/>
          </p:nvPr>
        </p:nvSpPr>
        <p:spPr>
          <a:xfrm>
            <a:off x="425825" y="329687"/>
            <a:ext cx="8229600" cy="583547"/>
          </a:xfrm>
        </p:spPr>
        <p:txBody>
          <a:bodyPr>
            <a:normAutofit/>
          </a:bodyPr>
          <a:lstStyle/>
          <a:p>
            <a:r>
              <a:rPr lang="en-US" sz="3200" b="1" dirty="0" smtClean="0">
                <a:solidFill>
                  <a:srgbClr val="00B050"/>
                </a:solidFill>
              </a:rPr>
              <a:t>The CMOS Family  </a:t>
            </a:r>
            <a:endParaRPr lang="en-US" sz="3200" b="1" dirty="0">
              <a:solidFill>
                <a:srgbClr val="00B050"/>
              </a:solidFill>
            </a:endParaRPr>
          </a:p>
        </p:txBody>
      </p:sp>
    </p:spTree>
    <p:extLst>
      <p:ext uri="{BB962C8B-B14F-4D97-AF65-F5344CB8AC3E}">
        <p14:creationId xmlns:p14="http://schemas.microsoft.com/office/powerpoint/2010/main" val="2961028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94650"/>
            <a:ext cx="8229600" cy="4343400"/>
          </a:xfrm>
        </p:spPr>
        <p:txBody>
          <a:bodyPr>
            <a:normAutofit/>
          </a:bodyPr>
          <a:lstStyle/>
          <a:p>
            <a:r>
              <a:rPr lang="en-US" sz="2400" dirty="0"/>
              <a:t>These characteristics include supply voltage range, speed of response, power dissipation, input </a:t>
            </a:r>
            <a:r>
              <a:rPr lang="en-US" sz="2400" dirty="0" smtClean="0"/>
              <a:t>and output </a:t>
            </a:r>
            <a:r>
              <a:rPr lang="en-US" sz="2400" dirty="0"/>
              <a:t>logic levels, current sourcing and sinking capability, fan-out, noise margin, </a:t>
            </a:r>
            <a:r>
              <a:rPr lang="en-US" sz="2400" dirty="0" smtClean="0"/>
              <a:t>etc.</a:t>
            </a:r>
          </a:p>
          <a:p>
            <a:r>
              <a:rPr lang="en-US" sz="2400" dirty="0"/>
              <a:t>In </a:t>
            </a:r>
            <a:r>
              <a:rPr lang="en-US" sz="2400" dirty="0" smtClean="0"/>
              <a:t>other words</a:t>
            </a:r>
            <a:r>
              <a:rPr lang="en-US" sz="2400" dirty="0"/>
              <a:t>, the set of digital ICs belonging to the same logic family are </a:t>
            </a:r>
            <a:r>
              <a:rPr lang="en-US" sz="2400" dirty="0">
                <a:solidFill>
                  <a:schemeClr val="accent1"/>
                </a:solidFill>
              </a:rPr>
              <a:t>electrically compatible</a:t>
            </a:r>
            <a:r>
              <a:rPr lang="en-US" sz="2400" dirty="0"/>
              <a:t> with </a:t>
            </a:r>
            <a:r>
              <a:rPr lang="en-US" sz="2400" dirty="0" smtClean="0"/>
              <a:t>each other</a:t>
            </a:r>
          </a:p>
          <a:p>
            <a:r>
              <a:rPr lang="en-US" sz="2400" dirty="0"/>
              <a:t>The entire range of digital ICs is fabricated using either </a:t>
            </a:r>
            <a:r>
              <a:rPr lang="en-US" sz="2400" dirty="0">
                <a:solidFill>
                  <a:schemeClr val="accent1"/>
                </a:solidFill>
              </a:rPr>
              <a:t>bipolar devices </a:t>
            </a:r>
            <a:r>
              <a:rPr lang="en-US" sz="2400" dirty="0"/>
              <a:t>or </a:t>
            </a:r>
            <a:r>
              <a:rPr lang="en-US" sz="2400" dirty="0">
                <a:solidFill>
                  <a:schemeClr val="accent1"/>
                </a:solidFill>
              </a:rPr>
              <a:t>MOS</a:t>
            </a:r>
            <a:r>
              <a:rPr lang="en-US" sz="2400" dirty="0"/>
              <a:t> devices or </a:t>
            </a:r>
            <a:r>
              <a:rPr lang="en-US" sz="2400" dirty="0" smtClean="0"/>
              <a:t>a combination </a:t>
            </a:r>
            <a:r>
              <a:rPr lang="en-US" sz="2400" dirty="0"/>
              <a:t>of the </a:t>
            </a:r>
            <a:r>
              <a:rPr lang="en-US" sz="2400" dirty="0" smtClean="0"/>
              <a:t>two.</a:t>
            </a:r>
            <a:endParaRPr lang="en-US" sz="2400" dirty="0"/>
          </a:p>
          <a:p>
            <a:r>
              <a:rPr lang="en-US" sz="2400" dirty="0"/>
              <a:t>Different logic families falling in the first category are called bipolar families.</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4</a:t>
            </a:fld>
            <a:endParaRPr lang="en-US"/>
          </a:p>
        </p:txBody>
      </p:sp>
      <p:sp>
        <p:nvSpPr>
          <p:cNvPr id="10" name="Octagon 9"/>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4</a:t>
            </a:fld>
            <a:endParaRPr lang="en-US" sz="3600" dirty="0">
              <a:solidFill>
                <a:schemeClr val="tx1"/>
              </a:solidFill>
              <a:latin typeface="Times New Roman" pitchFamily="18" charset="0"/>
              <a:cs typeface="Times New Roman" pitchFamily="18" charset="0"/>
            </a:endParaRPr>
          </a:p>
        </p:txBody>
      </p:sp>
      <p:cxnSp>
        <p:nvCxnSpPr>
          <p:cNvPr id="12" name="Straight Connector 11"/>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4" name="Straight Connector 13"/>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355568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9" y="762000"/>
            <a:ext cx="8229600" cy="4795887"/>
          </a:xfrm>
        </p:spPr>
        <p:txBody>
          <a:bodyPr>
            <a:normAutofit/>
          </a:bodyPr>
          <a:lstStyle/>
          <a:p>
            <a:r>
              <a:rPr lang="en-US" sz="2400" dirty="0" smtClean="0"/>
              <a:t>The </a:t>
            </a:r>
            <a:r>
              <a:rPr lang="en-US" sz="2400" dirty="0" smtClean="0"/>
              <a:t>input </a:t>
            </a:r>
            <a:r>
              <a:rPr lang="en-US" sz="2400" dirty="0"/>
              <a:t>to a </a:t>
            </a:r>
            <a:r>
              <a:rPr lang="en-US" sz="2400" dirty="0" err="1"/>
              <a:t>MOSFET</a:t>
            </a:r>
            <a:r>
              <a:rPr lang="en-US" sz="2400" dirty="0"/>
              <a:t> is electrically isolated from the rest of the </a:t>
            </a:r>
            <a:r>
              <a:rPr lang="en-US" sz="2400" dirty="0" err="1"/>
              <a:t>MOSFET</a:t>
            </a:r>
            <a:r>
              <a:rPr lang="en-US" sz="2400" dirty="0"/>
              <a:t> </a:t>
            </a:r>
            <a:r>
              <a:rPr lang="en-US" sz="2400" dirty="0" smtClean="0"/>
              <a:t>which </a:t>
            </a:r>
            <a:r>
              <a:rPr lang="en-US" sz="2400" dirty="0"/>
              <a:t>reduces the input </a:t>
            </a:r>
            <a:r>
              <a:rPr lang="en-US" sz="2400" dirty="0" smtClean="0"/>
              <a:t>current and </a:t>
            </a:r>
            <a:r>
              <a:rPr lang="en-US" sz="2400" dirty="0"/>
              <a:t>power dissipation</a:t>
            </a:r>
            <a:r>
              <a:rPr lang="en-US" sz="2400" dirty="0" smtClean="0"/>
              <a:t>.</a:t>
            </a:r>
          </a:p>
          <a:p>
            <a:r>
              <a:rPr lang="en-US" sz="2400" dirty="0"/>
              <a:t>Using an </a:t>
            </a:r>
            <a:r>
              <a:rPr lang="en-US" sz="2400" i="1" dirty="0"/>
              <a:t>N</a:t>
            </a:r>
            <a:r>
              <a:rPr lang="en-US" sz="2400" dirty="0"/>
              <a:t>-channel </a:t>
            </a:r>
            <a:r>
              <a:rPr lang="en-US" sz="2400" dirty="0" err="1"/>
              <a:t>MOSFET</a:t>
            </a:r>
            <a:r>
              <a:rPr lang="en-US" sz="2400" dirty="0"/>
              <a:t> with its complement, the </a:t>
            </a:r>
            <a:r>
              <a:rPr lang="en-US" sz="2400" i="1" dirty="0"/>
              <a:t>P</a:t>
            </a:r>
            <a:r>
              <a:rPr lang="en-US" sz="2400" dirty="0"/>
              <a:t>-channel </a:t>
            </a:r>
            <a:r>
              <a:rPr lang="en-US" sz="2400" dirty="0" err="1"/>
              <a:t>MOSFET</a:t>
            </a:r>
            <a:r>
              <a:rPr lang="en-US" sz="2400" dirty="0"/>
              <a:t>, </a:t>
            </a:r>
            <a:r>
              <a:rPr lang="en-US" sz="2400" dirty="0" smtClean="0"/>
              <a:t>a simple </a:t>
            </a:r>
            <a:r>
              <a:rPr lang="en-US" sz="2400" dirty="0"/>
              <a:t>complementary MOS (CMOS) inverter can be formed, as shown </a:t>
            </a:r>
            <a:r>
              <a:rPr lang="en-US" sz="2400" dirty="0" smtClean="0"/>
              <a:t>in the next slide.</a:t>
            </a:r>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40</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40</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88343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41</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41</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12" name="Picture 11"/>
          <p:cNvPicPr>
            <a:picLocks noChangeAspect="1"/>
          </p:cNvPicPr>
          <p:nvPr/>
        </p:nvPicPr>
        <p:blipFill>
          <a:blip r:embed="rId2"/>
          <a:stretch>
            <a:fillRect/>
          </a:stretch>
        </p:blipFill>
        <p:spPr>
          <a:xfrm>
            <a:off x="1981200" y="485172"/>
            <a:ext cx="4800599" cy="3982719"/>
          </a:xfrm>
          <a:prstGeom prst="rect">
            <a:avLst/>
          </a:prstGeom>
        </p:spPr>
      </p:pic>
      <p:sp>
        <p:nvSpPr>
          <p:cNvPr id="13" name="TextBox 12"/>
          <p:cNvSpPr txBox="1"/>
          <p:nvPr/>
        </p:nvSpPr>
        <p:spPr>
          <a:xfrm>
            <a:off x="1238157" y="4753443"/>
            <a:ext cx="7177465" cy="830997"/>
          </a:xfrm>
          <a:prstGeom prst="rect">
            <a:avLst/>
          </a:prstGeom>
          <a:noFill/>
        </p:spPr>
        <p:txBody>
          <a:bodyPr wrap="square" rtlCol="0">
            <a:spAutoFit/>
          </a:bodyPr>
          <a:lstStyle/>
          <a:p>
            <a:r>
              <a:rPr lang="en-US" sz="2400" b="1" dirty="0" smtClean="0"/>
              <a:t>Figure 6.9:</a:t>
            </a:r>
            <a:r>
              <a:rPr lang="en-US" sz="2400" dirty="0"/>
              <a:t> </a:t>
            </a:r>
            <a:r>
              <a:rPr lang="en-US" sz="2400" dirty="0" smtClean="0"/>
              <a:t>CMOS </a:t>
            </a:r>
            <a:r>
              <a:rPr lang="en-US" sz="2400" dirty="0"/>
              <a:t>inverter formed from </a:t>
            </a:r>
            <a:r>
              <a:rPr lang="en-US" sz="2400" dirty="0" smtClean="0"/>
              <a:t>complementary</a:t>
            </a:r>
          </a:p>
          <a:p>
            <a:r>
              <a:rPr lang="en-US" sz="2400" dirty="0" smtClean="0"/>
              <a:t> 	        N-channel/P-channel </a:t>
            </a:r>
            <a:r>
              <a:rPr lang="en-US" sz="2400" dirty="0"/>
              <a:t>transistors. </a:t>
            </a:r>
          </a:p>
        </p:txBody>
      </p:sp>
    </p:spTree>
    <p:extLst>
      <p:ext uri="{BB962C8B-B14F-4D97-AF65-F5344CB8AC3E}">
        <p14:creationId xmlns:p14="http://schemas.microsoft.com/office/powerpoint/2010/main" val="42459399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42</a:t>
            </a:fld>
            <a:endParaRPr lang="en-US"/>
          </a:p>
        </p:txBody>
      </p:sp>
      <p:sp>
        <p:nvSpPr>
          <p:cNvPr id="3"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42</a:t>
            </a:fld>
            <a:endParaRPr lang="en-US"/>
          </a:p>
        </p:txBody>
      </p:sp>
      <p:sp>
        <p:nvSpPr>
          <p:cNvPr id="4" name="Octagon 3"/>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42</a:t>
            </a:r>
            <a:endParaRPr lang="en-US" sz="3600" dirty="0">
              <a:solidFill>
                <a:schemeClr val="tx1"/>
              </a:solidFill>
              <a:latin typeface="Times New Roman" pitchFamily="18" charset="0"/>
              <a:cs typeface="Times New Roman" pitchFamily="18" charset="0"/>
            </a:endParaRPr>
          </a:p>
        </p:txBody>
      </p:sp>
      <p:cxnSp>
        <p:nvCxnSpPr>
          <p:cNvPr id="6" name="Straight Connector 5"/>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8" name="Straight Connector 7"/>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1280736" y="5221661"/>
            <a:ext cx="7177465" cy="461665"/>
          </a:xfrm>
          <a:prstGeom prst="rect">
            <a:avLst/>
          </a:prstGeom>
          <a:noFill/>
        </p:spPr>
        <p:txBody>
          <a:bodyPr wrap="square" rtlCol="0">
            <a:spAutoFit/>
          </a:bodyPr>
          <a:lstStyle/>
          <a:p>
            <a:r>
              <a:rPr lang="en-US" sz="2400" b="1" dirty="0" smtClean="0"/>
              <a:t>Figure 7.0:</a:t>
            </a:r>
            <a:r>
              <a:rPr lang="en-US" sz="2400" dirty="0" smtClean="0"/>
              <a:t> </a:t>
            </a:r>
            <a:r>
              <a:rPr lang="en-US" sz="2400" dirty="0"/>
              <a:t>N</a:t>
            </a:r>
            <a:r>
              <a:rPr lang="en-US" sz="2400" dirty="0" smtClean="0"/>
              <a:t>aming </a:t>
            </a:r>
            <a:r>
              <a:rPr lang="en-US" sz="2400" dirty="0"/>
              <a:t>and evolution of CMOS family </a:t>
            </a:r>
            <a:r>
              <a:rPr lang="en-US" sz="2400" dirty="0" smtClean="0"/>
              <a:t>. </a:t>
            </a:r>
            <a:endParaRPr lang="en-US" sz="2400" dirty="0"/>
          </a:p>
        </p:txBody>
      </p:sp>
      <p:pic>
        <p:nvPicPr>
          <p:cNvPr id="11" name="Picture 10"/>
          <p:cNvPicPr>
            <a:picLocks noChangeAspect="1"/>
          </p:cNvPicPr>
          <p:nvPr/>
        </p:nvPicPr>
        <p:blipFill>
          <a:blip r:embed="rId2"/>
          <a:stretch>
            <a:fillRect/>
          </a:stretch>
        </p:blipFill>
        <p:spPr>
          <a:xfrm>
            <a:off x="696447" y="349671"/>
            <a:ext cx="7591425" cy="4791075"/>
          </a:xfrm>
          <a:prstGeom prst="rect">
            <a:avLst/>
          </a:prstGeom>
        </p:spPr>
      </p:pic>
    </p:spTree>
    <p:extLst>
      <p:ext uri="{BB962C8B-B14F-4D97-AF65-F5344CB8AC3E}">
        <p14:creationId xmlns:p14="http://schemas.microsoft.com/office/powerpoint/2010/main" val="30524683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43</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End of Lecture 6</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dirty="0" smtClean="0"/>
              <a:t>These </a:t>
            </a:r>
            <a:r>
              <a:rPr lang="en-US" sz="2400" dirty="0"/>
              <a:t>include diode logic (DL), resistor transistor logic (RTL), diode transistor logic (</a:t>
            </a:r>
            <a:r>
              <a:rPr lang="en-US" sz="2400" dirty="0" err="1" smtClean="0"/>
              <a:t>DTL</a:t>
            </a:r>
            <a:r>
              <a:rPr lang="en-US" sz="2400" dirty="0" smtClean="0"/>
              <a:t>), transistor </a:t>
            </a:r>
            <a:r>
              <a:rPr lang="en-US" sz="2400" dirty="0" err="1"/>
              <a:t>transistor</a:t>
            </a:r>
            <a:r>
              <a:rPr lang="en-US" sz="2400" dirty="0"/>
              <a:t> logic (</a:t>
            </a:r>
            <a:r>
              <a:rPr lang="en-US" sz="2400" dirty="0" err="1"/>
              <a:t>TTL</a:t>
            </a:r>
            <a:r>
              <a:rPr lang="en-US" sz="2400" dirty="0"/>
              <a:t>), emitter coupled logic (</a:t>
            </a:r>
            <a:r>
              <a:rPr lang="en-US" sz="2400" dirty="0" err="1"/>
              <a:t>ECL</a:t>
            </a:r>
            <a:r>
              <a:rPr lang="en-US" sz="2400" dirty="0"/>
              <a:t>), also known as current mode </a:t>
            </a:r>
            <a:r>
              <a:rPr lang="en-US" sz="2400" dirty="0" smtClean="0"/>
              <a:t>logic (CML</a:t>
            </a:r>
            <a:r>
              <a:rPr lang="en-US" sz="2400" dirty="0"/>
              <a:t>), and integrated injection logic (</a:t>
            </a:r>
            <a:r>
              <a:rPr lang="en-US" sz="2400" dirty="0" smtClean="0"/>
              <a:t>I</a:t>
            </a:r>
            <a:r>
              <a:rPr lang="en-US" sz="2400" baseline="30000" dirty="0" smtClean="0"/>
              <a:t>2</a:t>
            </a:r>
            <a:r>
              <a:rPr lang="en-US" sz="2400" dirty="0" smtClean="0"/>
              <a:t>L).</a:t>
            </a:r>
          </a:p>
          <a:p>
            <a:pPr marL="0" indent="0">
              <a:buNone/>
            </a:pPr>
            <a:endParaRPr lang="en-US" sz="2400" dirty="0" smtClean="0"/>
          </a:p>
          <a:p>
            <a:r>
              <a:rPr lang="en-US" sz="2400" dirty="0"/>
              <a:t>The logic families that use MOS devices as their basis are known as MOS families, and the prominent members belonging to this category are the </a:t>
            </a:r>
            <a:r>
              <a:rPr lang="en-US" sz="2400" dirty="0" err="1"/>
              <a:t>PMOS</a:t>
            </a:r>
            <a:r>
              <a:rPr lang="en-US" sz="2400" dirty="0"/>
              <a:t> family(using P-channel </a:t>
            </a:r>
            <a:r>
              <a:rPr lang="en-US" sz="2400" dirty="0" err="1"/>
              <a:t>MOSFETs</a:t>
            </a:r>
            <a:r>
              <a:rPr lang="en-US" sz="2400" dirty="0"/>
              <a:t>), the </a:t>
            </a:r>
            <a:r>
              <a:rPr lang="en-US" sz="2400" dirty="0" err="1"/>
              <a:t>NMOS</a:t>
            </a:r>
            <a:r>
              <a:rPr lang="en-US" sz="2400" dirty="0"/>
              <a:t> family (using N-channel </a:t>
            </a:r>
            <a:r>
              <a:rPr lang="en-US" sz="2400" dirty="0" err="1"/>
              <a:t>MOSFETs</a:t>
            </a:r>
            <a:r>
              <a:rPr lang="en-US" sz="2400" dirty="0"/>
              <a:t>) and the CMOS family(using both N- and P-channel devices).</a:t>
            </a:r>
          </a:p>
          <a:p>
            <a:r>
              <a:rPr lang="en-US" sz="2400" dirty="0"/>
              <a:t>The Bi-MOS logic family uses both bipolar and MOS devices.</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5</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5</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507290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sz="2400" dirty="0" smtClean="0"/>
              <a:t>Diodes </a:t>
            </a:r>
            <a:r>
              <a:rPr lang="en-US" sz="2400" dirty="0"/>
              <a:t>and </a:t>
            </a:r>
            <a:r>
              <a:rPr lang="en-US" sz="2400" dirty="0" smtClean="0"/>
              <a:t>resistors </a:t>
            </a:r>
            <a:r>
              <a:rPr lang="en-US" sz="2400" dirty="0"/>
              <a:t>in fact </a:t>
            </a:r>
            <a:r>
              <a:rPr lang="en-US" sz="2400" dirty="0" smtClean="0"/>
              <a:t>were </a:t>
            </a:r>
            <a:r>
              <a:rPr lang="en-US" sz="2400" dirty="0"/>
              <a:t>never implemented in integrated </a:t>
            </a:r>
            <a:r>
              <a:rPr lang="en-US" sz="2400" dirty="0" smtClean="0"/>
              <a:t>circuits.</a:t>
            </a:r>
          </a:p>
          <a:p>
            <a:r>
              <a:rPr lang="en-US" sz="2400" dirty="0"/>
              <a:t>Both RTL and </a:t>
            </a:r>
            <a:r>
              <a:rPr lang="en-US" sz="2400" dirty="0" err="1"/>
              <a:t>DTL</a:t>
            </a:r>
            <a:r>
              <a:rPr lang="en-US" sz="2400" dirty="0"/>
              <a:t> suffered from large propagation delay owing to the need for the transistor </a:t>
            </a:r>
            <a:r>
              <a:rPr lang="en-US" sz="2400" dirty="0" smtClean="0"/>
              <a:t>base charge </a:t>
            </a:r>
            <a:r>
              <a:rPr lang="en-US" sz="2400" dirty="0"/>
              <a:t>to leak out if the transistor were to switch from conducting to </a:t>
            </a:r>
            <a:r>
              <a:rPr lang="en-US" sz="2400" dirty="0" smtClean="0"/>
              <a:t>non-conducting </a:t>
            </a:r>
            <a:r>
              <a:rPr lang="en-US" sz="2400" dirty="0"/>
              <a:t>state.</a:t>
            </a:r>
          </a:p>
          <a:p>
            <a:r>
              <a:rPr lang="en-US" sz="2400" dirty="0"/>
              <a:t>Logic families that are still in widespread use include </a:t>
            </a:r>
            <a:r>
              <a:rPr lang="en-US" sz="2400" dirty="0" err="1"/>
              <a:t>TTL</a:t>
            </a:r>
            <a:r>
              <a:rPr lang="en-US" sz="2400" dirty="0"/>
              <a:t>, CMOS, </a:t>
            </a:r>
            <a:r>
              <a:rPr lang="en-US" sz="2400" dirty="0" err="1"/>
              <a:t>ECL</a:t>
            </a:r>
            <a:r>
              <a:rPr lang="en-US" sz="2400" dirty="0"/>
              <a:t>, </a:t>
            </a:r>
            <a:r>
              <a:rPr lang="en-US" sz="2400" dirty="0" err="1" smtClean="0"/>
              <a:t>NMOS</a:t>
            </a:r>
            <a:r>
              <a:rPr lang="en-US" sz="2400" dirty="0" smtClean="0"/>
              <a:t>, Bi-CMOS, </a:t>
            </a:r>
            <a:r>
              <a:rPr lang="en-US" sz="2400" dirty="0" err="1"/>
              <a:t>PMOS</a:t>
            </a:r>
            <a:r>
              <a:rPr lang="en-US" sz="2400" dirty="0"/>
              <a:t> </a:t>
            </a:r>
            <a:r>
              <a:rPr lang="en-US" sz="2400" dirty="0" smtClean="0"/>
              <a:t>and I</a:t>
            </a:r>
            <a:r>
              <a:rPr lang="en-US" sz="2400" baseline="30000" dirty="0" smtClean="0"/>
              <a:t>2</a:t>
            </a:r>
            <a:r>
              <a:rPr lang="en-US" sz="2400" dirty="0" smtClean="0"/>
              <a:t>L.</a:t>
            </a:r>
          </a:p>
          <a:p>
            <a:r>
              <a:rPr lang="en-US" sz="2400" dirty="0"/>
              <a:t>Those logic circuits in which transistors are driven into saturation are called </a:t>
            </a:r>
            <a:r>
              <a:rPr lang="en-US" sz="2400" b="1" dirty="0"/>
              <a:t>saturated </a:t>
            </a:r>
            <a:r>
              <a:rPr lang="en-US" sz="2400" dirty="0" smtClean="0"/>
              <a:t>logic circuits </a:t>
            </a:r>
            <a:r>
              <a:rPr lang="en-US" sz="2400" dirty="0"/>
              <a:t>or simply </a:t>
            </a:r>
            <a:r>
              <a:rPr lang="en-US" sz="2400" b="1" dirty="0"/>
              <a:t>saturated logic. </a:t>
            </a:r>
            <a:r>
              <a:rPr lang="en-US" sz="2400" dirty="0"/>
              <a:t>Those circuits which avoid saturation of their transistors are </a:t>
            </a:r>
            <a:r>
              <a:rPr lang="en-US" sz="2400" dirty="0" smtClean="0"/>
              <a:t>called </a:t>
            </a:r>
            <a:r>
              <a:rPr lang="en-US" sz="2400" b="1" dirty="0" smtClean="0"/>
              <a:t>non-saturated </a:t>
            </a:r>
            <a:r>
              <a:rPr lang="en-US" sz="2400" b="1" dirty="0"/>
              <a:t>logic.</a:t>
            </a:r>
            <a:endParaRPr lang="en-US" sz="2400" dirty="0"/>
          </a:p>
          <a:p>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6</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21333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70E9BA-92E5-4D52-8834-4CFBC0680828}" type="slidenum">
              <a:rPr lang="en-US" smtClean="0"/>
              <a:pPr/>
              <a:t>7</a:t>
            </a:fld>
            <a:endParaRPr lang="en-US"/>
          </a:p>
        </p:txBody>
      </p:sp>
      <p:sp>
        <p:nvSpPr>
          <p:cNvPr id="5" name="Title 1"/>
          <p:cNvSpPr>
            <a:spLocks noGrp="1"/>
          </p:cNvSpPr>
          <p:nvPr>
            <p:ph type="title"/>
          </p:nvPr>
        </p:nvSpPr>
        <p:spPr>
          <a:xfrm>
            <a:off x="331697" y="2037343"/>
            <a:ext cx="8229600" cy="792162"/>
          </a:xfrm>
        </p:spPr>
        <p:txBody>
          <a:bodyPr>
            <a:normAutofit/>
          </a:bodyPr>
          <a:lstStyle/>
          <a:p>
            <a:r>
              <a:rPr lang="en-US" sz="3200" b="1" dirty="0">
                <a:solidFill>
                  <a:srgbClr val="00B050"/>
                </a:solidFill>
              </a:rPr>
              <a:t>advantages of using ICs</a:t>
            </a:r>
          </a:p>
        </p:txBody>
      </p:sp>
      <p:sp>
        <p:nvSpPr>
          <p:cNvPr id="6" name="Content Placeholder 2"/>
          <p:cNvSpPr>
            <a:spLocks noGrp="1"/>
          </p:cNvSpPr>
          <p:nvPr>
            <p:ph idx="1"/>
          </p:nvPr>
        </p:nvSpPr>
        <p:spPr>
          <a:xfrm>
            <a:off x="477370" y="2801772"/>
            <a:ext cx="8229600" cy="2976513"/>
          </a:xfrm>
        </p:spPr>
        <p:txBody>
          <a:bodyPr>
            <a:normAutofit/>
          </a:bodyPr>
          <a:lstStyle/>
          <a:p>
            <a:pPr marL="457200" indent="-457200">
              <a:buFont typeface="+mj-lt"/>
              <a:buAutoNum type="arabicPeriod"/>
            </a:pPr>
            <a:r>
              <a:rPr lang="en-US" sz="2400" dirty="0" smtClean="0"/>
              <a:t>Reduction </a:t>
            </a:r>
            <a:r>
              <a:rPr lang="en-US" sz="2400" dirty="0"/>
              <a:t>of the overall size of the digital circuit.</a:t>
            </a:r>
          </a:p>
          <a:p>
            <a:pPr marL="457200" indent="-457200">
              <a:buFont typeface="+mj-lt"/>
              <a:buAutoNum type="arabicPeriod"/>
            </a:pPr>
            <a:r>
              <a:rPr lang="en-US" sz="2400" dirty="0" smtClean="0"/>
              <a:t>Reduction </a:t>
            </a:r>
            <a:r>
              <a:rPr lang="en-US" sz="2400" dirty="0"/>
              <a:t>of the cost because of mass-producing volume of similar ICs.</a:t>
            </a:r>
          </a:p>
          <a:p>
            <a:pPr marL="457200" indent="-457200">
              <a:buFont typeface="+mj-lt"/>
              <a:buAutoNum type="arabicPeriod"/>
            </a:pPr>
            <a:r>
              <a:rPr lang="en-US" sz="2400" dirty="0" smtClean="0"/>
              <a:t>Lower </a:t>
            </a:r>
            <a:r>
              <a:rPr lang="en-US" sz="2400" dirty="0"/>
              <a:t>power consumption because of extremely small size of logic circuits.</a:t>
            </a:r>
          </a:p>
          <a:p>
            <a:pPr marL="457200" indent="-457200">
              <a:buFont typeface="+mj-lt"/>
              <a:buAutoNum type="arabicPeriod"/>
            </a:pPr>
            <a:r>
              <a:rPr lang="en-US" sz="2400" dirty="0" smtClean="0"/>
              <a:t>Increased </a:t>
            </a:r>
            <a:r>
              <a:rPr lang="en-US" sz="2400" dirty="0"/>
              <a:t>reliability because of reduced external interconnections from one device to another</a:t>
            </a:r>
          </a:p>
        </p:txBody>
      </p:sp>
      <p:sp>
        <p:nvSpPr>
          <p:cNvPr id="7"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mtClean="0"/>
              <a:pPr/>
              <a:t>7</a:t>
            </a:fld>
            <a:endParaRPr lang="en-US"/>
          </a:p>
        </p:txBody>
      </p:sp>
      <p:sp>
        <p:nvSpPr>
          <p:cNvPr id="8" name="Octagon 7"/>
          <p:cNvSpPr/>
          <p:nvPr/>
        </p:nvSpPr>
        <p:spPr>
          <a:xfrm>
            <a:off x="7888943" y="5839594"/>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6"/>
          <p:cNvSpPr txBox="1">
            <a:spLocks/>
          </p:cNvSpPr>
          <p:nvPr/>
        </p:nvSpPr>
        <p:spPr>
          <a:xfrm>
            <a:off x="6324601" y="596183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7</a:t>
            </a:r>
          </a:p>
        </p:txBody>
      </p:sp>
      <p:cxnSp>
        <p:nvCxnSpPr>
          <p:cNvPr id="10" name="Straight Connector 9"/>
          <p:cNvCxnSpPr/>
          <p:nvPr/>
        </p:nvCxnSpPr>
        <p:spPr>
          <a:xfrm>
            <a:off x="304803" y="377893"/>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205401" y="42045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2" name="Straight Connector 11"/>
          <p:cNvCxnSpPr/>
          <p:nvPr/>
        </p:nvCxnSpPr>
        <p:spPr>
          <a:xfrm>
            <a:off x="304803" y="6118340"/>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3" name="Rectangle 12"/>
          <p:cNvSpPr/>
          <p:nvPr/>
        </p:nvSpPr>
        <p:spPr>
          <a:xfrm>
            <a:off x="533399" y="576170"/>
            <a:ext cx="8117543" cy="1569660"/>
          </a:xfrm>
          <a:prstGeom prst="rect">
            <a:avLst/>
          </a:prstGeom>
        </p:spPr>
        <p:txBody>
          <a:bodyPr wrap="square">
            <a:spAutoFit/>
          </a:bodyPr>
          <a:lstStyle/>
          <a:p>
            <a:pPr marL="342900" indent="-342900">
              <a:buFont typeface="Arial" panose="020B0604020202020204" pitchFamily="34" charset="0"/>
              <a:buChar char="•"/>
            </a:pPr>
            <a:r>
              <a:rPr lang="en-US" sz="2400" dirty="0"/>
              <a:t>Obviously, saturated logic circuits </a:t>
            </a:r>
            <a:r>
              <a:rPr lang="en-US" sz="2400" dirty="0" smtClean="0"/>
              <a:t>have low </a:t>
            </a:r>
            <a:r>
              <a:rPr lang="en-US" sz="2400" dirty="0"/>
              <a:t>switching speeds whereas non-saturated type are much faster. </a:t>
            </a:r>
            <a:r>
              <a:rPr lang="en-US" sz="2400" dirty="0" err="1"/>
              <a:t>TTL</a:t>
            </a:r>
            <a:r>
              <a:rPr lang="en-US" sz="2400" dirty="0"/>
              <a:t> is </a:t>
            </a:r>
            <a:r>
              <a:rPr lang="en-US" sz="2400" dirty="0" smtClean="0"/>
              <a:t>the example </a:t>
            </a:r>
            <a:r>
              <a:rPr lang="en-US" sz="2400" dirty="0"/>
              <a:t>of a </a:t>
            </a:r>
            <a:r>
              <a:rPr lang="en-US" sz="2400" dirty="0" smtClean="0"/>
              <a:t>saturated logic </a:t>
            </a:r>
            <a:r>
              <a:rPr lang="en-US" sz="2400" dirty="0"/>
              <a:t>whereas </a:t>
            </a:r>
            <a:r>
              <a:rPr lang="en-US" sz="2400" dirty="0" err="1"/>
              <a:t>ECL</a:t>
            </a:r>
            <a:r>
              <a:rPr lang="en-US" sz="2400" dirty="0"/>
              <a:t> represents a non-saturated logic.</a:t>
            </a:r>
          </a:p>
        </p:txBody>
      </p:sp>
    </p:spTree>
    <p:extLst>
      <p:ext uri="{BB962C8B-B14F-4D97-AF65-F5344CB8AC3E}">
        <p14:creationId xmlns:p14="http://schemas.microsoft.com/office/powerpoint/2010/main" val="1699463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b="1" dirty="0">
                <a:solidFill>
                  <a:srgbClr val="00B050"/>
                </a:solidFill>
              </a:rPr>
              <a:t>Characteristic Parameters</a:t>
            </a:r>
            <a:endParaRPr lang="en-US" sz="3200" dirty="0">
              <a:solidFill>
                <a:srgbClr val="00B050"/>
              </a:solidFill>
            </a:endParaRPr>
          </a:p>
        </p:txBody>
      </p:sp>
      <p:sp>
        <p:nvSpPr>
          <p:cNvPr id="3" name="Content Placeholder 2"/>
          <p:cNvSpPr>
            <a:spLocks noGrp="1"/>
          </p:cNvSpPr>
          <p:nvPr>
            <p:ph idx="1"/>
          </p:nvPr>
        </p:nvSpPr>
        <p:spPr>
          <a:xfrm>
            <a:off x="457200" y="1147716"/>
            <a:ext cx="8229600" cy="4978448"/>
          </a:xfrm>
        </p:spPr>
        <p:txBody>
          <a:bodyPr>
            <a:normAutofit/>
          </a:bodyPr>
          <a:lstStyle/>
          <a:p>
            <a:r>
              <a:rPr lang="en-US" sz="2400" b="1" dirty="0" err="1"/>
              <a:t>HIGH-level</a:t>
            </a:r>
            <a:r>
              <a:rPr lang="en-US" sz="2400" b="1" dirty="0"/>
              <a:t> input current, </a:t>
            </a:r>
            <a:r>
              <a:rPr lang="en-US" sz="2400" b="1" dirty="0" err="1" smtClean="0"/>
              <a:t>I</a:t>
            </a:r>
            <a:r>
              <a:rPr lang="en-US" sz="2400" b="1" baseline="-25000" dirty="0" err="1" smtClean="0"/>
              <a:t>IH</a:t>
            </a:r>
            <a:r>
              <a:rPr lang="en-US" sz="2400" dirty="0" smtClean="0"/>
              <a:t>. </a:t>
            </a:r>
            <a:r>
              <a:rPr lang="en-US" sz="2400" dirty="0"/>
              <a:t>This is the </a:t>
            </a:r>
            <a:r>
              <a:rPr lang="en-US" sz="2400" dirty="0" smtClean="0"/>
              <a:t>maximum current </a:t>
            </a:r>
            <a:r>
              <a:rPr lang="en-US" sz="2400" dirty="0"/>
              <a:t>flowing into (taken as positive) or out of (</a:t>
            </a:r>
            <a:r>
              <a:rPr lang="en-US" sz="2400" dirty="0" smtClean="0"/>
              <a:t>taken as </a:t>
            </a:r>
            <a:r>
              <a:rPr lang="en-US" sz="2400" dirty="0"/>
              <a:t>negative) an input when a </a:t>
            </a:r>
            <a:r>
              <a:rPr lang="en-US" sz="2400" dirty="0" err="1"/>
              <a:t>HIGH-level</a:t>
            </a:r>
            <a:r>
              <a:rPr lang="en-US" sz="2400" dirty="0"/>
              <a:t> input voltage equal to the minimum </a:t>
            </a:r>
            <a:r>
              <a:rPr lang="en-US" sz="2400" dirty="0" err="1"/>
              <a:t>HIGH-level</a:t>
            </a:r>
            <a:r>
              <a:rPr lang="en-US" sz="2400" dirty="0"/>
              <a:t> </a:t>
            </a:r>
            <a:r>
              <a:rPr lang="en-US" sz="2400" dirty="0" smtClean="0"/>
              <a:t>output voltage </a:t>
            </a:r>
            <a:r>
              <a:rPr lang="en-US" sz="2400" dirty="0"/>
              <a:t>specified for the family is applied</a:t>
            </a:r>
            <a:r>
              <a:rPr lang="en-US" sz="2400" dirty="0" smtClean="0"/>
              <a:t>.</a:t>
            </a:r>
          </a:p>
          <a:p>
            <a:pPr marL="0" indent="0">
              <a:buNone/>
            </a:pPr>
            <a:endParaRPr lang="en-US" sz="2400" dirty="0"/>
          </a:p>
          <a:p>
            <a:r>
              <a:rPr lang="en-US" sz="2400" b="1" dirty="0" err="1"/>
              <a:t>LOW-level</a:t>
            </a:r>
            <a:r>
              <a:rPr lang="en-US" sz="2400" b="1" dirty="0"/>
              <a:t> input current, </a:t>
            </a:r>
            <a:r>
              <a:rPr lang="en-US" sz="2400" b="1" dirty="0" err="1"/>
              <a:t>I</a:t>
            </a:r>
            <a:r>
              <a:rPr lang="en-US" sz="2400" b="1" baseline="-25000" dirty="0" err="1" smtClean="0"/>
              <a:t>IL</a:t>
            </a:r>
            <a:r>
              <a:rPr lang="en-US" sz="2400" dirty="0"/>
              <a:t>. The </a:t>
            </a:r>
            <a:r>
              <a:rPr lang="en-US" sz="2400" dirty="0" err="1"/>
              <a:t>LOW-level</a:t>
            </a:r>
            <a:r>
              <a:rPr lang="en-US" sz="2400" dirty="0"/>
              <a:t> input current is the maximum current flowing </a:t>
            </a:r>
            <a:r>
              <a:rPr lang="en-US" sz="2400" dirty="0" smtClean="0"/>
              <a:t>into(taken </a:t>
            </a:r>
            <a:r>
              <a:rPr lang="en-US" sz="2400" dirty="0"/>
              <a:t>as positive) or out of (taken as negative) the input of a logic function when the </a:t>
            </a:r>
            <a:r>
              <a:rPr lang="en-US" sz="2400" dirty="0" smtClean="0"/>
              <a:t>voltage applied </a:t>
            </a:r>
            <a:r>
              <a:rPr lang="en-US" sz="2400" dirty="0"/>
              <a:t>at the input equals the maximum </a:t>
            </a:r>
            <a:r>
              <a:rPr lang="en-US" sz="2400" dirty="0" err="1"/>
              <a:t>LOW-level</a:t>
            </a:r>
            <a:r>
              <a:rPr lang="en-US" sz="2400" dirty="0"/>
              <a:t> output voltage specified for the </a:t>
            </a:r>
            <a:r>
              <a:rPr lang="en-US" sz="2400" dirty="0" smtClean="0"/>
              <a:t>family.</a:t>
            </a:r>
            <a:endParaRPr lang="en-US" sz="2400" dirty="0"/>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8</a:t>
            </a:fld>
            <a:endParaRPr lang="en-US"/>
          </a:p>
        </p:txBody>
      </p:sp>
      <p:sp>
        <p:nvSpPr>
          <p:cNvPr id="5" name="Octagon 4"/>
          <p:cNvSpPr/>
          <p:nvPr/>
        </p:nvSpPr>
        <p:spPr>
          <a:xfrm>
            <a:off x="7888943" y="5839594"/>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96183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8</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77893"/>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2045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118340"/>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64121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7288"/>
            <a:ext cx="8229600" cy="5718875"/>
          </a:xfrm>
        </p:spPr>
        <p:txBody>
          <a:bodyPr>
            <a:normAutofit/>
          </a:bodyPr>
          <a:lstStyle/>
          <a:p>
            <a:r>
              <a:rPr lang="en-US" sz="2400" b="1" dirty="0" err="1"/>
              <a:t>HIGH-level</a:t>
            </a:r>
            <a:r>
              <a:rPr lang="en-US" sz="2400" b="1" dirty="0"/>
              <a:t> output current, </a:t>
            </a:r>
            <a:r>
              <a:rPr lang="en-US" sz="2400" b="1" dirty="0" err="1"/>
              <a:t>I</a:t>
            </a:r>
            <a:r>
              <a:rPr lang="en-US" sz="2400" b="1" baseline="-25000" dirty="0" err="1"/>
              <a:t>OH</a:t>
            </a:r>
            <a:r>
              <a:rPr lang="en-US" sz="2400" dirty="0"/>
              <a:t>. This is the maximum current flowing out of an output </a:t>
            </a:r>
            <a:r>
              <a:rPr lang="en-US" sz="2400" dirty="0" smtClean="0"/>
              <a:t>when the </a:t>
            </a:r>
            <a:r>
              <a:rPr lang="en-US" sz="2400" dirty="0"/>
              <a:t>input conditions are such that the output is in </a:t>
            </a:r>
            <a:r>
              <a:rPr lang="en-US" sz="2400" dirty="0" smtClean="0"/>
              <a:t>the </a:t>
            </a:r>
            <a:r>
              <a:rPr lang="en-US" sz="2400" dirty="0"/>
              <a:t>logic HIGH </a:t>
            </a:r>
            <a:r>
              <a:rPr lang="en-US" sz="2400" dirty="0" smtClean="0"/>
              <a:t>state.</a:t>
            </a:r>
          </a:p>
          <a:p>
            <a:r>
              <a:rPr lang="en-US" sz="2400" dirty="0"/>
              <a:t>It tells about the current sourcing capability of the output. The magnitude </a:t>
            </a:r>
            <a:r>
              <a:rPr lang="en-US" sz="2400" dirty="0" smtClean="0"/>
              <a:t>of </a:t>
            </a:r>
            <a:r>
              <a:rPr lang="en-US" sz="2400" b="1" dirty="0" err="1" smtClean="0"/>
              <a:t>I</a:t>
            </a:r>
            <a:r>
              <a:rPr lang="en-US" sz="2400" b="1" baseline="-25000" dirty="0" err="1" smtClean="0"/>
              <a:t>OH</a:t>
            </a:r>
            <a:r>
              <a:rPr lang="en-US" sz="2400" b="1" dirty="0" smtClean="0"/>
              <a:t> </a:t>
            </a:r>
            <a:r>
              <a:rPr lang="en-US" sz="2400" dirty="0"/>
              <a:t>determines the number of inputs the logic function can drive when its output is in the </a:t>
            </a:r>
            <a:r>
              <a:rPr lang="en-US" sz="2400" dirty="0" smtClean="0"/>
              <a:t>logic HIGH </a:t>
            </a:r>
            <a:r>
              <a:rPr lang="en-US" sz="2400" dirty="0"/>
              <a:t>state</a:t>
            </a:r>
            <a:r>
              <a:rPr lang="en-US" sz="2400" dirty="0" smtClean="0"/>
              <a:t>.</a:t>
            </a:r>
          </a:p>
          <a:p>
            <a:r>
              <a:rPr lang="en-US" sz="2400" b="1" dirty="0" err="1"/>
              <a:t>LOW-level</a:t>
            </a:r>
            <a:r>
              <a:rPr lang="en-US" sz="2400" b="1" dirty="0"/>
              <a:t> output current, </a:t>
            </a:r>
            <a:r>
              <a:rPr lang="en-US" sz="2400" b="1" dirty="0" err="1"/>
              <a:t>I</a:t>
            </a:r>
            <a:r>
              <a:rPr lang="en-US" sz="2400" b="1" baseline="-25000" dirty="0" err="1"/>
              <a:t>OL</a:t>
            </a:r>
            <a:r>
              <a:rPr lang="en-US" sz="2400" dirty="0"/>
              <a:t>. This is the maximum current flowing into the output pin of a </a:t>
            </a:r>
            <a:r>
              <a:rPr lang="en-US" sz="2400" dirty="0" smtClean="0"/>
              <a:t>logic function </a:t>
            </a:r>
            <a:r>
              <a:rPr lang="en-US" sz="2400" dirty="0"/>
              <a:t>when the input conditions are such that the output is in the logic LOW </a:t>
            </a:r>
            <a:r>
              <a:rPr lang="en-US" sz="2400" dirty="0" smtClean="0"/>
              <a:t>state.</a:t>
            </a:r>
          </a:p>
          <a:p>
            <a:r>
              <a:rPr lang="en-US" sz="2400" dirty="0"/>
              <a:t>It tells </a:t>
            </a:r>
            <a:r>
              <a:rPr lang="en-US" sz="2400" dirty="0" smtClean="0"/>
              <a:t>about the </a:t>
            </a:r>
            <a:r>
              <a:rPr lang="en-US" sz="2400" dirty="0"/>
              <a:t>current sinking capability of the output. The magnitude of </a:t>
            </a:r>
            <a:r>
              <a:rPr lang="en-US" sz="2400" b="1" dirty="0" err="1"/>
              <a:t>I</a:t>
            </a:r>
            <a:r>
              <a:rPr lang="en-US" sz="2400" b="1" baseline="-25000" dirty="0" err="1"/>
              <a:t>OL</a:t>
            </a:r>
            <a:r>
              <a:rPr lang="en-US" sz="2400" dirty="0"/>
              <a:t> determines the number of </a:t>
            </a:r>
            <a:r>
              <a:rPr lang="en-US" sz="2400" dirty="0" smtClean="0"/>
              <a:t>inputs the </a:t>
            </a:r>
            <a:r>
              <a:rPr lang="en-US" sz="2400" dirty="0"/>
              <a:t>logic function can drive when its output is in the logic LOW state</a:t>
            </a:r>
          </a:p>
          <a:p>
            <a:endParaRPr lang="en-US" sz="2400" dirty="0"/>
          </a:p>
        </p:txBody>
      </p:sp>
      <p:sp>
        <p:nvSpPr>
          <p:cNvPr id="4" name="Slide Number Placeholder 3"/>
          <p:cNvSpPr>
            <a:spLocks noGrp="1"/>
          </p:cNvSpPr>
          <p:nvPr>
            <p:ph type="sldNum" sz="quarter" idx="12"/>
          </p:nvPr>
        </p:nvSpPr>
        <p:spPr/>
        <p:txBody>
          <a:bodyPr/>
          <a:lstStyle/>
          <a:p>
            <a:fld id="{D870E9BA-92E5-4D52-8834-4CFBC0680828}" type="slidenum">
              <a:rPr lang="en-US" smtClean="0"/>
              <a:pPr/>
              <a:t>9</a:t>
            </a:fld>
            <a:endParaRPr lang="en-US"/>
          </a:p>
        </p:txBody>
      </p:sp>
      <p:sp>
        <p:nvSpPr>
          <p:cNvPr id="5" name="Octagon 4"/>
          <p:cNvSpPr/>
          <p:nvPr/>
        </p:nvSpPr>
        <p:spPr>
          <a:xfrm>
            <a:off x="7888943" y="5766501"/>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p:cNvSpPr txBox="1">
            <a:spLocks/>
          </p:cNvSpPr>
          <p:nvPr/>
        </p:nvSpPr>
        <p:spPr>
          <a:xfrm>
            <a:off x="6324601" y="5888738"/>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70E9BA-92E5-4D52-8834-4CFBC0680828}" type="slidenum">
              <a:rPr lang="en-US" sz="3600" smtClean="0">
                <a:solidFill>
                  <a:schemeClr val="tx1"/>
                </a:solidFill>
                <a:latin typeface="Times New Roman" pitchFamily="18" charset="0"/>
                <a:cs typeface="Times New Roman" pitchFamily="18" charset="0"/>
              </a:rPr>
              <a:pPr/>
              <a:t>9</a:t>
            </a:fld>
            <a:endParaRPr lang="en-US" sz="3600" dirty="0">
              <a:solidFill>
                <a:schemeClr val="tx1"/>
              </a:solidFill>
              <a:latin typeface="Times New Roman" pitchFamily="18" charset="0"/>
              <a:cs typeface="Times New Roman" pitchFamily="18" charset="0"/>
            </a:endParaRPr>
          </a:p>
        </p:txBody>
      </p:sp>
      <p:cxnSp>
        <p:nvCxnSpPr>
          <p:cNvPr id="7" name="Straight Connector 6"/>
          <p:cNvCxnSpPr/>
          <p:nvPr/>
        </p:nvCxnSpPr>
        <p:spPr>
          <a:xfrm>
            <a:off x="304803"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rot="16200000">
            <a:off x="2205401" y="413143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9" name="Straight Connector 8"/>
          <p:cNvCxnSpPr/>
          <p:nvPr/>
        </p:nvCxnSpPr>
        <p:spPr>
          <a:xfrm>
            <a:off x="304803" y="6045247"/>
            <a:ext cx="756173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45997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41235</TotalTime>
  <Words>3913</Words>
  <Application>Microsoft Office PowerPoint</Application>
  <PresentationFormat>On-screen Show (4:3)</PresentationFormat>
  <Paragraphs>290</Paragraphs>
  <Slides>43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Times New Roman</vt:lpstr>
      <vt:lpstr>Wingdings</vt:lpstr>
      <vt:lpstr>Office Theme</vt:lpstr>
      <vt:lpstr>EEE3131 Digital Electronics</vt:lpstr>
      <vt:lpstr>References</vt:lpstr>
      <vt:lpstr>Introduction </vt:lpstr>
      <vt:lpstr>PowerPoint Presentation</vt:lpstr>
      <vt:lpstr>PowerPoint Presentation</vt:lpstr>
      <vt:lpstr>PowerPoint Presentation</vt:lpstr>
      <vt:lpstr>advantages of using ICs</vt:lpstr>
      <vt:lpstr>Characteristic Parameters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vt:lpstr>
      <vt:lpstr>PowerPoint Presentation</vt:lpstr>
      <vt:lpstr>DL, RTL and DTL Circuits</vt:lpstr>
      <vt:lpstr>PowerPoint Presentation</vt:lpstr>
      <vt:lpstr>Transistor Transistor Logic (TTL)</vt:lpstr>
      <vt:lpstr>PowerPoint Presentation</vt:lpstr>
      <vt:lpstr>Basic Circuit of TTL</vt:lpstr>
      <vt:lpstr>Circuit Operation</vt:lpstr>
      <vt:lpstr>TTL NAND Key Features</vt:lpstr>
      <vt:lpstr>Standard TTL Characteristics </vt:lpstr>
      <vt:lpstr>TTL Sub-families</vt:lpstr>
      <vt:lpstr>PowerPoint Presentation</vt:lpstr>
      <vt:lpstr>PowerPoint Presentation</vt:lpstr>
      <vt:lpstr>PowerPoint Presentation</vt:lpstr>
      <vt:lpstr>Emitter Coupled Logic (ECL)</vt:lpstr>
      <vt:lpstr>PowerPoint Presentation</vt:lpstr>
      <vt:lpstr>ECL Circuit </vt:lpstr>
      <vt:lpstr>ECL Characteristics </vt:lpstr>
      <vt:lpstr>The CMOS Family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6345</cp:revision>
  <dcterms:created xsi:type="dcterms:W3CDTF">2013-09-26T15:37:31Z</dcterms:created>
  <dcterms:modified xsi:type="dcterms:W3CDTF">2021-04-09T09:40:36Z</dcterms:modified>
</cp:coreProperties>
</file>