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3"/>
  </p:notesMasterIdLst>
  <p:sldIdLst>
    <p:sldId id="456" r:id="rId2"/>
    <p:sldId id="457" r:id="rId3"/>
    <p:sldId id="402" r:id="rId4"/>
    <p:sldId id="429" r:id="rId5"/>
    <p:sldId id="430" r:id="rId6"/>
    <p:sldId id="434" r:id="rId7"/>
    <p:sldId id="432" r:id="rId8"/>
    <p:sldId id="428" r:id="rId9"/>
    <p:sldId id="433" r:id="rId10"/>
    <p:sldId id="431" r:id="rId11"/>
    <p:sldId id="435" r:id="rId12"/>
    <p:sldId id="436" r:id="rId13"/>
    <p:sldId id="437" r:id="rId14"/>
    <p:sldId id="438" r:id="rId15"/>
    <p:sldId id="439" r:id="rId16"/>
    <p:sldId id="440" r:id="rId17"/>
    <p:sldId id="442" r:id="rId18"/>
    <p:sldId id="443" r:id="rId19"/>
    <p:sldId id="444" r:id="rId20"/>
    <p:sldId id="445" r:id="rId21"/>
    <p:sldId id="446" r:id="rId22"/>
    <p:sldId id="447" r:id="rId23"/>
    <p:sldId id="448" r:id="rId24"/>
    <p:sldId id="449" r:id="rId25"/>
    <p:sldId id="450" r:id="rId26"/>
    <p:sldId id="451" r:id="rId27"/>
    <p:sldId id="452" r:id="rId28"/>
    <p:sldId id="453" r:id="rId29"/>
    <p:sldId id="454" r:id="rId30"/>
    <p:sldId id="455" r:id="rId31"/>
    <p:sldId id="397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1" autoAdjust="0"/>
    <p:restoredTop sz="88732" autoAdjust="0"/>
  </p:normalViewPr>
  <p:slideViewPr>
    <p:cSldViewPr>
      <p:cViewPr varScale="1">
        <p:scale>
          <a:sx n="80" d="100"/>
          <a:sy n="80" d="100"/>
        </p:scale>
        <p:origin x="13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e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4" Type="http://schemas.openxmlformats.org/officeDocument/2006/relationships/image" Target="../media/image59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5.wmf"/><Relationship Id="rId1" Type="http://schemas.openxmlformats.org/officeDocument/2006/relationships/image" Target="../media/image64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67.wmf"/><Relationship Id="rId1" Type="http://schemas.openxmlformats.org/officeDocument/2006/relationships/image" Target="../media/image66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75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4" Type="http://schemas.openxmlformats.org/officeDocument/2006/relationships/image" Target="../media/image86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4" Type="http://schemas.openxmlformats.org/officeDocument/2006/relationships/image" Target="../media/image9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18616-83D4-4CCD-92DB-77EE9C964B2C}" type="datetimeFigureOut">
              <a:rPr lang="en-US" smtClean="0"/>
              <a:pPr/>
              <a:t>3/12/2021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EB357-B5A6-4343-B9C2-350395847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81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EB357-B5A6-4343-B9C2-350395847C2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51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EC456-9A01-48E3-BAC7-F2BBE10CAF77}" type="datetime1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61A3-C6C2-46E5-9742-5928D6BB8000}" type="datetime1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E917-53E6-40B2-BDA2-EFC128F38238}" type="datetime1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51DE-2D49-4B31-BAE2-20877C049150}" type="datetime1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D384-0B03-4470-B34D-5D8329BF78D1}" type="datetime1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93528-4F1D-4097-926E-3BA824F2C93D}" type="datetime1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249A-126A-4391-9C43-C548B6A06F53}" type="datetime1">
              <a:rPr lang="en-US" smtClean="0"/>
              <a:pPr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F207-F29E-4264-A425-479F8BD88447}" type="datetime1">
              <a:rPr lang="en-US" smtClean="0"/>
              <a:pPr/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49B6-F254-4F54-862B-D954832FC88B}" type="datetime1">
              <a:rPr lang="en-US" smtClean="0"/>
              <a:pPr/>
              <a:t>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D9A0-3F5F-4F92-92BF-8E89953B07C2}" type="datetime1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12B0-8A8A-4DAF-A84C-090F0AD5755C}" type="datetime1">
              <a:rPr lang="en-US" smtClean="0"/>
              <a:pPr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D196F-6ECF-4FAD-9F89-7E46FCAB8165}" type="datetime1">
              <a:rPr lang="en-US" smtClean="0"/>
              <a:pPr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7.wmf"/><Relationship Id="rId9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1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4.wmf"/><Relationship Id="rId18" Type="http://schemas.openxmlformats.org/officeDocument/2006/relationships/oleObject" Target="../embeddings/oleObject36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5.bin"/><Relationship Id="rId20" Type="http://schemas.openxmlformats.org/officeDocument/2006/relationships/oleObject" Target="../embeddings/oleObject37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image" Target="../media/image35.wmf"/><Relationship Id="rId10" Type="http://schemas.openxmlformats.org/officeDocument/2006/relationships/image" Target="../media/image33.wmf"/><Relationship Id="rId19" Type="http://schemas.openxmlformats.org/officeDocument/2006/relationships/image" Target="../media/image37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1.bin"/><Relationship Id="rId14" Type="http://schemas.openxmlformats.org/officeDocument/2006/relationships/oleObject" Target="../embeddings/oleObject3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44.png"/><Relationship Id="rId7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46.png"/><Relationship Id="rId4" Type="http://schemas.openxmlformats.org/officeDocument/2006/relationships/image" Target="../media/image45.png"/><Relationship Id="rId9" Type="http://schemas.openxmlformats.org/officeDocument/2006/relationships/image" Target="../media/image4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oleObject" Target="../embeddings/oleObject41.bin"/><Relationship Id="rId7" Type="http://schemas.openxmlformats.org/officeDocument/2006/relationships/image" Target="../media/image5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8.wmf"/><Relationship Id="rId11" Type="http://schemas.openxmlformats.org/officeDocument/2006/relationships/image" Target="../media/image49.wmf"/><Relationship Id="rId5" Type="http://schemas.openxmlformats.org/officeDocument/2006/relationships/oleObject" Target="../embeddings/oleObject42.bin"/><Relationship Id="rId10" Type="http://schemas.openxmlformats.org/officeDocument/2006/relationships/oleObject" Target="../embeddings/oleObject43.bin"/><Relationship Id="rId4" Type="http://schemas.openxmlformats.org/officeDocument/2006/relationships/image" Target="../media/image47.wmf"/><Relationship Id="rId9" Type="http://schemas.openxmlformats.org/officeDocument/2006/relationships/image" Target="../media/image5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oleObject" Target="../embeddings/oleObject44.bin"/><Relationship Id="rId7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55.png"/><Relationship Id="rId4" Type="http://schemas.openxmlformats.org/officeDocument/2006/relationships/image" Target="../media/image6.wmf"/><Relationship Id="rId9" Type="http://schemas.openxmlformats.org/officeDocument/2006/relationships/image" Target="../media/image5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7.bin"/><Relationship Id="rId7" Type="http://schemas.openxmlformats.org/officeDocument/2006/relationships/image" Target="../media/image60.png"/><Relationship Id="rId12" Type="http://schemas.openxmlformats.org/officeDocument/2006/relationships/image" Target="../media/image6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7.wmf"/><Relationship Id="rId11" Type="http://schemas.openxmlformats.org/officeDocument/2006/relationships/image" Target="../media/image58.wmf"/><Relationship Id="rId5" Type="http://schemas.openxmlformats.org/officeDocument/2006/relationships/oleObject" Target="../embeddings/oleObject48.bin"/><Relationship Id="rId10" Type="http://schemas.openxmlformats.org/officeDocument/2006/relationships/oleObject" Target="../embeddings/oleObject49.bin"/><Relationship Id="rId4" Type="http://schemas.openxmlformats.org/officeDocument/2006/relationships/image" Target="../media/image56.wmf"/><Relationship Id="rId9" Type="http://schemas.openxmlformats.org/officeDocument/2006/relationships/image" Target="../media/image62.png"/><Relationship Id="rId14" Type="http://schemas.openxmlformats.org/officeDocument/2006/relationships/image" Target="../media/image59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64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8.png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6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6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72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73.wmf"/><Relationship Id="rId4" Type="http://schemas.openxmlformats.org/officeDocument/2006/relationships/oleObject" Target="../embeddings/oleObject56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6.png"/><Relationship Id="rId7" Type="http://schemas.openxmlformats.org/officeDocument/2006/relationships/image" Target="../media/image7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77.png"/><Relationship Id="rId5" Type="http://schemas.openxmlformats.org/officeDocument/2006/relationships/image" Target="../media/image75.wmf"/><Relationship Id="rId4" Type="http://schemas.openxmlformats.org/officeDocument/2006/relationships/oleObject" Target="../embeddings/oleObject57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7" Type="http://schemas.openxmlformats.org/officeDocument/2006/relationships/image" Target="../media/image8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81.png"/><Relationship Id="rId5" Type="http://schemas.openxmlformats.org/officeDocument/2006/relationships/image" Target="../media/image80.png"/><Relationship Id="rId4" Type="http://schemas.openxmlformats.org/officeDocument/2006/relationships/image" Target="../media/image79.w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84.wmf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86.wmf"/><Relationship Id="rId4" Type="http://schemas.openxmlformats.org/officeDocument/2006/relationships/image" Target="../media/image83.wmf"/><Relationship Id="rId9" Type="http://schemas.openxmlformats.org/officeDocument/2006/relationships/oleObject" Target="../embeddings/oleObject6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3" Type="http://schemas.openxmlformats.org/officeDocument/2006/relationships/oleObject" Target="../embeddings/oleObject63.bin"/><Relationship Id="rId7" Type="http://schemas.openxmlformats.org/officeDocument/2006/relationships/image" Target="../media/image91.png"/><Relationship Id="rId12" Type="http://schemas.openxmlformats.org/officeDocument/2006/relationships/image" Target="../media/image9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4.bin"/><Relationship Id="rId10" Type="http://schemas.openxmlformats.org/officeDocument/2006/relationships/image" Target="../media/image89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65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package" Target="../embeddings/Microsoft_Word_Document1.docx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4.w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62001"/>
            <a:ext cx="85344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EEE3131 Digital Electronics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743200"/>
            <a:ext cx="7467600" cy="990600"/>
          </a:xfrm>
        </p:spPr>
        <p:txBody>
          <a:bodyPr>
            <a:normAutofit lnSpcReduction="10000"/>
          </a:bodyPr>
          <a:lstStyle/>
          <a:p>
            <a:pPr algn="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Lecture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Fundamentals</a:t>
            </a:r>
          </a:p>
          <a:p>
            <a:pPr algn="r"/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Maps</a:t>
            </a:r>
          </a:p>
          <a:p>
            <a:pPr algn="r"/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0" y="1905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200" y="4143718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Instructor:  George ZIBA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7000" y="5486400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March 2021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" y="762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800" y="4495800"/>
            <a:ext cx="624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Email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 George.ziba@unza.zm</a:t>
            </a:r>
          </a:p>
          <a:p>
            <a:pPr algn="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01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3886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2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Consider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truth table in table 1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Obtain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product-of-sums Boolean expression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Hence, show that it equals its sum-of-products dual.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Each term in this case is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 of literals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implemented using an OR operation.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Now, an OR gate produces a logic ‘0’ only when all its inputs are in the logic ‘0’ state.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Thus, the first term corresponding to the first row of the table will be </a:t>
            </a:r>
          </a:p>
          <a:p>
            <a:pPr marL="457200" indent="-457200">
              <a:buClr>
                <a:srgbClr val="0070C0"/>
              </a:buCl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. All the other terms are obtained in a similar manner.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Therefore, the expression is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6092" name="Object 4"/>
          <p:cNvGraphicFramePr>
            <a:graphicFrameLocks noChangeAspect="1"/>
          </p:cNvGraphicFramePr>
          <p:nvPr/>
        </p:nvGraphicFramePr>
        <p:xfrm>
          <a:off x="1857375" y="4856163"/>
          <a:ext cx="508793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0" name="Equation" r:id="rId3" imgW="3263760" imgH="241200" progId="Equation.DSMT4">
                  <p:embed/>
                </p:oleObj>
              </mc:Choice>
              <mc:Fallback>
                <p:oleObj name="Equation" r:id="rId3" imgW="326376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4856163"/>
                        <a:ext cx="5087938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3" name="Object 4"/>
          <p:cNvGraphicFramePr>
            <a:graphicFrameLocks noChangeAspect="1"/>
          </p:cNvGraphicFramePr>
          <p:nvPr/>
        </p:nvGraphicFramePr>
        <p:xfrm>
          <a:off x="914400" y="4038600"/>
          <a:ext cx="990600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1" name="Equation" r:id="rId5" imgW="634680" imgH="177480" progId="Equation.DSMT4">
                  <p:embed/>
                </p:oleObj>
              </mc:Choice>
              <mc:Fallback>
                <p:oleObj name="Equation" r:id="rId5" imgW="634680" imgH="177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990600" cy="284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33528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 2 Solution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Transforming the given product-of-sums expression into an equivalent sum-of-products is a straightforward process.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 simply find the dual of the expression.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Dual of a Boolean Expression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dual of a Boolean expression is obtained by replacing all ‘    ’ operations with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operations, all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operations with ‘    ’ operations, all 0s with 1s and all 1s with 0s and leaving all literals unchanged.</a:t>
            </a:r>
          </a:p>
          <a:p>
            <a:pPr marL="457200" indent="-457200"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Thus, dual of                                                                                     is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11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46092" name="Object 4"/>
          <p:cNvGraphicFramePr>
            <a:graphicFrameLocks noChangeAspect="1"/>
          </p:cNvGraphicFramePr>
          <p:nvPr/>
        </p:nvGraphicFramePr>
        <p:xfrm>
          <a:off x="2362200" y="3962400"/>
          <a:ext cx="508635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7" name="Equation" r:id="rId3" imgW="3263760" imgH="241200" progId="Equation.DSMT4">
                  <p:embed/>
                </p:oleObj>
              </mc:Choice>
              <mc:Fallback>
                <p:oleObj name="Equation" r:id="rId3" imgW="3263760" imgH="24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962400"/>
                        <a:ext cx="5086350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5334000" y="3429000"/>
          <a:ext cx="119063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8" name="Equation" r:id="rId5" imgW="75960" imgH="101520" progId="Equation.DSMT4">
                  <p:embed/>
                </p:oleObj>
              </mc:Choice>
              <mc:Fallback>
                <p:oleObj name="Equation" r:id="rId5" imgW="75960" imgH="101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429000"/>
                        <a:ext cx="119063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7239000" y="3124200"/>
          <a:ext cx="119063" cy="16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9" name="Equation" r:id="rId7" imgW="75960" imgH="101520" progId="Equation.DSMT4">
                  <p:embed/>
                </p:oleObj>
              </mc:Choice>
              <mc:Fallback>
                <p:oleObj name="Equation" r:id="rId7" imgW="75960" imgH="101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3124200"/>
                        <a:ext cx="119063" cy="16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4" name="Object 4"/>
          <p:cNvGraphicFramePr>
            <a:graphicFrameLocks noChangeAspect="1"/>
          </p:cNvGraphicFramePr>
          <p:nvPr/>
        </p:nvGraphicFramePr>
        <p:xfrm>
          <a:off x="2065338" y="4724400"/>
          <a:ext cx="4611687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0" name="Equation" r:id="rId8" imgW="2958840" imgH="241200" progId="Equation.DSMT4">
                  <p:embed/>
                </p:oleObj>
              </mc:Choice>
              <mc:Fallback>
                <p:oleObj name="Equation" r:id="rId8" imgW="295884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5338" y="4724400"/>
                        <a:ext cx="4611687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Simplification Techniques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51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Expanded Forms of Boolean Expressions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useful not only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analyzing Boolean expressions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but in the application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minimizing techniques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such as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mapping method for simplifying Boolean expressions.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expanded form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sum-of-products 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(SOP)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product-of-sums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(POS)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is obtained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including all possible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combinations of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missing variables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illustrate this, consider the following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sum-of-products expression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69634" name="Object 4"/>
          <p:cNvGraphicFramePr>
            <a:graphicFrameLocks noChangeAspect="1"/>
          </p:cNvGraphicFramePr>
          <p:nvPr/>
        </p:nvGraphicFramePr>
        <p:xfrm>
          <a:off x="2995613" y="3829050"/>
          <a:ext cx="2751137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5" name="Equation" r:id="rId3" imgW="1765080" imgH="215640" progId="Equation.DSMT4">
                  <p:embed/>
                </p:oleObj>
              </mc:Choice>
              <mc:Fallback>
                <p:oleObj name="Equation" r:id="rId3" imgW="176508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5613" y="3829050"/>
                        <a:ext cx="2751137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304800" y="4267200"/>
            <a:ext cx="8610600" cy="220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is  a three-variable expression. Expanded versions of different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miniterms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can be written as follows:</a:t>
            </a:r>
          </a:p>
          <a:p>
            <a:pPr marL="73152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                              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</a:p>
          <a:p>
            <a:pPr marL="73152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marL="73152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is a complete term and has no missing variable .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</a:p>
          <a:p>
            <a:pPr marL="73152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.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69635" name="Object 4"/>
          <p:cNvGraphicFramePr>
            <a:graphicFrameLocks noChangeAspect="1"/>
          </p:cNvGraphicFramePr>
          <p:nvPr/>
        </p:nvGraphicFramePr>
        <p:xfrm>
          <a:off x="1219200" y="4953000"/>
          <a:ext cx="3878262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6" name="Equation" r:id="rId5" imgW="2489040" imgH="241200" progId="Equation.DSMT4">
                  <p:embed/>
                </p:oleObj>
              </mc:Choice>
              <mc:Fallback>
                <p:oleObj name="Equation" r:id="rId5" imgW="2489040" imgH="241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953000"/>
                        <a:ext cx="3878262" cy="388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1219200" y="5334000"/>
          <a:ext cx="387826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7" name="Equation" r:id="rId7" imgW="2489040" imgH="241200" progId="Equation.DSMT4">
                  <p:embed/>
                </p:oleObj>
              </mc:Choice>
              <mc:Fallback>
                <p:oleObj name="Equation" r:id="rId7" imgW="248904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334000"/>
                        <a:ext cx="3878263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4"/>
          <p:cNvGraphicFramePr>
            <a:graphicFrameLocks noChangeAspect="1"/>
          </p:cNvGraphicFramePr>
          <p:nvPr/>
        </p:nvGraphicFramePr>
        <p:xfrm>
          <a:off x="1219200" y="5638800"/>
          <a:ext cx="790575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8" name="Equation" r:id="rId9" imgW="507960" imgH="215640" progId="Equation.DSMT4">
                  <p:embed/>
                </p:oleObj>
              </mc:Choice>
              <mc:Fallback>
                <p:oleObj name="Equation" r:id="rId9" imgW="507960" imgH="215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638800"/>
                        <a:ext cx="790575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1219200" y="6019800"/>
          <a:ext cx="3878263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59" name="Equation" r:id="rId11" imgW="2489040" imgH="241200" progId="Equation.DSMT4">
                  <p:embed/>
                </p:oleObj>
              </mc:Choice>
              <mc:Fallback>
                <p:oleObj name="Equation" r:id="rId11" imgW="248904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6019800"/>
                        <a:ext cx="3878263" cy="38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Simplification Techniques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609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expanded sum-of-products expression is therefore given by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69634" name="Object 4"/>
          <p:cNvGraphicFramePr>
            <a:graphicFrameLocks noChangeAspect="1"/>
          </p:cNvGraphicFramePr>
          <p:nvPr/>
        </p:nvGraphicFramePr>
        <p:xfrm>
          <a:off x="1524000" y="1676400"/>
          <a:ext cx="6354763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2" name="Equation" r:id="rId3" imgW="4076640" imgH="507960" progId="Equation.DSMT4">
                  <p:embed/>
                </p:oleObj>
              </mc:Choice>
              <mc:Fallback>
                <p:oleObj name="Equation" r:id="rId3" imgW="4076640" imgH="5079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676400"/>
                        <a:ext cx="6354763" cy="812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304800" y="2667000"/>
            <a:ext cx="8610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As another illustration, consider the product-of-sums expression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70663" name="Object 4"/>
          <p:cNvGraphicFramePr>
            <a:graphicFrameLocks noChangeAspect="1"/>
          </p:cNvGraphicFramePr>
          <p:nvPr/>
        </p:nvGraphicFramePr>
        <p:xfrm>
          <a:off x="3124200" y="3048000"/>
          <a:ext cx="2357438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3" name="Equation" r:id="rId5" imgW="1511280" imgH="241200" progId="Equation.DSMT4">
                  <p:embed/>
                </p:oleObj>
              </mc:Choice>
              <mc:Fallback>
                <p:oleObj name="Equation" r:id="rId5" imgW="151128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048000"/>
                        <a:ext cx="2357438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ontent Placeholder 2"/>
          <p:cNvSpPr txBox="1">
            <a:spLocks/>
          </p:cNvSpPr>
          <p:nvPr/>
        </p:nvSpPr>
        <p:spPr>
          <a:xfrm>
            <a:off x="304800" y="3429000"/>
            <a:ext cx="8610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is four-variable expression.              in this case expands to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3886200" y="3429000"/>
          <a:ext cx="614362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4" name="Equation" r:id="rId7" imgW="393480" imgH="203040" progId="Equation.DSMT4">
                  <p:embed/>
                </p:oleObj>
              </mc:Choice>
              <mc:Fallback>
                <p:oleObj name="Equation" r:id="rId7" imgW="393480" imgH="203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429000"/>
                        <a:ext cx="614362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5" name="Object 9"/>
          <p:cNvGraphicFramePr>
            <a:graphicFrameLocks noChangeAspect="1"/>
          </p:cNvGraphicFramePr>
          <p:nvPr/>
        </p:nvGraphicFramePr>
        <p:xfrm>
          <a:off x="1066800" y="3886200"/>
          <a:ext cx="6299200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5" name="Equation" r:id="rId9" imgW="4038480" imgH="241200" progId="Equation.DSMT4">
                  <p:embed/>
                </p:oleObj>
              </mc:Choice>
              <mc:Fallback>
                <p:oleObj name="Equation" r:id="rId9" imgW="403848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86200"/>
                        <a:ext cx="6299200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Content Placeholder 2"/>
          <p:cNvSpPr txBox="1">
            <a:spLocks/>
          </p:cNvSpPr>
          <p:nvPr/>
        </p:nvSpPr>
        <p:spPr>
          <a:xfrm>
            <a:off x="304800" y="4343400"/>
            <a:ext cx="8610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expanded product-of-sums expression is therefore given by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70666" name="Object 10"/>
          <p:cNvGraphicFramePr>
            <a:graphicFrameLocks noChangeAspect="1"/>
          </p:cNvGraphicFramePr>
          <p:nvPr/>
        </p:nvGraphicFramePr>
        <p:xfrm>
          <a:off x="685800" y="4800600"/>
          <a:ext cx="7883525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6" name="Equation" r:id="rId11" imgW="5054400" imgH="507960" progId="Equation.DSMT4">
                  <p:embed/>
                </p:oleObj>
              </mc:Choice>
              <mc:Fallback>
                <p:oleObj name="Equation" r:id="rId11" imgW="5054400" imgH="507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800600"/>
                        <a:ext cx="7883525" cy="815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Simplification Techniques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05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Canonical Form of Boolean Expressions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expanded form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Boolean expression,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where each term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contains all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variables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their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true or complemented 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orm, is also known as the </a:t>
            </a: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canonical form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the expression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instance,                                                                 is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function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three variables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expressed 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canonical form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function after simplification reduces to                                              and loses its canonical form. 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and        Nomenclature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Let us consider the Boolean function: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Using the       notation it is                                  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Similarly, for the function: 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Since the sum terms denote binary numbers, 111, 110, and 000, this yields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Using the         notation it is                                     .</a:t>
            </a:r>
          </a:p>
          <a:p>
            <a:pPr>
              <a:buFont typeface="Wingdings" pitchFamily="2" charset="2"/>
              <a:buChar char="ü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69634" name="Object 4"/>
          <p:cNvGraphicFramePr>
            <a:graphicFrameLocks noChangeAspect="1"/>
          </p:cNvGraphicFramePr>
          <p:nvPr/>
        </p:nvGraphicFramePr>
        <p:xfrm>
          <a:off x="2133600" y="2590800"/>
          <a:ext cx="391953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6" name="Equation" r:id="rId3" imgW="2514600" imgH="266400" progId="Equation.DSMT4">
                  <p:embed/>
                </p:oleObj>
              </mc:Choice>
              <mc:Fallback>
                <p:oleObj name="Equation" r:id="rId3" imgW="2514600" imgH="266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590800"/>
                        <a:ext cx="3919537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7" name="Object 4"/>
          <p:cNvGraphicFramePr>
            <a:graphicFrameLocks noChangeAspect="1"/>
          </p:cNvGraphicFramePr>
          <p:nvPr/>
        </p:nvGraphicFramePr>
        <p:xfrm>
          <a:off x="5257800" y="3276600"/>
          <a:ext cx="271145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7" name="Equation" r:id="rId5" imgW="1739880" imgH="266400" progId="Equation.DSMT4">
                  <p:embed/>
                </p:oleObj>
              </mc:Choice>
              <mc:Fallback>
                <p:oleObj name="Equation" r:id="rId5" imgW="1739880" imgH="266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276600"/>
                        <a:ext cx="2711450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8" name="Object 8"/>
          <p:cNvGraphicFramePr>
            <a:graphicFrameLocks noChangeAspect="1"/>
          </p:cNvGraphicFramePr>
          <p:nvPr/>
        </p:nvGraphicFramePr>
        <p:xfrm>
          <a:off x="762000" y="3962400"/>
          <a:ext cx="3683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8" name="Equation" r:id="rId7" imgW="152280" imgH="164880" progId="Equation.DSMT4">
                  <p:embed/>
                </p:oleObj>
              </mc:Choice>
              <mc:Fallback>
                <p:oleObj name="Equation" r:id="rId7" imgW="152280" imgH="164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962400"/>
                        <a:ext cx="368300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2243432"/>
              </p:ext>
            </p:extLst>
          </p:nvPr>
        </p:nvGraphicFramePr>
        <p:xfrm>
          <a:off x="1828800" y="4026359"/>
          <a:ext cx="3952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9" name="Equation" r:id="rId9" imgW="164880" imgH="164880" progId="Equation.DSMT4">
                  <p:embed/>
                </p:oleObj>
              </mc:Choice>
              <mc:Fallback>
                <p:oleObj name="Equation" r:id="rId9" imgW="164880" imgH="164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026359"/>
                        <a:ext cx="395288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1" name="Object 4"/>
          <p:cNvGraphicFramePr>
            <a:graphicFrameLocks noChangeAspect="1"/>
          </p:cNvGraphicFramePr>
          <p:nvPr/>
        </p:nvGraphicFramePr>
        <p:xfrm>
          <a:off x="4648200" y="4419600"/>
          <a:ext cx="391953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0" name="Equation" r:id="rId11" imgW="2514600" imgH="266400" progId="Equation.DSMT4">
                  <p:embed/>
                </p:oleObj>
              </mc:Choice>
              <mc:Fallback>
                <p:oleObj name="Equation" r:id="rId11" imgW="2514600" imgH="266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419600"/>
                        <a:ext cx="3919538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2" name="Object 12"/>
          <p:cNvGraphicFramePr>
            <a:graphicFrameLocks noChangeAspect="1"/>
          </p:cNvGraphicFramePr>
          <p:nvPr/>
        </p:nvGraphicFramePr>
        <p:xfrm>
          <a:off x="3429000" y="4800600"/>
          <a:ext cx="211772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1" name="Equation" r:id="rId12" imgW="1358640" imgH="253800" progId="Equation.DSMT4">
                  <p:embed/>
                </p:oleObj>
              </mc:Choice>
              <mc:Fallback>
                <p:oleObj name="Equation" r:id="rId12" imgW="1358640" imgH="253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800600"/>
                        <a:ext cx="2117725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3" name="Object 13"/>
          <p:cNvGraphicFramePr>
            <a:graphicFrameLocks noChangeAspect="1"/>
          </p:cNvGraphicFramePr>
          <p:nvPr/>
        </p:nvGraphicFramePr>
        <p:xfrm>
          <a:off x="1828800" y="4800600"/>
          <a:ext cx="27292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2" name="Equation" r:id="rId14" imgW="139680" imgH="152280" progId="Equation.DSMT4">
                  <p:embed/>
                </p:oleObj>
              </mc:Choice>
              <mc:Fallback>
                <p:oleObj name="Equation" r:id="rId14" imgW="139680" imgH="1522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800600"/>
                        <a:ext cx="272925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4" name="Object 14"/>
          <p:cNvGraphicFramePr>
            <a:graphicFrameLocks noChangeAspect="1"/>
          </p:cNvGraphicFramePr>
          <p:nvPr/>
        </p:nvGraphicFramePr>
        <p:xfrm>
          <a:off x="3581400" y="5181600"/>
          <a:ext cx="479107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3" name="Equation" r:id="rId16" imgW="3073320" imgH="266400" progId="Equation.DSMT4">
                  <p:embed/>
                </p:oleObj>
              </mc:Choice>
              <mc:Fallback>
                <p:oleObj name="Equation" r:id="rId16" imgW="3073320" imgH="266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181600"/>
                        <a:ext cx="4791075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95" name="Object 15"/>
          <p:cNvGraphicFramePr>
            <a:graphicFrameLocks noChangeAspect="1"/>
          </p:cNvGraphicFramePr>
          <p:nvPr/>
        </p:nvGraphicFramePr>
        <p:xfrm>
          <a:off x="3733800" y="5867400"/>
          <a:ext cx="21764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4" name="Equation" r:id="rId18" imgW="1396800" imgH="253800" progId="Equation.DSMT4">
                  <p:embed/>
                </p:oleObj>
              </mc:Choice>
              <mc:Fallback>
                <p:oleObj name="Equation" r:id="rId18" imgW="1396800" imgH="253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867400"/>
                        <a:ext cx="2176463" cy="404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0296866"/>
              </p:ext>
            </p:extLst>
          </p:nvPr>
        </p:nvGraphicFramePr>
        <p:xfrm>
          <a:off x="1767618" y="5888469"/>
          <a:ext cx="395288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5" name="Equation" r:id="rId20" imgW="164880" imgH="164880" progId="Equation.DSMT4">
                  <p:embed/>
                </p:oleObj>
              </mc:Choice>
              <mc:Fallback>
                <p:oleObj name="Equation" r:id="rId20" imgW="1648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7618" y="5888469"/>
                        <a:ext cx="395288" cy="40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a graphical representation of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system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It can be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drawn directly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either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(sum-of-products) or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(product-of-sums) Boolean expressions.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Drawing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 from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truth table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involves an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additional step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writing the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expression depending upon whether it is desired to have a minimized sum-of-products or a minimized product-of-sums expression.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Construction of a </a:t>
            </a:r>
            <a:r>
              <a:rPr lang="en-US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-variable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has        squares, and each possible input is allotted a square. 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case of a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‘1’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placed 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all those squares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which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output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‘1’, and ‘0’ is placed in all those squares for which the output is ‘0’.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omitted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simplicity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is placed 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squares corresponding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don’t cares’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conditions.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4191000" y="3962400"/>
          <a:ext cx="277812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2" name="Equation" r:id="rId3" imgW="177480" imgH="190440" progId="Equation.DSMT4">
                  <p:embed/>
                </p:oleObj>
              </mc:Choice>
              <mc:Fallback>
                <p:oleObj name="Equation" r:id="rId3" imgW="177480" imgH="1904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962400"/>
                        <a:ext cx="277812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53340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case of a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‘1’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placed 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all those squares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which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output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‘0’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and a ‘0’ is placed for input entries corresponding to a ‘1’ output. Again,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omitted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for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simplicity,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an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is placed 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squares corresponding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don’t care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conditions.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It is worth noting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that,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extreme rows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extreme columns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considered adjacent.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minterms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ordered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according to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Gray code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i.e., only one variable changes between adjacent squares.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commonly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used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designation styles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for two-, three- and four-variable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are given in Figure 2.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Having drawn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the next step is to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form groups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as per the following guidelines: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Each square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containing a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‘1’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must be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considered at least once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although it can be considered as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often as desired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objective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to account for all marked squares in the minimum number of groups.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038600"/>
            <a:ext cx="8610600" cy="23622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number of squares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group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must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always be a power of 2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i.e., groups can have 1, 2, 4, 8, 16, … squares.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Each group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should be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as large as possible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which means that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square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should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accounted for by itself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if it can be accounted for by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 group of two squares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so forth.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Don’t care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entries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can be used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accounting for all of 1-squares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make optimum groups. Not all ‘don’t cares’ need to be accounted for though.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371600"/>
            <a:ext cx="1905000" cy="1665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1371600"/>
            <a:ext cx="2163864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42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4025" y="1295400"/>
            <a:ext cx="22446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2057400" y="342900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2: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maps.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057400"/>
            <a:ext cx="8763000" cy="42672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2057400"/>
            <a:ext cx="8763000" cy="5334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8382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Having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accounted for groups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with all 1s, the minimum ‘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or ‘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POS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expressions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can be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written directly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2209800"/>
            <a:ext cx="8610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Example 3</a:t>
            </a:r>
          </a:p>
          <a:p>
            <a:pPr marL="457200" lvl="0" indent="-457200">
              <a:spcBef>
                <a:spcPct val="20000"/>
              </a:spcBef>
              <a:buClr>
                <a:srgbClr val="0070C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Given 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 3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Boolean function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of a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two-input OR gate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Write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Boolean expressions, hence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create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952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3962400"/>
            <a:ext cx="1447800" cy="1803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685800" y="3581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 3: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truth table.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523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38600" y="4038600"/>
            <a:ext cx="1878419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523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4038600"/>
            <a:ext cx="186660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Content Placeholder 2"/>
          <p:cNvSpPr txBox="1">
            <a:spLocks/>
          </p:cNvSpPr>
          <p:nvPr/>
        </p:nvSpPr>
        <p:spPr>
          <a:xfrm>
            <a:off x="3581400" y="3581400"/>
            <a:ext cx="54864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Solution</a:t>
            </a:r>
          </a:p>
        </p:txBody>
      </p:sp>
      <p:graphicFrame>
        <p:nvGraphicFramePr>
          <p:cNvPr id="95238" name="Object 4"/>
          <p:cNvGraphicFramePr>
            <a:graphicFrameLocks noChangeAspect="1"/>
          </p:cNvGraphicFramePr>
          <p:nvPr/>
        </p:nvGraphicFramePr>
        <p:xfrm>
          <a:off x="693738" y="5867400"/>
          <a:ext cx="41179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6" name="Equation" r:id="rId6" imgW="2641320" imgH="266400" progId="Equation.DSMT4">
                  <p:embed/>
                </p:oleObj>
              </mc:Choice>
              <mc:Fallback>
                <p:oleObj name="Equation" r:id="rId6" imgW="2641320" imgH="266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738" y="5867400"/>
                        <a:ext cx="41179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9" name="Object 4"/>
          <p:cNvGraphicFramePr>
            <a:graphicFrameLocks noChangeAspect="1"/>
          </p:cNvGraphicFramePr>
          <p:nvPr/>
        </p:nvGraphicFramePr>
        <p:xfrm>
          <a:off x="5486400" y="5867400"/>
          <a:ext cx="3008313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47" name="Equation" r:id="rId8" imgW="1930320" imgH="253800" progId="Equation.DSMT4">
                  <p:embed/>
                </p:oleObj>
              </mc:Choice>
              <mc:Fallback>
                <p:oleObj name="Equation" r:id="rId8" imgW="1930320" imgH="253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867400"/>
                        <a:ext cx="3008313" cy="411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1336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Example 4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 4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the three-variable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Boolean function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with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repectively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given by 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and                                                   </a:t>
            </a:r>
            <a:endParaRPr lang="en-US" sz="20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Create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19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2209800"/>
            <a:ext cx="8610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85800" y="30480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 4: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truth table.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2971800" y="3048000"/>
            <a:ext cx="61722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Solution</a:t>
            </a:r>
          </a:p>
        </p:txBody>
      </p:sp>
      <p:graphicFrame>
        <p:nvGraphicFramePr>
          <p:cNvPr id="95238" name="Object 4"/>
          <p:cNvGraphicFramePr>
            <a:graphicFrameLocks noChangeAspect="1"/>
          </p:cNvGraphicFramePr>
          <p:nvPr/>
        </p:nvGraphicFramePr>
        <p:xfrm>
          <a:off x="4495800" y="1905000"/>
          <a:ext cx="3959225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9" name="Equation" r:id="rId3" imgW="2539800" imgH="215640" progId="Equation.DSMT4">
                  <p:embed/>
                </p:oleObj>
              </mc:Choice>
              <mc:Fallback>
                <p:oleObj name="Equation" r:id="rId3" imgW="253980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905000"/>
                        <a:ext cx="3959225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0" name="Object 4"/>
          <p:cNvGraphicFramePr>
            <a:graphicFrameLocks noChangeAspect="1"/>
          </p:cNvGraphicFramePr>
          <p:nvPr/>
        </p:nvGraphicFramePr>
        <p:xfrm>
          <a:off x="1371600" y="2286000"/>
          <a:ext cx="50879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80" name="Equation" r:id="rId5" imgW="3263760" imgH="241200" progId="Equation.DSMT4">
                  <p:embed/>
                </p:oleObj>
              </mc:Choice>
              <mc:Fallback>
                <p:oleObj name="Equation" r:id="rId5" imgW="3263760" imgH="241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286000"/>
                        <a:ext cx="5087937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6262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8200" y="3429000"/>
            <a:ext cx="1676400" cy="2815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7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657600" y="3505200"/>
            <a:ext cx="1995985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6268" name="Picture 1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943600" y="3505200"/>
            <a:ext cx="2133600" cy="1411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Content Placeholder 2"/>
          <p:cNvSpPr txBox="1">
            <a:spLocks/>
          </p:cNvSpPr>
          <p:nvPr/>
        </p:nvSpPr>
        <p:spPr>
          <a:xfrm>
            <a:off x="2971800" y="4876800"/>
            <a:ext cx="61722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Thus, the simplified SOP and  POS expressions are both given by             . 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96269" name="Object 4"/>
          <p:cNvGraphicFramePr>
            <a:graphicFrameLocks noChangeAspect="1"/>
          </p:cNvGraphicFramePr>
          <p:nvPr/>
        </p:nvGraphicFramePr>
        <p:xfrm>
          <a:off x="5029200" y="5181600"/>
          <a:ext cx="633412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81" name="Equation" r:id="rId10" imgW="406080" imgH="215640" progId="Equation.DSMT4">
                  <p:embed/>
                </p:oleObj>
              </mc:Choice>
              <mc:Fallback>
                <p:oleObj name="Equation" r:id="rId10" imgW="406080" imgH="215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181600"/>
                        <a:ext cx="633412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Our main reference text books in this course are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[1]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William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Kleitz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2006, Digital Electronics with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VHDL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Prentice Hall ISBN-100131714902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[Practical 1]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[2]  Maini Anil K.,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Digital Electronics: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Principles, Devices and Applications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2007, John Wiley and Sons Ltd, ISBN 978-0-470-03214-5. [Theory 1]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[3]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Thomas L. Floyd, 2006, Digital Fundamentals with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PLD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Programming, Prentice Hall ISBN-10: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0131701886 [Practical 2]</a:t>
            </a:r>
          </a:p>
          <a:p>
            <a:pPr>
              <a:buNone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[4]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Sedha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R.S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A textbook of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igital Electronics, S. Chand, 2010 [Theory 2] </a:t>
            </a:r>
            <a:endParaRPr lang="en-GB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[5]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Alan C.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Diixon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JamesL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Antonakos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2000, A Practical Approach To Digital Electronics, Prentice Hall ISBN-10: 0137275 951. 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[General Reference]</a:t>
            </a:r>
          </a:p>
          <a:p>
            <a:pPr>
              <a:buNone/>
            </a:pPr>
            <a:endParaRPr lang="en-GB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**</a:t>
            </a:r>
            <a:r>
              <a:rPr lang="en-GB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NOTE: </a:t>
            </a:r>
            <a:r>
              <a:rPr lang="en-GB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theory 1 and practical 1 have high preference for practical and theory respectively</a:t>
            </a:r>
            <a:endParaRPr lang="en-GB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GB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13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9812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5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three-variable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function                              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was found for the truth table of example 1. Simplify this expression using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 method.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304800" y="2209800"/>
            <a:ext cx="8610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9" name="Content Placeholder 2"/>
          <p:cNvSpPr txBox="1">
            <a:spLocks/>
          </p:cNvSpPr>
          <p:nvPr/>
        </p:nvSpPr>
        <p:spPr>
          <a:xfrm>
            <a:off x="304800" y="3048000"/>
            <a:ext cx="54102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Cover all 1s with maximum grouping.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simplified Boolean equation is  one that sums all the terms corresponding to each of the group: 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97285" name="Object 4"/>
          <p:cNvGraphicFramePr>
            <a:graphicFrameLocks noChangeAspect="1"/>
          </p:cNvGraphicFramePr>
          <p:nvPr/>
        </p:nvGraphicFramePr>
        <p:xfrm>
          <a:off x="4724400" y="1600200"/>
          <a:ext cx="30099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00" name="Equation" r:id="rId3" imgW="1930320" imgH="215640" progId="Equation.DSMT4">
                  <p:embed/>
                </p:oleObj>
              </mc:Choice>
              <mc:Fallback>
                <p:oleObj name="Equation" r:id="rId3" imgW="193032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600200"/>
                        <a:ext cx="300990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7288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5000" y="2667000"/>
            <a:ext cx="2455452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7289" name="Object 4"/>
          <p:cNvGraphicFramePr>
            <a:graphicFrameLocks noChangeAspect="1"/>
          </p:cNvGraphicFramePr>
          <p:nvPr/>
        </p:nvGraphicFramePr>
        <p:xfrm>
          <a:off x="1524000" y="4495800"/>
          <a:ext cx="1862137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01" name="Equation" r:id="rId6" imgW="1193760" imgH="177480" progId="Equation.DSMT4">
                  <p:embed/>
                </p:oleObj>
              </mc:Choice>
              <mc:Fallback>
                <p:oleObj name="Equation" r:id="rId6" imgW="119376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95800"/>
                        <a:ext cx="1862137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Content Placeholder 2"/>
          <p:cNvSpPr txBox="1">
            <a:spLocks/>
          </p:cNvSpPr>
          <p:nvPr/>
        </p:nvSpPr>
        <p:spPr>
          <a:xfrm>
            <a:off x="304800" y="4953000"/>
            <a:ext cx="86106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There is no simpler expression for this function.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6">
                  <a:lumMod val="75000"/>
                </a:schemeClr>
              </a:buClr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Using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200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DeMorgan’s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law, the simplified expression can be converted to a </a:t>
            </a:r>
            <a:r>
              <a:rPr kumimoji="0" lang="en-US" sz="2000" i="0" u="none" strike="noStrike" kern="1200" cap="none" spc="0" normalizeH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NANDed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product of </a:t>
            </a:r>
            <a:r>
              <a:rPr kumimoji="0" lang="en-US" sz="200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NANDs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i.e.,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97290" name="Object 10"/>
          <p:cNvGraphicFramePr>
            <a:graphicFrameLocks noChangeAspect="1"/>
          </p:cNvGraphicFramePr>
          <p:nvPr/>
        </p:nvGraphicFramePr>
        <p:xfrm>
          <a:off x="4746625" y="5665788"/>
          <a:ext cx="16637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302" name="Equation" r:id="rId8" imgW="1066680" imgH="241200" progId="Equation.DSMT4">
                  <p:embed/>
                </p:oleObj>
              </mc:Choice>
              <mc:Fallback>
                <p:oleObj name="Equation" r:id="rId8" imgW="106668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25" y="5665788"/>
                        <a:ext cx="1663700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10600" cy="609600"/>
          </a:xfrm>
        </p:spPr>
        <p:txBody>
          <a:bodyPr>
            <a:normAutofit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q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Further Examples of grouping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21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Curved Right Arrow 11"/>
          <p:cNvSpPr/>
          <p:nvPr/>
        </p:nvSpPr>
        <p:spPr>
          <a:xfrm>
            <a:off x="685800" y="2590800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urved Right Arrow 13"/>
          <p:cNvSpPr/>
          <p:nvPr/>
        </p:nvSpPr>
        <p:spPr>
          <a:xfrm>
            <a:off x="4572000" y="2667000"/>
            <a:ext cx="762000" cy="1219200"/>
          </a:xfrm>
          <a:prstGeom prst="curv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1828800" y="3429000"/>
          <a:ext cx="13271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29" name="Equation" r:id="rId3" imgW="850680" imgH="215640" progId="Equation.DSMT4">
                  <p:embed/>
                </p:oleObj>
              </mc:Choice>
              <mc:Fallback>
                <p:oleObj name="Equation" r:id="rId3" imgW="850680" imgH="215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429000"/>
                        <a:ext cx="13271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0" name="Object 6"/>
          <p:cNvGraphicFramePr>
            <a:graphicFrameLocks noChangeAspect="1"/>
          </p:cNvGraphicFramePr>
          <p:nvPr/>
        </p:nvGraphicFramePr>
        <p:xfrm>
          <a:off x="5638800" y="3505200"/>
          <a:ext cx="614363" cy="322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30" name="Equation" r:id="rId5" imgW="393480" imgH="203040" progId="Equation.DSMT4">
                  <p:embed/>
                </p:oleObj>
              </mc:Choice>
              <mc:Fallback>
                <p:oleObj name="Equation" r:id="rId5" imgW="39348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505200"/>
                        <a:ext cx="614363" cy="322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831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00200" y="3886200"/>
            <a:ext cx="19335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8312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524000" y="1524000"/>
            <a:ext cx="19335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Curved Right Arrow 18"/>
          <p:cNvSpPr/>
          <p:nvPr/>
        </p:nvSpPr>
        <p:spPr>
          <a:xfrm>
            <a:off x="838200" y="4953000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98313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410200" y="1524000"/>
            <a:ext cx="193357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Curved Right Arrow 20"/>
          <p:cNvSpPr/>
          <p:nvPr/>
        </p:nvSpPr>
        <p:spPr>
          <a:xfrm>
            <a:off x="4648200" y="5029200"/>
            <a:ext cx="762000" cy="1219200"/>
          </a:xfrm>
          <a:prstGeom prst="curv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98314" name="Object 10"/>
          <p:cNvGraphicFramePr>
            <a:graphicFrameLocks noChangeAspect="1"/>
          </p:cNvGraphicFramePr>
          <p:nvPr/>
        </p:nvGraphicFramePr>
        <p:xfrm>
          <a:off x="1752600" y="5867400"/>
          <a:ext cx="2378075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31" name="Equation" r:id="rId10" imgW="1523880" imgH="215640" progId="Equation.DSMT4">
                  <p:embed/>
                </p:oleObj>
              </mc:Choice>
              <mc:Fallback>
                <p:oleObj name="Equation" r:id="rId10" imgW="1523880" imgH="215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5867400"/>
                        <a:ext cx="2378075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8315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486400" y="3962400"/>
            <a:ext cx="193357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8316" name="Object 12"/>
          <p:cNvGraphicFramePr>
            <a:graphicFrameLocks noChangeAspect="1"/>
          </p:cNvGraphicFramePr>
          <p:nvPr/>
        </p:nvGraphicFramePr>
        <p:xfrm>
          <a:off x="5749925" y="5867400"/>
          <a:ext cx="2001838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32" name="Equation" r:id="rId13" imgW="1282680" imgH="215640" progId="Equation.DSMT4">
                  <p:embed/>
                </p:oleObj>
              </mc:Choice>
              <mc:Fallback>
                <p:oleObj name="Equation" r:id="rId13" imgW="1282680" imgH="215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9925" y="5867400"/>
                        <a:ext cx="2001838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054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6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respective four variable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expresisons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and 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Draw the respective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maps. Hence deduce the minimized expressions from 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in the two cases.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respective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 together with their corresponding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simplified expressions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are as shown below.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97289" name="Object 4"/>
          <p:cNvGraphicFramePr>
            <a:graphicFrameLocks noChangeAspect="1"/>
          </p:cNvGraphicFramePr>
          <p:nvPr/>
        </p:nvGraphicFramePr>
        <p:xfrm>
          <a:off x="914400" y="1981200"/>
          <a:ext cx="7110413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0" name="Equation" r:id="rId3" imgW="4559040" imgH="203040" progId="Equation.DSMT4">
                  <p:embed/>
                </p:oleObj>
              </mc:Choice>
              <mc:Fallback>
                <p:oleObj name="Equation" r:id="rId3" imgW="4559040" imgH="2030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81200"/>
                        <a:ext cx="7110413" cy="322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3" name="Object 9"/>
          <p:cNvGraphicFramePr>
            <a:graphicFrameLocks noChangeAspect="1"/>
          </p:cNvGraphicFramePr>
          <p:nvPr/>
        </p:nvGraphicFramePr>
        <p:xfrm>
          <a:off x="1447800" y="2514600"/>
          <a:ext cx="6873875" cy="1370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41" name="Equation" r:id="rId5" imgW="4406760" imgH="863280" progId="Equation.DSMT4">
                  <p:embed/>
                </p:oleObj>
              </mc:Choice>
              <mc:Fallback>
                <p:oleObj name="Equation" r:id="rId5" imgW="4406760" imgH="863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514600"/>
                        <a:ext cx="6873875" cy="1370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9144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Solution to Example 6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respective four variable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maxterm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expresisons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240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2057400"/>
            <a:ext cx="2514600" cy="267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0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2057400"/>
            <a:ext cx="2438400" cy="2646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Curved Right Arrow 15"/>
          <p:cNvSpPr/>
          <p:nvPr/>
        </p:nvSpPr>
        <p:spPr>
          <a:xfrm>
            <a:off x="533400" y="4267200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urved Right Arrow 16"/>
          <p:cNvSpPr/>
          <p:nvPr/>
        </p:nvSpPr>
        <p:spPr>
          <a:xfrm>
            <a:off x="4648200" y="4267200"/>
            <a:ext cx="762000" cy="1219200"/>
          </a:xfrm>
          <a:prstGeom prst="curv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02407" name="Object 7"/>
          <p:cNvGraphicFramePr>
            <a:graphicFrameLocks noChangeAspect="1"/>
          </p:cNvGraphicFramePr>
          <p:nvPr/>
        </p:nvGraphicFramePr>
        <p:xfrm>
          <a:off x="1600200" y="5181600"/>
          <a:ext cx="1327150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5" name="Equation" r:id="rId5" imgW="850680" imgH="190440" progId="Equation.DSMT4">
                  <p:embed/>
                </p:oleObj>
              </mc:Choice>
              <mc:Fallback>
                <p:oleObj name="Equation" r:id="rId5" imgW="850680" imgH="190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181600"/>
                        <a:ext cx="1327150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08" name="Object 8"/>
          <p:cNvGraphicFramePr>
            <a:graphicFrameLocks noChangeAspect="1"/>
          </p:cNvGraphicFramePr>
          <p:nvPr/>
        </p:nvGraphicFramePr>
        <p:xfrm>
          <a:off x="5940425" y="5035550"/>
          <a:ext cx="1485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16" name="Equation" r:id="rId7" imgW="952200" imgH="279360" progId="Equation.DSMT4">
                  <p:embed/>
                </p:oleObj>
              </mc:Choice>
              <mc:Fallback>
                <p:oleObj name="Equation" r:id="rId7" imgW="9522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5035550"/>
                        <a:ext cx="1485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905000"/>
          </a:xfrm>
        </p:spPr>
        <p:txBody>
          <a:bodyPr>
            <a:normAutofit/>
          </a:bodyPr>
          <a:lstStyle/>
          <a:p>
            <a:pPr marL="457200" lvl="0" indent="-457200">
              <a:buNone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K-Map for Boolean Expressions with a Large Number of Variables 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construction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K-maps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for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large number of variables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complex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cumbersome exercise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although manageable up to six variables.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Five-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six-variable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representation of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are shown in Figure 3(a) and (b).  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44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048000"/>
            <a:ext cx="3400425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445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2819400"/>
            <a:ext cx="3448050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Box 18"/>
          <p:cNvSpPr txBox="1"/>
          <p:nvPr/>
        </p:nvSpPr>
        <p:spPr>
          <a:xfrm>
            <a:off x="1447800" y="57912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3: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maps.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It is worth noting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while forming groups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involving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more than four variables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erms equidistant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central horizontal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central vertical lines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considered adjacent.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These lines are shown thicker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Figures 3(a) and (b). Squares marked ‘X’ in  the Figures above are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adjacent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therefore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can be grouped.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 general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an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-variable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Boolean expression can be represented by             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four-variable maps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such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multiple maps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groups are made as before,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except that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in addition to adjacencies discussed earlier,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corresponding squares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two adjacent maps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also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considered adjacent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can therefore be grouped.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5474" name="Object 2"/>
          <p:cNvGraphicFramePr>
            <a:graphicFrameLocks noChangeAspect="1"/>
          </p:cNvGraphicFramePr>
          <p:nvPr/>
        </p:nvGraphicFramePr>
        <p:xfrm>
          <a:off x="7772400" y="2895600"/>
          <a:ext cx="434975" cy="30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78" name="Equation" r:id="rId3" imgW="279360" imgH="190440" progId="Equation.DSMT4">
                  <p:embed/>
                </p:oleObj>
              </mc:Choice>
              <mc:Fallback>
                <p:oleObj name="Equation" r:id="rId3" imgW="279360" imgH="190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72400" y="2895600"/>
                        <a:ext cx="434975" cy="30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Don’t Care Conditions (Optional)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certain cases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some of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minterms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may never occur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it may not matter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what happens if they do.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 such cases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fill in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meaning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don’t care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When minimizing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 can be 0 or 1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– whatever helps best with the minimization.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For example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Simplifies to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if X is assumed 1, i.e., 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064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3657600"/>
            <a:ext cx="24384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6500" name="Object 4"/>
          <p:cNvGraphicFramePr>
            <a:graphicFrameLocks noChangeAspect="1"/>
          </p:cNvGraphicFramePr>
          <p:nvPr/>
        </p:nvGraphicFramePr>
        <p:xfrm>
          <a:off x="6324600" y="4953000"/>
          <a:ext cx="612775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04" name="Equation" r:id="rId4" imgW="393480" imgH="164880" progId="Equation.DSMT4">
                  <p:embed/>
                </p:oleObj>
              </mc:Choice>
              <mc:Fallback>
                <p:oleObj name="Equation" r:id="rId4" imgW="393480" imgH="164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953000"/>
                        <a:ext cx="612775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urved Right Arrow 11"/>
          <p:cNvSpPr/>
          <p:nvPr/>
        </p:nvSpPr>
        <p:spPr>
          <a:xfrm rot="15574454">
            <a:off x="5697682" y="5209424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667000"/>
            <a:ext cx="2895600" cy="3263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371600"/>
          </a:xfrm>
        </p:spPr>
        <p:txBody>
          <a:bodyPr>
            <a:normAutofit/>
          </a:bodyPr>
          <a:lstStyle/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More “Don’t Care” Examples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Don’t care conditions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should be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changed to either 0 or 1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produce K-map looping that yields the simplest expression.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6500" name="Object 4"/>
          <p:cNvGraphicFramePr>
            <a:graphicFrameLocks noChangeAspect="1"/>
          </p:cNvGraphicFramePr>
          <p:nvPr/>
        </p:nvGraphicFramePr>
        <p:xfrm>
          <a:off x="5334000" y="6019800"/>
          <a:ext cx="612775" cy="261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26" name="Equation" r:id="rId4" imgW="393480" imgH="164880" progId="Equation.DSMT4">
                  <p:embed/>
                </p:oleObj>
              </mc:Choice>
              <mc:Fallback>
                <p:oleObj name="Equation" r:id="rId4" imgW="393480" imgH="164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6019800"/>
                        <a:ext cx="612775" cy="261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urved Right Arrow 11"/>
          <p:cNvSpPr/>
          <p:nvPr/>
        </p:nvSpPr>
        <p:spPr>
          <a:xfrm rot="21050340">
            <a:off x="4206994" y="3710483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107523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81600" y="2514600"/>
            <a:ext cx="2223558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24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57800" y="4267200"/>
            <a:ext cx="212248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Curved Right Arrow 13"/>
          <p:cNvSpPr/>
          <p:nvPr/>
        </p:nvSpPr>
        <p:spPr>
          <a:xfrm>
            <a:off x="4267200" y="5105400"/>
            <a:ext cx="762000" cy="1219200"/>
          </a:xfrm>
          <a:prstGeom prst="curv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3352800" y="2895600"/>
            <a:ext cx="1524000" cy="484632"/>
          </a:xfrm>
          <a:prstGeom prst="rightArrow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838200" y="59436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4: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Don’t care treatment.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914400"/>
          </a:xfrm>
        </p:spPr>
        <p:txBody>
          <a:bodyPr>
            <a:normAutofit/>
          </a:bodyPr>
          <a:lstStyle/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More “Don’t Care” Examples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Elevator circuit.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6500" name="Object 4"/>
          <p:cNvGraphicFramePr>
            <a:graphicFrameLocks noChangeAspect="1"/>
          </p:cNvGraphicFramePr>
          <p:nvPr/>
        </p:nvGraphicFramePr>
        <p:xfrm>
          <a:off x="1905000" y="5867400"/>
          <a:ext cx="2687637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50" name="Equation" r:id="rId3" imgW="1726920" imgH="253800" progId="Equation.DSMT4">
                  <p:embed/>
                </p:oleObj>
              </mc:Choice>
              <mc:Fallback>
                <p:oleObj name="Equation" r:id="rId3" imgW="1726920" imgH="253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867400"/>
                        <a:ext cx="2687637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854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1676400"/>
            <a:ext cx="2038350" cy="468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4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09800" y="1981200"/>
            <a:ext cx="1066800" cy="16606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ight Arrow 17"/>
          <p:cNvSpPr/>
          <p:nvPr/>
        </p:nvSpPr>
        <p:spPr>
          <a:xfrm>
            <a:off x="4038600" y="2667000"/>
            <a:ext cx="1295400" cy="484632"/>
          </a:xfrm>
          <a:prstGeom prst="rightArrow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8549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00200" y="3886200"/>
            <a:ext cx="195262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Curved Right Arrow 19"/>
          <p:cNvSpPr/>
          <p:nvPr/>
        </p:nvSpPr>
        <p:spPr>
          <a:xfrm rot="21302799">
            <a:off x="737013" y="4983621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 rot="10800000">
            <a:off x="4114800" y="4648200"/>
            <a:ext cx="1295400" cy="484632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638800" y="1295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Truth table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054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7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Minimize the Boolean function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using the mapping method in both minimized sum-of-products and product-of-sums forms. Note that </a:t>
            </a:r>
            <a:r>
              <a:rPr lang="en-US" sz="20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denotes the don’t cares conditions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Solution</a:t>
            </a:r>
            <a:endParaRPr lang="en-US" sz="20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.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given Boolean functions above, we can write SOP and POS Boolean expressions as follows: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and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97289" name="Object 4"/>
          <p:cNvGraphicFramePr>
            <a:graphicFrameLocks noChangeAspect="1"/>
          </p:cNvGraphicFramePr>
          <p:nvPr/>
        </p:nvGraphicFramePr>
        <p:xfrm>
          <a:off x="2819400" y="2057400"/>
          <a:ext cx="3109913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7" name="Equation" r:id="rId3" imgW="1993680" imgH="342720" progId="Equation.DSMT4">
                  <p:embed/>
                </p:oleObj>
              </mc:Choice>
              <mc:Fallback>
                <p:oleObj name="Equation" r:id="rId3" imgW="1993680" imgH="3427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057400"/>
                        <a:ext cx="3109913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2" name="Object 9"/>
          <p:cNvGraphicFramePr>
            <a:graphicFrameLocks noChangeAspect="1"/>
          </p:cNvGraphicFramePr>
          <p:nvPr/>
        </p:nvGraphicFramePr>
        <p:xfrm>
          <a:off x="914400" y="3657600"/>
          <a:ext cx="483235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8" name="Equation" r:id="rId5" imgW="3098520" imgH="342720" progId="Equation.DSMT4">
                  <p:embed/>
                </p:oleObj>
              </mc:Choice>
              <mc:Fallback>
                <p:oleObj name="Equation" r:id="rId5" imgW="3098520" imgH="342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657600"/>
                        <a:ext cx="483235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3" name="Object 5"/>
          <p:cNvGraphicFramePr>
            <a:graphicFrameLocks noChangeAspect="1"/>
          </p:cNvGraphicFramePr>
          <p:nvPr/>
        </p:nvGraphicFramePr>
        <p:xfrm>
          <a:off x="1676400" y="4800600"/>
          <a:ext cx="4852988" cy="423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89" name="Equation" r:id="rId7" imgW="3111480" imgH="266400" progId="Equation.DSMT4">
                  <p:embed/>
                </p:oleObj>
              </mc:Choice>
              <mc:Fallback>
                <p:oleObj name="Equation" r:id="rId7" imgW="3111480" imgH="266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800600"/>
                        <a:ext cx="4852988" cy="4238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574" name="Object 6"/>
          <p:cNvGraphicFramePr>
            <a:graphicFrameLocks noChangeAspect="1"/>
          </p:cNvGraphicFramePr>
          <p:nvPr/>
        </p:nvGraphicFramePr>
        <p:xfrm>
          <a:off x="1981200" y="5562600"/>
          <a:ext cx="3644900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90" name="Equation" r:id="rId9" imgW="2336760" imgH="304560" progId="Equation.DSMT4">
                  <p:embed/>
                </p:oleObj>
              </mc:Choice>
              <mc:Fallback>
                <p:oleObj name="Equation" r:id="rId9" imgW="233676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562600"/>
                        <a:ext cx="3644900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 this lecture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we will discuss the </a:t>
            </a:r>
            <a:r>
              <a:rPr 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Map technique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other than the application of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laws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theorems of Boolean algebra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discussed in the preceding lectures for minimizing a given complex Boolean expression.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primary objective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all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simplification procedures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to obtain an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expression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that has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minimum number of 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Obtaining an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with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minimum number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literals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usually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secondary objective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If there is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more than one possible solution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with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same number of 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the one having the minimum number of literals is the choice.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circuit Analysis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of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ckts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consists 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writing a logic statement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expressing the overall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operation performed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operation.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can be done in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straightforward manner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by starting at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input and tracing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through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circuit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noting function realized at each output.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Map Method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2438400"/>
          </a:xfrm>
        </p:spPr>
        <p:txBody>
          <a:bodyPr>
            <a:normAutofit/>
          </a:bodyPr>
          <a:lstStyle/>
          <a:p>
            <a:pPr marL="457200" lvl="0" indent="-457200">
              <a:buFont typeface="Wingdings" pitchFamily="2" charset="2"/>
              <a:buChar char="ü"/>
              <a:defRPr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Solution to Example 7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‘don’t care’ input combinations for the SOP Boolean expression are 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‘don’t care’ input combinations for the POS Boolean expression are</a:t>
            </a:r>
          </a:p>
          <a:p>
            <a:pPr marL="457200" lvl="0" indent="-457200">
              <a:buClr>
                <a:srgbClr val="0070C0"/>
              </a:buClr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                                       . </a:t>
            </a:r>
          </a:p>
          <a:p>
            <a:pPr marL="457200" lvl="0" indent="-457200">
              <a:buClr>
                <a:srgbClr val="0070C0"/>
              </a:buClr>
              <a:buFont typeface="Wingdings" pitchFamily="2" charset="2"/>
              <a:buChar char="q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maps are as shown below.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30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09574" name="Object 6"/>
          <p:cNvGraphicFramePr>
            <a:graphicFrameLocks noChangeAspect="1"/>
          </p:cNvGraphicFramePr>
          <p:nvPr/>
        </p:nvGraphicFramePr>
        <p:xfrm>
          <a:off x="838200" y="2667000"/>
          <a:ext cx="2376487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5" name="Equation" r:id="rId3" imgW="1523880" imgH="304560" progId="Equation.DSMT4">
                  <p:embed/>
                </p:oleObj>
              </mc:Choice>
              <mc:Fallback>
                <p:oleObj name="Equation" r:id="rId3" imgW="1523880" imgH="304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667000"/>
                        <a:ext cx="2376487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598" name="Object 5"/>
          <p:cNvGraphicFramePr>
            <a:graphicFrameLocks noChangeAspect="1"/>
          </p:cNvGraphicFramePr>
          <p:nvPr/>
        </p:nvGraphicFramePr>
        <p:xfrm>
          <a:off x="838200" y="1905000"/>
          <a:ext cx="2179638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6" name="Equation" r:id="rId5" imgW="1396800" imgH="241200" progId="Equation.DSMT4">
                  <p:embed/>
                </p:oleObj>
              </mc:Choice>
              <mc:Fallback>
                <p:oleObj name="Equation" r:id="rId5" imgW="139680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05000"/>
                        <a:ext cx="2179638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059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23999" y="3505200"/>
            <a:ext cx="237765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600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56028" y="3505200"/>
            <a:ext cx="2451188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Curved Right Arrow 15"/>
          <p:cNvSpPr/>
          <p:nvPr/>
        </p:nvSpPr>
        <p:spPr>
          <a:xfrm rot="21302799">
            <a:off x="584613" y="4678821"/>
            <a:ext cx="762000" cy="1219200"/>
          </a:xfrm>
          <a:prstGeom prst="curvedRigh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urved Right Arrow 16"/>
          <p:cNvSpPr/>
          <p:nvPr/>
        </p:nvSpPr>
        <p:spPr>
          <a:xfrm>
            <a:off x="4572000" y="4724400"/>
            <a:ext cx="762000" cy="1219200"/>
          </a:xfrm>
          <a:prstGeom prst="curved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aphicFrame>
        <p:nvGraphicFramePr>
          <p:cNvPr id="110601" name="Object 9"/>
          <p:cNvGraphicFramePr>
            <a:graphicFrameLocks noChangeAspect="1"/>
          </p:cNvGraphicFramePr>
          <p:nvPr/>
        </p:nvGraphicFramePr>
        <p:xfrm>
          <a:off x="1749425" y="5467350"/>
          <a:ext cx="188118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7" name="Equation" r:id="rId9" imgW="1206360" imgH="266400" progId="Equation.DSMT4">
                  <p:embed/>
                </p:oleObj>
              </mc:Choice>
              <mc:Fallback>
                <p:oleObj name="Equation" r:id="rId9" imgW="1206360" imgH="266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9425" y="5467350"/>
                        <a:ext cx="1881188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2" name="Object 10"/>
          <p:cNvGraphicFramePr>
            <a:graphicFrameLocks noChangeAspect="1"/>
          </p:cNvGraphicFramePr>
          <p:nvPr/>
        </p:nvGraphicFramePr>
        <p:xfrm>
          <a:off x="5715000" y="5562600"/>
          <a:ext cx="188118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8" name="Equation" r:id="rId11" imgW="1206360" imgH="266400" progId="Equation.DSMT4">
                  <p:embed/>
                </p:oleObj>
              </mc:Choice>
              <mc:Fallback>
                <p:oleObj name="Equation" r:id="rId11" imgW="1206360" imgH="266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562600"/>
                        <a:ext cx="1881188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Octagon 11"/>
          <p:cNvSpPr/>
          <p:nvPr/>
        </p:nvSpPr>
        <p:spPr>
          <a:xfrm>
            <a:off x="7924800" y="6248400"/>
            <a:ext cx="9144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End of Lecture </a:t>
            </a:r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200400"/>
            <a:ext cx="8610600" cy="685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Thank you for your attention!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31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Introduction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resulting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can be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simplified or written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an alternative form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using Boolean algebra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can then be constructed.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Circuit Synthesis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One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fascinating aspects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digital electronics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is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construction of circuits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 can perform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simple mental processes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superhuman speeds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typical digital computer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can perform thousands of additions of 10-numbers per second.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designer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starts with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logical statement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converts the logic function into a convenient form, and then realizes the desired function by means of standard or special logic elements.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Simplification Techniques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Before we move on to discuss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Karnaugh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map technique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it would be relevant briefly to describe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sum-of-products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product-of-sums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Boolean expressions.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given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Boolean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will be in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either of the two forms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and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objective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is to find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minimized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 the same or the other form.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Sum-of-Products Boolean Expressions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sum-of-products (SOP)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contains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sum of different 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with each term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being either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single literal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product of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more than one literal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It can be obtained from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truth table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directly by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considering those input combinations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that produce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logic ‘1’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at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output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Each such input combination produces a term.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Different terms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given by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product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corresponding literals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 of all 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gives the expression.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1752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1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	Consider the truth table in table 1. Obtain the Boolean expression and show the circuit realization.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Hence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use the Boolean laws and theorems to minimize this expression and show the circuit realization after simplification. </a:t>
            </a:r>
          </a:p>
          <a:p>
            <a:pPr marL="457200" indent="-45720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	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33400" y="3048000"/>
          <a:ext cx="4168306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6" name="Document" r:id="rId3" imgW="2769811" imgH="2026153" progId="Word.Document.12">
                  <p:embed/>
                </p:oleObj>
              </mc:Choice>
              <mc:Fallback>
                <p:oleObj name="Document" r:id="rId3" imgW="2769811" imgH="2026153" progId="Word.Document.1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4168306" cy="304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62000" y="25908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Table 1  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Truth table.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648200" y="2590800"/>
            <a:ext cx="4267200" cy="3733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Solution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Considering the first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term, the output is ‘1’ when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0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1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and </a:t>
            </a:r>
            <a:r>
              <a:rPr kumimoji="0" lang="en-US" sz="2000" b="0" i="1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= 1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is only possible when      ,       and         are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ANDed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Also, for the second term, the output is ‘1’ only when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       and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are 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ANDed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	</a:t>
            </a:r>
          </a:p>
        </p:txBody>
      </p:sp>
      <p:graphicFrame>
        <p:nvGraphicFramePr>
          <p:cNvPr id="46088" name="Object 4"/>
          <p:cNvGraphicFramePr>
            <a:graphicFrameLocks noChangeAspect="1"/>
          </p:cNvGraphicFramePr>
          <p:nvPr/>
        </p:nvGraphicFramePr>
        <p:xfrm>
          <a:off x="8001000" y="3962400"/>
          <a:ext cx="2381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7" name="Equation" r:id="rId5" imgW="152280" imgH="203040" progId="Equation.DSMT4">
                  <p:embed/>
                </p:oleObj>
              </mc:Choice>
              <mc:Fallback>
                <p:oleObj name="Equation" r:id="rId5" imgW="15228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3962400"/>
                        <a:ext cx="238125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9" name="Object 4"/>
          <p:cNvGraphicFramePr>
            <a:graphicFrameLocks noChangeAspect="1"/>
          </p:cNvGraphicFramePr>
          <p:nvPr/>
        </p:nvGraphicFramePr>
        <p:xfrm>
          <a:off x="8458200" y="4038600"/>
          <a:ext cx="236537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8" name="Equation" r:id="rId7" imgW="152280" imgH="164880" progId="Equation.DSMT4">
                  <p:embed/>
                </p:oleObj>
              </mc:Choice>
              <mc:Fallback>
                <p:oleObj name="Equation" r:id="rId7" imgW="152280" imgH="1648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8200" y="4038600"/>
                        <a:ext cx="236537" cy="26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0" name="Object 4"/>
          <p:cNvGraphicFramePr>
            <a:graphicFrameLocks noChangeAspect="1"/>
          </p:cNvGraphicFramePr>
          <p:nvPr/>
        </p:nvGraphicFramePr>
        <p:xfrm>
          <a:off x="5715000" y="4267200"/>
          <a:ext cx="238125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9" name="Equation" r:id="rId9" imgW="152280" imgH="177480" progId="Equation.DSMT4">
                  <p:embed/>
                </p:oleObj>
              </mc:Choice>
              <mc:Fallback>
                <p:oleObj name="Equation" r:id="rId9" imgW="152280" imgH="1774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267200"/>
                        <a:ext cx="238125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91" name="Object 11"/>
          <p:cNvGraphicFramePr>
            <a:graphicFrameLocks noChangeAspect="1"/>
          </p:cNvGraphicFramePr>
          <p:nvPr/>
        </p:nvGraphicFramePr>
        <p:xfrm>
          <a:off x="8001000" y="4922838"/>
          <a:ext cx="236538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0" name="Equation" r:id="rId11" imgW="152280" imgH="203040" progId="Equation.DSMT4">
                  <p:embed/>
                </p:oleObj>
              </mc:Choice>
              <mc:Fallback>
                <p:oleObj name="Equation" r:id="rId11" imgW="152280" imgH="20304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4922838"/>
                        <a:ext cx="236538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Content Placeholder 2"/>
          <p:cNvSpPr txBox="1">
            <a:spLocks/>
          </p:cNvSpPr>
          <p:nvPr/>
        </p:nvSpPr>
        <p:spPr>
          <a:xfrm>
            <a:off x="304800" y="5715000"/>
            <a:ext cx="86106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Other terms can be explained similarly.</a:t>
            </a:r>
            <a:endParaRPr kumimoji="0" lang="en-US" sz="20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816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990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1 Solution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rgbClr val="7030A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Boolean expression is thus,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9940" name="Object 5"/>
          <p:cNvGraphicFramePr>
            <a:graphicFrameLocks noChangeAspect="1"/>
          </p:cNvGraphicFramePr>
          <p:nvPr/>
        </p:nvGraphicFramePr>
        <p:xfrm>
          <a:off x="2362200" y="2057400"/>
          <a:ext cx="3009900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0" name="Equation" r:id="rId3" imgW="1930320" imgH="215640" progId="Equation.DSMT4">
                  <p:embed/>
                </p:oleObj>
              </mc:Choice>
              <mc:Fallback>
                <p:oleObj name="Equation" r:id="rId3" imgW="193032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057400"/>
                        <a:ext cx="3009900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304800" y="2514600"/>
            <a:ext cx="8610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Assuming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that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the complement of each variable is available, as is true in most computers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, the straight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forward ckt realization is as shown in Figure 1 (a).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</p:txBody>
      </p:sp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3352800"/>
            <a:ext cx="2858814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53000" y="3276600"/>
            <a:ext cx="32861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/>
          <p:nvPr/>
        </p:nvSpPr>
        <p:spPr>
          <a:xfrm>
            <a:off x="4114800" y="52578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Figure 1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ounded Rectangle 18"/>
          <p:cNvSpPr/>
          <p:nvPr/>
        </p:nvSpPr>
        <p:spPr>
          <a:xfrm>
            <a:off x="228600" y="1143000"/>
            <a:ext cx="8763000" cy="5105400"/>
          </a:xfrm>
          <a:prstGeom prst="roundRect">
            <a:avLst>
              <a:gd name="adj" fmla="val 3299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228600" y="1143000"/>
            <a:ext cx="8763000" cy="457200"/>
          </a:xfrm>
          <a:prstGeom prst="roundRect">
            <a:avLst>
              <a:gd name="adj" fmla="val 29164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Boolean Algebra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990600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ü"/>
            </a:pPr>
            <a:r>
              <a:rPr lang="en-US" sz="2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Example 1 Solution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Clr>
                <a:srgbClr val="7030A0"/>
              </a:buClr>
              <a:buFont typeface="Wingdings" pitchFamily="2" charset="2"/>
              <a:buChar char="q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To simplify the Boolean expression, we first expand it, i.e.,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aphicFrame>
        <p:nvGraphicFramePr>
          <p:cNvPr id="39940" name="Object 5"/>
          <p:cNvGraphicFramePr>
            <a:graphicFrameLocks noChangeAspect="1"/>
          </p:cNvGraphicFramePr>
          <p:nvPr/>
        </p:nvGraphicFramePr>
        <p:xfrm>
          <a:off x="2590800" y="2057400"/>
          <a:ext cx="370205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1" name="Equation" r:id="rId3" imgW="2374560" imgH="215640" progId="Equation.DSMT4">
                  <p:embed/>
                </p:oleObj>
              </mc:Choice>
              <mc:Fallback>
                <p:oleObj name="Equation" r:id="rId3" imgW="2374560" imgH="215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057400"/>
                        <a:ext cx="370205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ontent Placeholder 2"/>
          <p:cNvSpPr txBox="1">
            <a:spLocks/>
          </p:cNvSpPr>
          <p:nvPr/>
        </p:nvSpPr>
        <p:spPr>
          <a:xfrm>
            <a:off x="304800" y="2514600"/>
            <a:ext cx="86106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since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            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by the 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Idempotent theorem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en-US" sz="20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baseline="0" dirty="0" smtClean="0">
                <a:latin typeface="Times New Roman" pitchFamily="18" charset="0"/>
                <a:cs typeface="Times New Roman" pitchFamily="18" charset="0"/>
              </a:rPr>
              <a:t>By the </a:t>
            </a:r>
            <a:r>
              <a:rPr lang="en-US" sz="2000" b="1" baseline="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distributive theorem</a:t>
            </a:r>
            <a:r>
              <a:rPr lang="en-US" sz="2000" baseline="0" dirty="0" smtClean="0">
                <a:latin typeface="Times New Roman" pitchFamily="18" charset="0"/>
                <a:cs typeface="Times New Roman" pitchFamily="18" charset="0"/>
              </a:rPr>
              <a:t>, we factor the above expression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to yield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3018" name="Object 4"/>
          <p:cNvGraphicFramePr>
            <a:graphicFrameLocks noChangeAspect="1"/>
          </p:cNvGraphicFramePr>
          <p:nvPr/>
        </p:nvGraphicFramePr>
        <p:xfrm>
          <a:off x="1524000" y="2590800"/>
          <a:ext cx="1979613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2" name="Equation" r:id="rId5" imgW="1269720" imgH="177480" progId="Equation.DSMT4">
                  <p:embed/>
                </p:oleObj>
              </mc:Choice>
              <mc:Fallback>
                <p:oleObj name="Equation" r:id="rId5" imgW="126972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590800"/>
                        <a:ext cx="1979613" cy="284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9" name="Object 4"/>
          <p:cNvGraphicFramePr>
            <a:graphicFrameLocks noChangeAspect="1"/>
          </p:cNvGraphicFramePr>
          <p:nvPr/>
        </p:nvGraphicFramePr>
        <p:xfrm>
          <a:off x="2667000" y="3352800"/>
          <a:ext cx="348456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3" name="Equation" r:id="rId7" imgW="2234880" imgH="304560" progId="Equation.DSMT4">
                  <p:embed/>
                </p:oleObj>
              </mc:Choice>
              <mc:Fallback>
                <p:oleObj name="Equation" r:id="rId7" imgW="2234880" imgH="3045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352800"/>
                        <a:ext cx="348456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Content Placeholder 2"/>
          <p:cNvSpPr txBox="1">
            <a:spLocks/>
          </p:cNvSpPr>
          <p:nvPr/>
        </p:nvSpPr>
        <p:spPr>
          <a:xfrm>
            <a:off x="304800" y="3810000"/>
            <a:ext cx="8610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Recall that                    , and                                     , the function becomes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43020" name="Object 12"/>
          <p:cNvGraphicFramePr>
            <a:graphicFrameLocks noChangeAspect="1"/>
          </p:cNvGraphicFramePr>
          <p:nvPr/>
        </p:nvGraphicFramePr>
        <p:xfrm>
          <a:off x="2057400" y="3810000"/>
          <a:ext cx="931863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4" name="Equation" r:id="rId9" imgW="596880" imgH="215640" progId="Equation.DSMT4">
                  <p:embed/>
                </p:oleObj>
              </mc:Choice>
              <mc:Fallback>
                <p:oleObj name="Equation" r:id="rId9" imgW="596880" imgH="215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810000"/>
                        <a:ext cx="931863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1" name="Object 13"/>
          <p:cNvGraphicFramePr>
            <a:graphicFrameLocks noChangeAspect="1"/>
          </p:cNvGraphicFramePr>
          <p:nvPr/>
        </p:nvGraphicFramePr>
        <p:xfrm>
          <a:off x="3478213" y="4348163"/>
          <a:ext cx="186213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5" name="Equation" r:id="rId11" imgW="1193760" imgH="203040" progId="Equation.DSMT4">
                  <p:embed/>
                </p:oleObj>
              </mc:Choice>
              <mc:Fallback>
                <p:oleObj name="Equation" r:id="rId11" imgW="119376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213" y="4348163"/>
                        <a:ext cx="1862137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2" name="Object 14"/>
          <p:cNvGraphicFramePr>
            <a:graphicFrameLocks noChangeAspect="1"/>
          </p:cNvGraphicFramePr>
          <p:nvPr/>
        </p:nvGraphicFramePr>
        <p:xfrm>
          <a:off x="3810000" y="3810000"/>
          <a:ext cx="2217737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6" name="Equation" r:id="rId13" imgW="1422360" imgH="203040" progId="Equation.DSMT4">
                  <p:embed/>
                </p:oleObj>
              </mc:Choice>
              <mc:Fallback>
                <p:oleObj name="Equation" r:id="rId13" imgW="1422360" imgH="203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810000"/>
                        <a:ext cx="2217737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Content Placeholder 2"/>
          <p:cNvSpPr txBox="1">
            <a:spLocks/>
          </p:cNvSpPr>
          <p:nvPr/>
        </p:nvSpPr>
        <p:spPr>
          <a:xfrm>
            <a:off x="304800" y="4724400"/>
            <a:ext cx="86106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7030A0"/>
              </a:buClr>
              <a:buSzTx/>
              <a:buFont typeface="Wingdings" pitchFamily="2" charset="2"/>
              <a:buChar char="q"/>
              <a:tabLst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 function requires only four logic elements as shown in Figure 1 (b).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Simplification Techniques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6106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Product-of-Sums Boolean Expressions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product-of-sums (POS) expression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contains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product of different terms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with each term being either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single literal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 a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sum of more than one literal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It can be obtained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from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by considering those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input combinations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that produce a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logic ‘0’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at the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output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Each such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input combination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gives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term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and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product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all such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terms gives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the expression.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Different terms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are obtained by taking the sum of the corresponding literals.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Here,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‘0’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‘1’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respectively mean the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uncomplemented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complemented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variables,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unlike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sum-of-products expressions where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‘0’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‘1’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respectively mean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complemented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uncomplemented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variables.</a:t>
            </a:r>
          </a:p>
          <a:p>
            <a:pPr>
              <a:buFont typeface="Wingdings" pitchFamily="2" charset="2"/>
              <a:buChar char="ü"/>
            </a:pP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 illustrate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this, consider the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truth table in Table 1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of example 1.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rot="16200000">
            <a:off x="2147131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47385</TotalTime>
  <Words>1954</Words>
  <Application>Microsoft Office PowerPoint</Application>
  <PresentationFormat>On-screen Show (4:3)</PresentationFormat>
  <Paragraphs>306</Paragraphs>
  <Slides>31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8" baseType="lpstr">
      <vt:lpstr>Arial</vt:lpstr>
      <vt:lpstr>Calibri</vt:lpstr>
      <vt:lpstr>Times New Roman</vt:lpstr>
      <vt:lpstr>Wingdings</vt:lpstr>
      <vt:lpstr>Office Theme</vt:lpstr>
      <vt:lpstr>Document</vt:lpstr>
      <vt:lpstr>Equation</vt:lpstr>
      <vt:lpstr>EEE3131 Digital Electronics</vt:lpstr>
      <vt:lpstr>References</vt:lpstr>
      <vt:lpstr>Introduction</vt:lpstr>
      <vt:lpstr>Introduction</vt:lpstr>
      <vt:lpstr>Simplification Techniques</vt:lpstr>
      <vt:lpstr>Boolean Algebra</vt:lpstr>
      <vt:lpstr>Boolean Algebra</vt:lpstr>
      <vt:lpstr>Boolean Algebra</vt:lpstr>
      <vt:lpstr>Simplification Techniques</vt:lpstr>
      <vt:lpstr>Boolean Algebra</vt:lpstr>
      <vt:lpstr>Boolean Algebra</vt:lpstr>
      <vt:lpstr>Simplification Techniques</vt:lpstr>
      <vt:lpstr>Simplification Techniques</vt:lpstr>
      <vt:lpstr>Simplification Techniques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Karnaugh Map Method</vt:lpstr>
      <vt:lpstr>End of Lecture 4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George Ziba</cp:lastModifiedBy>
  <cp:revision>7242</cp:revision>
  <dcterms:created xsi:type="dcterms:W3CDTF">2013-09-26T15:37:31Z</dcterms:created>
  <dcterms:modified xsi:type="dcterms:W3CDTF">2021-03-12T08:48:01Z</dcterms:modified>
</cp:coreProperties>
</file>