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3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4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6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4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9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6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2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2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8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3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3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27909-70BD-4068-9A1B-68876880EE18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FFBAD-4581-4547-A5B8-9A2722BC5A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7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81001"/>
            <a:ext cx="7772400" cy="14700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Digital </a:t>
            </a:r>
            <a:r>
              <a:rPr lang="en-GB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Electronics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4724400"/>
            <a:ext cx="6400800" cy="14478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 b="1" dirty="0" smtClean="0">
                <a:solidFill>
                  <a:schemeClr val="tx2"/>
                </a:solidFill>
              </a:rPr>
              <a:t>Number Systems and Codes</a:t>
            </a:r>
          </a:p>
          <a:p>
            <a:pPr>
              <a:defRPr/>
            </a:pPr>
            <a:r>
              <a:rPr lang="en-GB" b="1" dirty="0" smtClean="0">
                <a:solidFill>
                  <a:schemeClr val="tx2"/>
                </a:solidFill>
              </a:rPr>
              <a:t>Grayson </a:t>
            </a:r>
            <a:r>
              <a:rPr lang="en-GB" b="1" dirty="0" err="1" smtClean="0">
                <a:solidFill>
                  <a:schemeClr val="tx2"/>
                </a:solidFill>
              </a:rPr>
              <a:t>Himunzowa</a:t>
            </a:r>
            <a:r>
              <a:rPr lang="en-GB" b="1" dirty="0" smtClean="0">
                <a:solidFill>
                  <a:schemeClr val="tx2"/>
                </a:solidFill>
              </a:rPr>
              <a:t>.</a:t>
            </a:r>
          </a:p>
          <a:p>
            <a:pPr>
              <a:defRPr/>
            </a:pPr>
            <a:endParaRPr lang="en-US" dirty="0" smtClean="0"/>
          </a:p>
        </p:txBody>
      </p:sp>
      <p:pic>
        <p:nvPicPr>
          <p:cNvPr id="2052" name="Picture 4" descr="ch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2057400"/>
            <a:ext cx="3357563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203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Hexadecimal Numbers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Decimal 	Binary 	Hexadecimal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0 		0000 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 		0001 	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2 		0010 	2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3 		0011 	3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4 		0100 	4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5 		0101 	5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6 		0110 	6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7 		0111 	7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8 		1000 	8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9 		1001	9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10 		1010	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11 		1011	B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12 		1100	C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13 		1101	D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14 		1110 	E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15 		1111	 F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5279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Octal number system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Like the hexadecimal number system, the octal number system provides a convenient way to express binary numbers and codes.</a:t>
            </a:r>
          </a:p>
          <a:p>
            <a:r>
              <a:rPr lang="en-US" altLang="en-US" dirty="0" smtClean="0"/>
              <a:t>It is used less frequently than hexadecimal.</a:t>
            </a:r>
          </a:p>
          <a:p>
            <a:r>
              <a:rPr lang="en-US" altLang="en-US" dirty="0" smtClean="0"/>
              <a:t>Composed of 8 </a:t>
            </a:r>
            <a:r>
              <a:rPr lang="en-US" altLang="en-US" dirty="0" smtClean="0"/>
              <a:t>symbols:</a:t>
            </a:r>
          </a:p>
          <a:p>
            <a:r>
              <a:rPr lang="en-US" altLang="en-US" dirty="0" smtClean="0"/>
              <a:t>Thus 0,1,2,3,4,5,6,7.</a:t>
            </a:r>
          </a:p>
          <a:p>
            <a:r>
              <a:rPr lang="en-US" altLang="en-US" dirty="0" smtClean="0"/>
              <a:t>Its base is 8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1458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Octal Numbers</a:t>
            </a:r>
            <a:endParaRPr lang="en-US" alt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Digit </a:t>
            </a:r>
            <a:r>
              <a:rPr lang="en-GB" altLang="en-US" dirty="0" smtClean="0"/>
              <a:t>positions indicate increasing powers of </a:t>
            </a:r>
            <a:r>
              <a:rPr lang="en-GB" altLang="en-US" dirty="0" smtClean="0"/>
              <a:t>8</a:t>
            </a:r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 smtClean="0"/>
              <a:t>Exercise</a:t>
            </a:r>
            <a:endParaRPr lang="en-GB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/>
              <a:t> Convert 315</a:t>
            </a:r>
            <a:r>
              <a:rPr lang="en-GB" altLang="en-US" baseline="-25000" dirty="0" smtClean="0"/>
              <a:t>8</a:t>
            </a:r>
            <a:r>
              <a:rPr lang="en-GB" altLang="en-US" dirty="0" smtClean="0"/>
              <a:t> to decimal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93302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Octal Numbers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Conversion between binary and octal is simple</a:t>
            </a:r>
          </a:p>
          <a:p>
            <a:pPr>
              <a:lnSpc>
                <a:spcPct val="80000"/>
              </a:lnSpc>
              <a:buNone/>
              <a:defRPr/>
            </a:pPr>
            <a:endParaRPr lang="en-GB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Octal Digit                	Binary Value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0	 		000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1	 		001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2 			010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3 			011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4 			100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5 			101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6 			110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	7 			111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• Convert from octal to binary - replace each octal digit with 3 bit binary code</a:t>
            </a:r>
          </a:p>
          <a:p>
            <a:pPr>
              <a:lnSpc>
                <a:spcPct val="80000"/>
              </a:lnSpc>
              <a:buNone/>
              <a:defRPr/>
            </a:pPr>
            <a:endParaRPr lang="en-GB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en-GB" dirty="0" smtClean="0"/>
              <a:t>Convert 562</a:t>
            </a:r>
            <a:r>
              <a:rPr lang="en-GB" baseline="-25000" dirty="0" smtClean="0"/>
              <a:t>8</a:t>
            </a:r>
            <a:r>
              <a:rPr lang="en-GB" dirty="0" smtClean="0"/>
              <a:t> to binary</a:t>
            </a:r>
          </a:p>
          <a:p>
            <a:pPr>
              <a:lnSpc>
                <a:spcPct val="80000"/>
              </a:lnSpc>
              <a:defRPr/>
            </a:pPr>
            <a:endParaRPr lang="en-GB" dirty="0" smtClean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6084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Exercise1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Express in weights:</a:t>
            </a: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132.251  (decimal weights)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101101.111</a:t>
            </a:r>
            <a:r>
              <a:rPr lang="en-GB" altLang="en-US" baseline="-25000" smtClean="0"/>
              <a:t>2</a:t>
            </a:r>
            <a:r>
              <a:rPr lang="en-GB" altLang="en-US" smtClean="0"/>
              <a:t> (binary weights).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baseline="300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6610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Conversion between number systems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It is easy to convert from decimal to binary and from binary to decimal.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But to convert from other number systems ( </a:t>
            </a:r>
            <a:r>
              <a:rPr lang="en-GB" altLang="en-US" dirty="0" err="1"/>
              <a:t>Hexadeximal</a:t>
            </a:r>
            <a:r>
              <a:rPr lang="en-GB" altLang="en-US" dirty="0"/>
              <a:t>, octal ) we need first to convert to decimal and then to binary.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/>
              <a:t>We demonstrate converting number systems by way of examples:</a:t>
            </a:r>
          </a:p>
          <a:p>
            <a:endParaRPr lang="en-GB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9865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What is the decimal value of  1101</a:t>
            </a:r>
            <a:r>
              <a:rPr lang="en-GB" altLang="en-US" baseline="-25000" dirty="0" smtClean="0"/>
              <a:t>2</a:t>
            </a:r>
            <a:r>
              <a:rPr lang="en-GB" altLang="en-US" dirty="0" smtClean="0"/>
              <a:t>?</a:t>
            </a:r>
            <a:br>
              <a:rPr lang="en-GB" alt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get the sum of weights of binary number 1101: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1*2</a:t>
            </a:r>
            <a:r>
              <a:rPr lang="en-US" baseline="30000" dirty="0" smtClean="0"/>
              <a:t>3</a:t>
            </a:r>
            <a:r>
              <a:rPr lang="en-US" dirty="0" smtClean="0"/>
              <a:t> + 1*2</a:t>
            </a:r>
            <a:r>
              <a:rPr lang="en-US" baseline="30000" dirty="0" smtClean="0"/>
              <a:t>2</a:t>
            </a:r>
            <a:r>
              <a:rPr lang="en-US" dirty="0" smtClean="0"/>
              <a:t> + 0*2</a:t>
            </a:r>
            <a:r>
              <a:rPr lang="en-US" baseline="30000" dirty="0" smtClean="0"/>
              <a:t>1</a:t>
            </a:r>
            <a:r>
              <a:rPr lang="en-US" dirty="0" smtClean="0"/>
              <a:t> + 1*2</a:t>
            </a:r>
            <a:r>
              <a:rPr lang="en-US" baseline="30000" dirty="0" smtClean="0"/>
              <a:t>0</a:t>
            </a:r>
            <a:r>
              <a:rPr lang="en-US" dirty="0" smtClean="0"/>
              <a:t> = 13</a:t>
            </a:r>
            <a:r>
              <a:rPr lang="en-US" baseline="-25000" dirty="0" smtClean="0"/>
              <a:t>10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647726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Convert </a:t>
            </a:r>
            <a:r>
              <a:rPr lang="en-GB" altLang="en-US" dirty="0"/>
              <a:t>binary number 101101.111</a:t>
            </a:r>
            <a:r>
              <a:rPr lang="en-GB" altLang="en-US" baseline="-25000" dirty="0"/>
              <a:t>2</a:t>
            </a:r>
            <a:br>
              <a:rPr lang="en-GB" altLang="en-US" baseline="-250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again get the sum of weights of binary number </a:t>
            </a:r>
            <a:r>
              <a:rPr lang="en-GB" altLang="en-US" dirty="0" smtClean="0"/>
              <a:t>101101.111</a:t>
            </a:r>
            <a:r>
              <a:rPr lang="en-GB" altLang="en-US" baseline="-25000" dirty="0" smtClean="0"/>
              <a:t>2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1*2</a:t>
            </a:r>
            <a:r>
              <a:rPr lang="en-US" baseline="30000" dirty="0" smtClean="0"/>
              <a:t>3</a:t>
            </a:r>
            <a:r>
              <a:rPr lang="en-US" dirty="0" smtClean="0"/>
              <a:t>+1*2</a:t>
            </a:r>
            <a:r>
              <a:rPr lang="en-US" baseline="30000" dirty="0" smtClean="0"/>
              <a:t>2</a:t>
            </a:r>
            <a:r>
              <a:rPr lang="en-US" dirty="0" smtClean="0"/>
              <a:t>+0*2</a:t>
            </a:r>
            <a:r>
              <a:rPr lang="en-US" baseline="30000" dirty="0" smtClean="0"/>
              <a:t>1</a:t>
            </a:r>
            <a:r>
              <a:rPr lang="en-US" dirty="0" smtClean="0"/>
              <a:t> +1*2</a:t>
            </a:r>
            <a:r>
              <a:rPr lang="en-US" baseline="30000" dirty="0" smtClean="0"/>
              <a:t>0</a:t>
            </a:r>
            <a:r>
              <a:rPr lang="en-US" dirty="0" smtClean="0"/>
              <a:t>+1*2</a:t>
            </a:r>
            <a:r>
              <a:rPr lang="en-US" baseline="30000" dirty="0" smtClean="0"/>
              <a:t>-1</a:t>
            </a:r>
            <a:r>
              <a:rPr lang="en-US" dirty="0" smtClean="0"/>
              <a:t> +1*2</a:t>
            </a:r>
            <a:r>
              <a:rPr lang="en-US" baseline="30000" dirty="0" smtClean="0"/>
              <a:t>-2+</a:t>
            </a:r>
            <a:r>
              <a:rPr lang="en-US" dirty="0" smtClean="0"/>
              <a:t>1*2</a:t>
            </a:r>
            <a:r>
              <a:rPr lang="en-US" baseline="30000" dirty="0" smtClean="0"/>
              <a:t>-3</a:t>
            </a:r>
            <a:r>
              <a:rPr lang="en-US" dirty="0" smtClean="0"/>
              <a:t>= 13.875</a:t>
            </a:r>
            <a:r>
              <a:rPr lang="en-US" baseline="-25000" dirty="0" smtClean="0"/>
              <a:t>10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805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Continue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Convert 79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binary.</a:t>
            </a:r>
          </a:p>
          <a:p>
            <a:r>
              <a:rPr lang="en-GB" altLang="en-US" dirty="0" smtClean="0"/>
              <a:t>Convert 233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octal and convert it to binary.</a:t>
            </a:r>
          </a:p>
          <a:p>
            <a:r>
              <a:rPr lang="en-GB" altLang="en-US" dirty="0" smtClean="0"/>
              <a:t>Convert octal number 6072</a:t>
            </a:r>
            <a:r>
              <a:rPr lang="en-GB" altLang="en-US" baseline="-25000" dirty="0" smtClean="0"/>
              <a:t>8</a:t>
            </a:r>
            <a:r>
              <a:rPr lang="en-GB" altLang="en-US" dirty="0" smtClean="0"/>
              <a:t> to decimal.</a:t>
            </a:r>
          </a:p>
          <a:p>
            <a:r>
              <a:rPr lang="en-GB" altLang="en-US" dirty="0" smtClean="0"/>
              <a:t>Convert 233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hexadecimal.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2237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Convert 79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binary.</a:t>
            </a:r>
            <a:br>
              <a:rPr lang="en-GB" alt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</a:t>
            </a:r>
            <a:r>
              <a:rPr lang="en-US" sz="2400" dirty="0" err="1"/>
              <a:t>devide</a:t>
            </a:r>
            <a:r>
              <a:rPr lang="en-US" sz="2400" dirty="0"/>
              <a:t> 79 by the base of binary as we did in primary mathematics:</a:t>
            </a:r>
          </a:p>
          <a:p>
            <a:pPr marL="0" indent="0">
              <a:buNone/>
            </a:pPr>
            <a:r>
              <a:rPr lang="en-US" sz="2400" dirty="0"/>
              <a:t> 79/2 = 39 r 1</a:t>
            </a:r>
          </a:p>
          <a:p>
            <a:pPr marL="0" indent="0">
              <a:buNone/>
            </a:pPr>
            <a:r>
              <a:rPr lang="en-US" sz="2400" dirty="0"/>
              <a:t> 39/2 = 19 r 1</a:t>
            </a:r>
          </a:p>
          <a:p>
            <a:pPr marL="0" indent="0">
              <a:buNone/>
            </a:pPr>
            <a:r>
              <a:rPr lang="en-US" sz="2400" dirty="0"/>
              <a:t> 19/2 = 9 r 1</a:t>
            </a:r>
          </a:p>
          <a:p>
            <a:pPr marL="0" indent="0">
              <a:buNone/>
            </a:pPr>
            <a:r>
              <a:rPr lang="en-US" sz="2400" dirty="0"/>
              <a:t> 9/2 = 4 r 1</a:t>
            </a:r>
          </a:p>
          <a:p>
            <a:pPr marL="0" indent="0">
              <a:buNone/>
            </a:pPr>
            <a:r>
              <a:rPr lang="en-US" sz="2400" dirty="0"/>
              <a:t> 4/2 = 2 r 0</a:t>
            </a:r>
          </a:p>
          <a:p>
            <a:pPr marL="0" indent="0">
              <a:buNone/>
            </a:pPr>
            <a:r>
              <a:rPr lang="en-US" sz="2400" dirty="0"/>
              <a:t> 2/2 = 1 r 0</a:t>
            </a:r>
          </a:p>
          <a:p>
            <a:pPr marL="0" indent="0">
              <a:buNone/>
            </a:pPr>
            <a:r>
              <a:rPr lang="en-US" sz="2400" dirty="0"/>
              <a:t> 1/2 = 0 r 1</a:t>
            </a:r>
          </a:p>
          <a:p>
            <a:pPr marL="0" indent="0">
              <a:buNone/>
            </a:pPr>
            <a:r>
              <a:rPr lang="en-US" sz="2400" dirty="0"/>
              <a:t>Hence the binary result is 1001000</a:t>
            </a:r>
            <a:r>
              <a:rPr lang="en-US" sz="2400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4794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altLang="en-US" dirty="0" smtClean="0"/>
              <a:t>Objectives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altLang="en-US" dirty="0"/>
              <a:t>At the end of this chapter the student should be able to</a:t>
            </a:r>
          </a:p>
          <a:p>
            <a:r>
              <a:rPr lang="en-ZW" altLang="en-US" dirty="0"/>
              <a:t>Understand different number systems in use.</a:t>
            </a:r>
          </a:p>
          <a:p>
            <a:r>
              <a:rPr lang="en-ZW" altLang="en-US" dirty="0"/>
              <a:t>Convert one number system to another number system.</a:t>
            </a:r>
          </a:p>
          <a:p>
            <a:r>
              <a:rPr lang="en-ZW" altLang="en-US" dirty="0"/>
              <a:t>Understand codes used in digital systems.</a:t>
            </a:r>
          </a:p>
          <a:p>
            <a:r>
              <a:rPr lang="en-ZW" altLang="en-US" dirty="0"/>
              <a:t>Carry out binary arithmetic.</a:t>
            </a:r>
          </a:p>
          <a:p>
            <a:r>
              <a:rPr lang="en-ZW" altLang="en-US" dirty="0"/>
              <a:t>Negate binary numbers</a:t>
            </a:r>
          </a:p>
        </p:txBody>
      </p:sp>
    </p:spTree>
    <p:extLst>
      <p:ext uri="{BB962C8B-B14F-4D97-AF65-F5344CB8AC3E}">
        <p14:creationId xmlns:p14="http://schemas.microsoft.com/office/powerpoint/2010/main" val="2163887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Convert 233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octal and convert it to binary.</a:t>
            </a:r>
          </a:p>
          <a:p>
            <a:r>
              <a:rPr lang="en-GB" altLang="en-US" dirty="0" smtClean="0"/>
              <a:t>Convert octal number 6072</a:t>
            </a:r>
            <a:r>
              <a:rPr lang="en-GB" altLang="en-US" baseline="-25000" dirty="0" smtClean="0"/>
              <a:t>8</a:t>
            </a:r>
            <a:r>
              <a:rPr lang="en-GB" altLang="en-US" dirty="0" smtClean="0"/>
              <a:t> to decimal.</a:t>
            </a:r>
          </a:p>
          <a:p>
            <a:r>
              <a:rPr lang="en-GB" altLang="en-US" dirty="0" smtClean="0"/>
              <a:t>Convert 233</a:t>
            </a:r>
            <a:r>
              <a:rPr lang="en-GB" altLang="en-US" baseline="-25000" dirty="0" smtClean="0"/>
              <a:t>10</a:t>
            </a:r>
            <a:r>
              <a:rPr lang="en-GB" altLang="en-US" dirty="0" smtClean="0"/>
              <a:t> to hexadecimal.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483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Binary to hexadecimal conversion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Simply break the number into 4-bit groups,</a:t>
            </a:r>
          </a:p>
          <a:p>
            <a:r>
              <a:rPr lang="en-US" altLang="en-US" smtClean="0"/>
              <a:t>Starting at the right-most bit,</a:t>
            </a:r>
          </a:p>
          <a:p>
            <a:r>
              <a:rPr lang="en-US" altLang="en-US" smtClean="0"/>
              <a:t>Replace 4-bit group with the equivalent hexadecimal sysmbol.</a:t>
            </a:r>
          </a:p>
        </p:txBody>
      </p:sp>
    </p:spTree>
    <p:extLst>
      <p:ext uri="{BB962C8B-B14F-4D97-AF65-F5344CB8AC3E}">
        <p14:creationId xmlns:p14="http://schemas.microsoft.com/office/powerpoint/2010/main" val="2822432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Convert the following binary numbers to hexadecimal: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(a) </a:t>
            </a:r>
            <a:r>
              <a:rPr lang="en-US" dirty="0" smtClean="0"/>
              <a:t>1100,1010,0101,0111 = CA57</a:t>
            </a:r>
            <a:endParaRPr lang="en-US" dirty="0" smtClean="0"/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(b) </a:t>
            </a:r>
            <a:r>
              <a:rPr lang="en-US" dirty="0" smtClean="0"/>
              <a:t>11,1111,0001,0110,1001 = 3F169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008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Hexadecimal to Binary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Replace hexadecimal symbols with the appropriate four bits.</a:t>
            </a:r>
          </a:p>
          <a:p>
            <a:pPr marL="0" indent="0">
              <a:buNone/>
              <a:defRPr/>
            </a:pPr>
            <a:r>
              <a:rPr lang="en-US" dirty="0" smtClean="0"/>
              <a:t>Exercise</a:t>
            </a:r>
            <a:endParaRPr lang="en-US" dirty="0" smtClean="0"/>
          </a:p>
          <a:p>
            <a:pPr marL="0" indent="0">
              <a:buNone/>
              <a:defRPr/>
            </a:pPr>
            <a:r>
              <a:rPr lang="en-US" dirty="0" smtClean="0"/>
              <a:t>Determine the binary numbers for the following hexadecimal numbers:</a:t>
            </a:r>
          </a:p>
          <a:p>
            <a:pPr marL="0" indent="0">
              <a:buNone/>
              <a:defRPr/>
            </a:pPr>
            <a:r>
              <a:rPr lang="en-US" dirty="0" smtClean="0"/>
              <a:t>(a) 10A4</a:t>
            </a:r>
            <a:r>
              <a:rPr lang="en-US" baseline="-25000" dirty="0" smtClean="0"/>
              <a:t>16</a:t>
            </a:r>
            <a:r>
              <a:rPr lang="en-US" dirty="0" smtClean="0"/>
              <a:t>  (b) CF8E</a:t>
            </a:r>
            <a:r>
              <a:rPr lang="en-US" baseline="-25000" dirty="0" smtClean="0"/>
              <a:t>16</a:t>
            </a:r>
            <a:r>
              <a:rPr lang="en-US" dirty="0" smtClean="0"/>
              <a:t>  (c) 9742</a:t>
            </a:r>
            <a:r>
              <a:rPr lang="en-US" baseline="-25000" dirty="0" smtClean="0"/>
              <a:t>16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305859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Hexadecimal to decimal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First convert hexadecimal number to binary,</a:t>
            </a:r>
          </a:p>
          <a:p>
            <a:pPr>
              <a:defRPr/>
            </a:pPr>
            <a:r>
              <a:rPr lang="en-US" dirty="0" smtClean="0"/>
              <a:t>And then convert from binary to decimal</a:t>
            </a:r>
          </a:p>
          <a:p>
            <a:pPr marL="0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Exercise</a:t>
            </a:r>
            <a:endParaRPr lang="en-US" dirty="0" smtClean="0"/>
          </a:p>
          <a:p>
            <a:pPr marL="0" indent="0">
              <a:buNone/>
              <a:defRPr/>
            </a:pPr>
            <a:r>
              <a:rPr lang="en-US" dirty="0" smtClean="0"/>
              <a:t>Convert the following hexadecimal numbers to decimal: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(a) 1C</a:t>
            </a:r>
            <a:r>
              <a:rPr lang="en-US" baseline="-25000" dirty="0" smtClean="0"/>
              <a:t>16</a:t>
            </a:r>
            <a:r>
              <a:rPr lang="en-US" dirty="0" smtClean="0"/>
              <a:t>  (b) A85</a:t>
            </a:r>
            <a:r>
              <a:rPr lang="en-US" baseline="-25000" dirty="0" smtClean="0"/>
              <a:t>16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143310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Decimal to hexadecimal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Repeated division of a decimal number by 16 will produce equivalent hexadecimal number.</a:t>
            </a:r>
          </a:p>
          <a:p>
            <a:r>
              <a:rPr lang="en-US" altLang="en-US" smtClean="0"/>
              <a:t>The first remainder produced is lsd and the last remainder produced is msd.</a:t>
            </a:r>
          </a:p>
        </p:txBody>
      </p:sp>
    </p:spTree>
    <p:extLst>
      <p:ext uri="{BB962C8B-B14F-4D97-AF65-F5344CB8AC3E}">
        <p14:creationId xmlns:p14="http://schemas.microsoft.com/office/powerpoint/2010/main" val="3434381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Convert the decimal number 650 to hexadecimal by repeated division.</a:t>
            </a:r>
          </a:p>
        </p:txBody>
      </p:sp>
    </p:spTree>
    <p:extLst>
      <p:ext uri="{BB962C8B-B14F-4D97-AF65-F5344CB8AC3E}">
        <p14:creationId xmlns:p14="http://schemas.microsoft.com/office/powerpoint/2010/main" val="818884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soln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soln</a:t>
            </a:r>
          </a:p>
        </p:txBody>
      </p:sp>
      <p:pic>
        <p:nvPicPr>
          <p:cNvPr id="2458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152650"/>
            <a:ext cx="9144000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5978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Conversion of Decimal fractions to Binary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To convert a binary fraction to binary, the method is to repeatedly double the decimal fraction.</a:t>
            </a:r>
          </a:p>
          <a:p>
            <a:r>
              <a:rPr lang="en-US" altLang="en-US" dirty="0"/>
              <a:t>If a 1 appears to be on the left hand side of the decimal point after multiplication by 2 is performed, a 1 is added to the right of the binary point to being formed.</a:t>
            </a:r>
          </a:p>
          <a:p>
            <a:r>
              <a:rPr lang="en-US" altLang="en-US" dirty="0"/>
              <a:t>If a 0 remains to the left of the decimal point of the decimal fraction a 0 is added to the right of the binary point.</a:t>
            </a:r>
          </a:p>
        </p:txBody>
      </p:sp>
    </p:spTree>
    <p:extLst>
      <p:ext uri="{BB962C8B-B14F-4D97-AF65-F5344CB8AC3E}">
        <p14:creationId xmlns:p14="http://schemas.microsoft.com/office/powerpoint/2010/main" val="12267595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Convert 0.875</a:t>
            </a:r>
            <a:r>
              <a:rPr lang="en-US" altLang="en-US" baseline="-25000" smtClean="0"/>
              <a:t>10</a:t>
            </a:r>
            <a:r>
              <a:rPr lang="en-US" altLang="en-US" smtClean="0"/>
              <a:t> to binary.</a:t>
            </a:r>
          </a:p>
        </p:txBody>
      </p:sp>
    </p:spTree>
    <p:extLst>
      <p:ext uri="{BB962C8B-B14F-4D97-AF65-F5344CB8AC3E}">
        <p14:creationId xmlns:p14="http://schemas.microsoft.com/office/powerpoint/2010/main" val="352811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Systems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There are many number systems but we shall only explore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Decimal (accepted number system for human operations), has 10 symbols.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Binary (number system is used for computer). Has 2 sysmbols.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Hexadecimal (has 16 sysmbols),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Octal ( has eight symbols)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Quinary (has five symbols)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Duo decimal system ( not in use now). It was one of the old fashioned British system. Had 12 symbols.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2000"/>
              <a:t>Ternary system (has 3 symbols)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12744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Exercise2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Convert 0.4375</a:t>
            </a:r>
            <a:r>
              <a:rPr lang="en-US" altLang="en-US" baseline="-25000" smtClean="0"/>
              <a:t>10</a:t>
            </a:r>
            <a:r>
              <a:rPr lang="en-US" altLang="en-US" smtClean="0"/>
              <a:t> to binary.</a:t>
            </a:r>
          </a:p>
          <a:p>
            <a:r>
              <a:rPr lang="en-US" altLang="en-US" smtClean="0"/>
              <a:t>Convert quinary fraction into octal: fraction is 0.445</a:t>
            </a:r>
            <a:endParaRPr lang="en-US" altLang="en-US" baseline="-25000" smtClean="0"/>
          </a:p>
        </p:txBody>
      </p:sp>
    </p:spTree>
    <p:extLst>
      <p:ext uri="{BB962C8B-B14F-4D97-AF65-F5344CB8AC3E}">
        <p14:creationId xmlns:p14="http://schemas.microsoft.com/office/powerpoint/2010/main" val="10237201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Octal to decimal conversion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Convert 2374</a:t>
            </a:r>
            <a:r>
              <a:rPr lang="en-US" altLang="en-US" baseline="-25000" smtClean="0"/>
              <a:t>8</a:t>
            </a:r>
            <a:r>
              <a:rPr lang="en-US" altLang="en-US" smtClean="0"/>
              <a:t> to decimal.</a:t>
            </a:r>
          </a:p>
        </p:txBody>
      </p:sp>
      <p:pic>
        <p:nvPicPr>
          <p:cNvPr id="2867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2390775"/>
            <a:ext cx="750570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03791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Decimal to octal conversion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2970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71575"/>
            <a:ext cx="80772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63512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Octal to binary conversion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Because each octal digit can be represented by a 3-bit binary number,</a:t>
            </a:r>
          </a:p>
          <a:p>
            <a:r>
              <a:rPr lang="en-US" altLang="en-US" smtClean="0"/>
              <a:t>It is very easy to convert from octal to binary,</a:t>
            </a:r>
          </a:p>
          <a:p>
            <a:r>
              <a:rPr lang="en-US" altLang="en-US" smtClean="0"/>
              <a:t>Each octal digit is represented by three bits.</a:t>
            </a:r>
          </a:p>
        </p:txBody>
      </p:sp>
      <p:pic>
        <p:nvPicPr>
          <p:cNvPr id="307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1"/>
            <a:ext cx="89916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34104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Convert each of the following octal numbers to binary: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(a) 13</a:t>
            </a:r>
            <a:r>
              <a:rPr lang="en-US" baseline="-25000" dirty="0" smtClean="0"/>
              <a:t>8</a:t>
            </a:r>
            <a:r>
              <a:rPr lang="en-US" dirty="0" smtClean="0"/>
              <a:t>  (b) 25</a:t>
            </a:r>
            <a:r>
              <a:rPr lang="en-US" baseline="-25000" dirty="0" smtClean="0"/>
              <a:t>8</a:t>
            </a:r>
            <a:r>
              <a:rPr lang="en-US" dirty="0" smtClean="0"/>
              <a:t> (c) 140</a:t>
            </a:r>
            <a:r>
              <a:rPr lang="en-US" baseline="-25000" dirty="0" smtClean="0"/>
              <a:t>8</a:t>
            </a:r>
            <a:r>
              <a:rPr lang="en-US" dirty="0" smtClean="0"/>
              <a:t> (d) 7526</a:t>
            </a:r>
            <a:r>
              <a:rPr lang="en-US" baseline="-25000" dirty="0" smtClean="0"/>
              <a:t>8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265752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Binary to octal conversion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Start with right most group of 3-bits,</a:t>
            </a:r>
          </a:p>
          <a:p>
            <a:r>
              <a:rPr lang="en-US" altLang="en-US" smtClean="0"/>
              <a:t>Moving to left convert each 3-bit group to equivalent octal digit.</a:t>
            </a:r>
          </a:p>
          <a:p>
            <a:r>
              <a:rPr lang="en-US" altLang="en-US" smtClean="0"/>
              <a:t>Example: convert binary 11010000100 to octal number.</a:t>
            </a:r>
          </a:p>
        </p:txBody>
      </p:sp>
    </p:spTree>
    <p:extLst>
      <p:ext uri="{BB962C8B-B14F-4D97-AF65-F5344CB8AC3E}">
        <p14:creationId xmlns:p14="http://schemas.microsoft.com/office/powerpoint/2010/main" val="35606217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part one on Number systems and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do all exercises as assignment2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0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3600" dirty="0"/>
              <a:t>Codes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3600" dirty="0" smtClean="0"/>
              <a:t>BCD (binary </a:t>
            </a:r>
            <a:r>
              <a:rPr lang="en-GB" altLang="en-US" sz="3600" dirty="0" err="1" smtClean="0"/>
              <a:t>cded</a:t>
            </a:r>
            <a:r>
              <a:rPr lang="en-GB" altLang="en-US" sz="3600" dirty="0" smtClean="0"/>
              <a:t> decimal), </a:t>
            </a:r>
            <a:endParaRPr lang="en-GB" altLang="en-US" sz="3600" dirty="0"/>
          </a:p>
          <a:p>
            <a:pPr lvl="1" eaLnBrk="1" hangingPunct="1">
              <a:lnSpc>
                <a:spcPct val="90000"/>
              </a:lnSpc>
            </a:pPr>
            <a:r>
              <a:rPr lang="en-GB" altLang="en-US" sz="3600" dirty="0" err="1"/>
              <a:t>Gray</a:t>
            </a:r>
            <a:r>
              <a:rPr lang="en-GB" altLang="en-US" sz="3600" dirty="0"/>
              <a:t> code,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3600" dirty="0" smtClean="0"/>
              <a:t>ASCII (American standard code for information interchange)</a:t>
            </a:r>
            <a:endParaRPr lang="en-GB" altLang="en-US" sz="3600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4443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Decimal Numbers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GB" dirty="0" smtClean="0"/>
              <a:t>Normal number system used </a:t>
            </a:r>
            <a:r>
              <a:rPr lang="en-GB" dirty="0" smtClean="0"/>
              <a:t>everyday by humans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Ten symbols used to give the digits (0,1,2,3,4,5,6,7,8,9</a:t>
            </a:r>
            <a:r>
              <a:rPr lang="en-GB" dirty="0" smtClean="0"/>
              <a:t>)</a:t>
            </a:r>
            <a:endParaRPr lang="en-GB" dirty="0" smtClean="0"/>
          </a:p>
          <a:p>
            <a:pPr>
              <a:defRPr/>
            </a:pPr>
            <a:r>
              <a:rPr lang="en-GB" i="1" dirty="0" smtClean="0"/>
              <a:t>Weighted </a:t>
            </a:r>
            <a:r>
              <a:rPr lang="en-GB" dirty="0" smtClean="0"/>
              <a:t>code - each digit position having an increasing power of 10 as its weight – base </a:t>
            </a:r>
            <a:r>
              <a:rPr lang="en-GB" dirty="0" smtClean="0"/>
              <a:t>10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For example a decimal number 123 can be weighted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Position indicates weights of ten </a:t>
            </a:r>
            <a:r>
              <a:rPr lang="en-GB" i="1" dirty="0" smtClean="0"/>
              <a:t>i.e. </a:t>
            </a:r>
            <a:r>
              <a:rPr lang="en-GB" i="1" dirty="0" smtClean="0"/>
              <a:t>3*</a:t>
            </a:r>
            <a:r>
              <a:rPr lang="en-GB" dirty="0" smtClean="0"/>
              <a:t>10</a:t>
            </a:r>
            <a:r>
              <a:rPr lang="en-GB" baseline="30000" dirty="0" smtClean="0"/>
              <a:t>0</a:t>
            </a:r>
            <a:r>
              <a:rPr lang="en-GB" dirty="0" smtClean="0"/>
              <a:t>, </a:t>
            </a:r>
            <a:r>
              <a:rPr lang="en-GB" dirty="0" smtClean="0"/>
              <a:t>2*10</a:t>
            </a:r>
            <a:r>
              <a:rPr lang="en-GB" baseline="30000" dirty="0" smtClean="0"/>
              <a:t>1</a:t>
            </a:r>
            <a:r>
              <a:rPr lang="en-GB" dirty="0" smtClean="0"/>
              <a:t>, 1*10</a:t>
            </a:r>
            <a:r>
              <a:rPr lang="en-GB" baseline="30000" dirty="0" smtClean="0"/>
              <a:t>2</a:t>
            </a:r>
            <a:r>
              <a:rPr lang="en-GB" dirty="0" smtClean="0"/>
              <a:t>.</a:t>
            </a:r>
          </a:p>
          <a:p>
            <a:pPr>
              <a:defRPr/>
            </a:pPr>
            <a:r>
              <a:rPr lang="en-GB" dirty="0" smtClean="0"/>
              <a:t>Which is equal to 123</a:t>
            </a:r>
            <a:r>
              <a:rPr lang="en-GB" baseline="-25000" dirty="0" smtClean="0"/>
              <a:t>10</a:t>
            </a:r>
            <a:endParaRPr lang="en-GB" baseline="-25000" dirty="0" smtClean="0"/>
          </a:p>
          <a:p>
            <a:pPr>
              <a:defRPr/>
            </a:pPr>
            <a:endParaRPr lang="en-GB" sz="4800" dirty="0"/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1357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 form of weight of decimal number 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A given number N can be represented as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	N = d</a:t>
            </a:r>
            <a:r>
              <a:rPr lang="en-GB" altLang="en-US" baseline="-25000" smtClean="0"/>
              <a:t>0</a:t>
            </a:r>
            <a:r>
              <a:rPr lang="en-GB" altLang="en-US" smtClean="0"/>
              <a:t>R</a:t>
            </a:r>
            <a:r>
              <a:rPr lang="en-GB" altLang="en-US" baseline="30000" smtClean="0"/>
              <a:t>0</a:t>
            </a:r>
            <a:r>
              <a:rPr lang="en-GB" altLang="en-US" smtClean="0"/>
              <a:t> + d</a:t>
            </a:r>
            <a:r>
              <a:rPr lang="en-GB" altLang="en-US" baseline="-25000" smtClean="0"/>
              <a:t>1</a:t>
            </a:r>
            <a:r>
              <a:rPr lang="en-GB" altLang="en-US" smtClean="0"/>
              <a:t>R</a:t>
            </a:r>
            <a:r>
              <a:rPr lang="en-GB" altLang="en-US" baseline="30000" smtClean="0"/>
              <a:t>1</a:t>
            </a:r>
            <a:r>
              <a:rPr lang="en-GB" altLang="en-US" smtClean="0"/>
              <a:t> + d</a:t>
            </a:r>
            <a:r>
              <a:rPr lang="en-GB" altLang="en-US" baseline="-25000" smtClean="0"/>
              <a:t>2</a:t>
            </a:r>
            <a:r>
              <a:rPr lang="en-GB" altLang="en-US" smtClean="0"/>
              <a:t>R</a:t>
            </a:r>
            <a:r>
              <a:rPr lang="en-GB" altLang="en-US" baseline="30000" smtClean="0"/>
              <a:t>2</a:t>
            </a:r>
            <a:r>
              <a:rPr lang="en-GB" altLang="en-US" smtClean="0"/>
              <a:t> + … + d</a:t>
            </a:r>
            <a:r>
              <a:rPr lang="en-GB" altLang="en-US" baseline="-25000" smtClean="0"/>
              <a:t>n</a:t>
            </a:r>
            <a:r>
              <a:rPr lang="en-GB" altLang="en-US" smtClean="0"/>
              <a:t>R</a:t>
            </a:r>
            <a:r>
              <a:rPr lang="en-GB" altLang="en-US" baseline="30000" smtClean="0"/>
              <a:t>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baseline="300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baseline="30000" smtClean="0"/>
              <a:t>Where</a:t>
            </a:r>
            <a:r>
              <a:rPr lang="en-GB" altLang="en-US" smtClean="0"/>
              <a:t> d is a digit, R is a radix or base</a:t>
            </a:r>
          </a:p>
          <a:p>
            <a:r>
              <a:rPr lang="en-US" altLang="en-US" smtClean="0"/>
              <a:t>The expression can work for all number systems by replacing R.</a:t>
            </a:r>
          </a:p>
        </p:txBody>
      </p:sp>
    </p:spTree>
    <p:extLst>
      <p:ext uri="{BB962C8B-B14F-4D97-AF65-F5344CB8AC3E}">
        <p14:creationId xmlns:p14="http://schemas.microsoft.com/office/powerpoint/2010/main" val="2080895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Binary Numbers</a:t>
            </a:r>
            <a:endParaRPr lang="en-US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en-US" smtClean="0"/>
              <a:t>Similar to the decimal system but operates with a base of two rather than base ten of the decimal system.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mtClean="0"/>
              <a:t>Uses only two possible values or symbols (0 and 1) for each digit.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mtClean="0"/>
              <a:t>Position determines weight in increasing powers of two, </a:t>
            </a:r>
            <a:r>
              <a:rPr lang="en-GB" altLang="en-US" i="1" smtClean="0"/>
              <a:t>i.e. </a:t>
            </a:r>
            <a:r>
              <a:rPr lang="en-GB" altLang="en-US" smtClean="0"/>
              <a:t>2</a:t>
            </a:r>
            <a:r>
              <a:rPr lang="en-GB" altLang="en-US" baseline="30000" smtClean="0"/>
              <a:t>0</a:t>
            </a:r>
            <a:r>
              <a:rPr lang="en-GB" altLang="en-US" smtClean="0"/>
              <a:t>, 2</a:t>
            </a:r>
            <a:r>
              <a:rPr lang="en-GB" altLang="en-US" baseline="30000" smtClean="0"/>
              <a:t>1</a:t>
            </a:r>
            <a:r>
              <a:rPr lang="en-GB" altLang="en-US" smtClean="0"/>
              <a:t>, 2</a:t>
            </a:r>
            <a:r>
              <a:rPr lang="en-GB" altLang="en-US" baseline="30000" smtClean="0"/>
              <a:t>2</a:t>
            </a:r>
          </a:p>
          <a:p>
            <a:pPr eaLnBrk="1" hangingPunct="1">
              <a:lnSpc>
                <a:spcPct val="80000"/>
              </a:lnSpc>
            </a:pPr>
            <a:endParaRPr lang="en-GB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73924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Hexadecimal numbers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/>
          <a:lstStyle/>
          <a:p>
            <a:r>
              <a:rPr lang="en-US" altLang="en-US" sz="2400" dirty="0"/>
              <a:t>The hexadecimal number system has sixteen digits and is of base 16.</a:t>
            </a:r>
          </a:p>
          <a:p>
            <a:r>
              <a:rPr lang="en-US" altLang="en-US" sz="2400" dirty="0"/>
              <a:t>is used primarily for compactness of displaying and writing binary numbers.</a:t>
            </a:r>
          </a:p>
          <a:p>
            <a:r>
              <a:rPr lang="en-US" altLang="en-US" sz="2400" dirty="0"/>
              <a:t>For example: the binary number 01110001 can be written as 71</a:t>
            </a:r>
            <a:r>
              <a:rPr lang="en-US" altLang="en-US" sz="2400" baseline="-25000" dirty="0"/>
              <a:t>16</a:t>
            </a:r>
            <a:r>
              <a:rPr lang="en-US" altLang="en-US" sz="2400" dirty="0"/>
              <a:t>.</a:t>
            </a:r>
            <a:endParaRPr lang="en-US" altLang="en-US" sz="2400" baseline="-25000" dirty="0"/>
          </a:p>
          <a:p>
            <a:r>
              <a:rPr lang="en-US" altLang="en-US" sz="2400" dirty="0"/>
              <a:t>Long binary numbers are difficult to read and write because it is easy to drop or transpose a bit.</a:t>
            </a:r>
          </a:p>
          <a:p>
            <a:r>
              <a:rPr lang="en-US" altLang="en-US" sz="2400" dirty="0"/>
              <a:t>Most digital systems process data in groups that are multiples of 4 bits, making hexadecimal a convenient way of representation.</a:t>
            </a:r>
          </a:p>
        </p:txBody>
      </p:sp>
    </p:spTree>
    <p:extLst>
      <p:ext uri="{BB962C8B-B14F-4D97-AF65-F5344CB8AC3E}">
        <p14:creationId xmlns:p14="http://schemas.microsoft.com/office/powerpoint/2010/main" val="3886435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/>
              <a:t>Hexadecimal Numbers</a:t>
            </a:r>
            <a:endParaRPr lang="en-US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Base 16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r>
              <a:rPr lang="en-GB" altLang="en-US" smtClean="0"/>
              <a:t>16 digits - 0 1 2 3 4 5 6 7 8 9 A B C D E F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 A to F represent values 10</a:t>
            </a:r>
            <a:r>
              <a:rPr lang="en-GB" altLang="en-US" baseline="-25000" smtClean="0"/>
              <a:t>10</a:t>
            </a:r>
            <a:r>
              <a:rPr lang="en-GB" altLang="en-US" smtClean="0"/>
              <a:t> to 15</a:t>
            </a:r>
            <a:r>
              <a:rPr lang="en-GB" altLang="en-US" baseline="-25000" smtClean="0"/>
              <a:t>10</a:t>
            </a: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Convert </a:t>
            </a:r>
            <a:r>
              <a:rPr lang="en-GB" altLang="en-US" i="1" smtClean="0"/>
              <a:t>A</a:t>
            </a:r>
            <a:r>
              <a:rPr lang="en-GB" altLang="en-US" smtClean="0"/>
              <a:t>8</a:t>
            </a:r>
            <a:r>
              <a:rPr lang="en-GB" altLang="en-US" baseline="-25000" smtClean="0"/>
              <a:t>16</a:t>
            </a:r>
            <a:r>
              <a:rPr lang="en-GB" altLang="en-US" smtClean="0"/>
              <a:t> to decimal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8400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1345</Words>
  <Application>Microsoft Office PowerPoint</Application>
  <PresentationFormat>Widescreen</PresentationFormat>
  <Paragraphs>187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Times New Roman</vt:lpstr>
      <vt:lpstr>Wingdings</vt:lpstr>
      <vt:lpstr>Office Theme</vt:lpstr>
      <vt:lpstr>Digital Electronics</vt:lpstr>
      <vt:lpstr>Objectives</vt:lpstr>
      <vt:lpstr>Number Systems</vt:lpstr>
      <vt:lpstr>Codes</vt:lpstr>
      <vt:lpstr>Decimal Numbers</vt:lpstr>
      <vt:lpstr>General form of weight of decimal number N</vt:lpstr>
      <vt:lpstr>Binary Numbers</vt:lpstr>
      <vt:lpstr>Hexadecimal numbers</vt:lpstr>
      <vt:lpstr>Hexadecimal Numbers</vt:lpstr>
      <vt:lpstr>Hexadecimal Numbers</vt:lpstr>
      <vt:lpstr>Octal number system</vt:lpstr>
      <vt:lpstr>Octal Numbers</vt:lpstr>
      <vt:lpstr>Octal Numbers</vt:lpstr>
      <vt:lpstr>Exercise1</vt:lpstr>
      <vt:lpstr>Conversion between number systems</vt:lpstr>
      <vt:lpstr> What is the decimal value of  11012? </vt:lpstr>
      <vt:lpstr> Convert binary number 101101.1112 </vt:lpstr>
      <vt:lpstr>Continue</vt:lpstr>
      <vt:lpstr> Convert 7910 to binary. </vt:lpstr>
      <vt:lpstr>Exercise</vt:lpstr>
      <vt:lpstr>Binary to hexadecimal conversion</vt:lpstr>
      <vt:lpstr>Example</vt:lpstr>
      <vt:lpstr>Hexadecimal to Binary</vt:lpstr>
      <vt:lpstr>Hexadecimal to decimal conversion</vt:lpstr>
      <vt:lpstr>Decimal to hexadecimal</vt:lpstr>
      <vt:lpstr>Example</vt:lpstr>
      <vt:lpstr>soln</vt:lpstr>
      <vt:lpstr>Conversion of Decimal fractions to Binary</vt:lpstr>
      <vt:lpstr>Example</vt:lpstr>
      <vt:lpstr>Exercise2</vt:lpstr>
      <vt:lpstr>Octal to decimal conversion</vt:lpstr>
      <vt:lpstr>Decimal to octal conversion</vt:lpstr>
      <vt:lpstr>Octal to binary conversion</vt:lpstr>
      <vt:lpstr>Example</vt:lpstr>
      <vt:lpstr>Binary to octal conversion</vt:lpstr>
      <vt:lpstr>End of part one on Number systems and codes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Electronics</dc:title>
  <dc:creator>G.Himunzowa</dc:creator>
  <cp:lastModifiedBy>G.Himunzowa</cp:lastModifiedBy>
  <cp:revision>2</cp:revision>
  <dcterms:created xsi:type="dcterms:W3CDTF">2020-05-21T10:41:21Z</dcterms:created>
  <dcterms:modified xsi:type="dcterms:W3CDTF">2020-05-21T10:45:14Z</dcterms:modified>
</cp:coreProperties>
</file>